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2.xml" ContentType="application/vnd.openxmlformats-officedocument.themeOverride+xml"/>
  <Override PartName="/ppt/notesSlides/notesSlide2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3.xml" ContentType="application/vnd.openxmlformats-officedocument.themeOverride+xml"/>
  <Override PartName="/ppt/notesSlides/notesSlide2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4.xml" ContentType="application/vnd.openxmlformats-officedocument.themeOverride+xml"/>
  <Override PartName="/ppt/notesSlides/notesSlide2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5.xml" ContentType="application/vnd.openxmlformats-officedocument.themeOverride+xml"/>
  <Override PartName="/ppt/notesSlides/notesSlide26.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6.xml" ContentType="application/vnd.openxmlformats-officedocument.themeOverride+xml"/>
  <Override PartName="/ppt/notesSlides/notesSlide27.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7.xml" ContentType="application/vnd.openxmlformats-officedocument.themeOverride+xml"/>
  <Override PartName="/ppt/notesSlides/notesSlide28.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8.xml" ContentType="application/vnd.openxmlformats-officedocument.themeOverride+xml"/>
  <Override PartName="/ppt/notesSlides/notesSlide29.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9.xml" ContentType="application/vnd.openxmlformats-officedocument.themeOverride+xml"/>
  <Override PartName="/ppt/notesSlides/notesSlide30.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0.xml" ContentType="application/vnd.openxmlformats-officedocument.themeOverride+xml"/>
  <Override PartName="/ppt/notesSlides/notesSlide31.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2.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1.xml" ContentType="application/vnd.openxmlformats-officedocument.themeOverride+xml"/>
  <Override PartName="/ppt/notesSlides/notesSlide33.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2.xml" ContentType="application/vnd.openxmlformats-officedocument.themeOverride+xml"/>
  <Override PartName="/ppt/notesSlides/notesSlide34.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13.xml" ContentType="application/vnd.openxmlformats-officedocument.themeOverride+xml"/>
  <Override PartName="/ppt/notesSlides/notesSlide35.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14.xml" ContentType="application/vnd.openxmlformats-officedocument.themeOverride+xml"/>
  <Override PartName="/ppt/notesSlides/notesSlide36.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40.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15.xml" ContentType="application/vnd.openxmlformats-officedocument.themeOverride+xml"/>
  <Override PartName="/ppt/notesSlides/notesSlide53.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16.xml" ContentType="application/vnd.openxmlformats-officedocument.themeOverride+xml"/>
  <Override PartName="/ppt/notesSlides/notesSlide54.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17.xml" ContentType="application/vnd.openxmlformats-officedocument.themeOverride+xml"/>
  <Override PartName="/ppt/notesSlides/notesSlide55.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18.xml" ContentType="application/vnd.openxmlformats-officedocument.themeOverride+xml"/>
  <Override PartName="/ppt/notesSlides/notesSlide56.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19.xml" ContentType="application/vnd.openxmlformats-officedocument.themeOverride+xml"/>
  <Override PartName="/ppt/notesSlides/notesSlide57.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20.xml" ContentType="application/vnd.openxmlformats-officedocument.themeOverride+xml"/>
  <Override PartName="/ppt/notesSlides/notesSlide5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21.xml" ContentType="application/vnd.openxmlformats-officedocument.themeOverride+xml"/>
  <Override PartName="/ppt/notesSlides/notesSlide5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22.xml" ContentType="application/vnd.openxmlformats-officedocument.themeOverride+xml"/>
  <Override PartName="/ppt/notesSlides/notesSlide6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23.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24.xml" ContentType="application/vnd.openxmlformats-officedocument.themeOverride+xml"/>
  <Override PartName="/ppt/notesSlides/notesSlide63.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25.xml" ContentType="application/vnd.openxmlformats-officedocument.themeOverride+xml"/>
  <Override PartName="/ppt/notesSlides/notesSlide64.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65.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66.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heme/themeOverride26.xml" ContentType="application/vnd.openxmlformats-officedocument.themeOverride+xml"/>
  <Override PartName="/ppt/notesSlides/notesSlide67.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27.xml" ContentType="application/vnd.openxmlformats-officedocument.themeOverride+xml"/>
  <Override PartName="/ppt/notesSlides/notesSlide68.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heme/themeOverride28.xml" ContentType="application/vnd.openxmlformats-officedocument.themeOverride+xml"/>
  <Override PartName="/ppt/notesSlides/notesSlide69.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heme/themeOverride29.xml" ContentType="application/vnd.openxmlformats-officedocument.themeOverride+xml"/>
  <Override PartName="/ppt/notesSlides/notesSlide70.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heme/themeOverride30.xml" ContentType="application/vnd.openxmlformats-officedocument.themeOverride+xml"/>
  <Override PartName="/ppt/notesSlides/notesSlide71.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heme/themeOverride31.xml" ContentType="application/vnd.openxmlformats-officedocument.themeOverr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heme/themeOverride32.xml" ContentType="application/vnd.openxmlformats-officedocument.themeOverr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notesSlides/notesSlide72.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heme/themeOverride33.xml" ContentType="application/vnd.openxmlformats-officedocument.themeOverride+xml"/>
  <Override PartName="/ppt/notesSlides/notesSlide73.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heme/themeOverride34.xml" ContentType="application/vnd.openxmlformats-officedocument.themeOverr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heme/themeOverride35.xml" ContentType="application/vnd.openxmlformats-officedocument.themeOverr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heme/themeOverride36.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3" r:id="rId4"/>
  </p:sldMasterIdLst>
  <p:notesMasterIdLst>
    <p:notesMasterId r:id="rId120"/>
  </p:notesMasterIdLst>
  <p:handoutMasterIdLst>
    <p:handoutMasterId r:id="rId121"/>
  </p:handoutMasterIdLst>
  <p:sldIdLst>
    <p:sldId id="299" r:id="rId5"/>
    <p:sldId id="1134" r:id="rId6"/>
    <p:sldId id="1135" r:id="rId7"/>
    <p:sldId id="1138" r:id="rId8"/>
    <p:sldId id="1137" r:id="rId9"/>
    <p:sldId id="1139" r:id="rId10"/>
    <p:sldId id="1140" r:id="rId11"/>
    <p:sldId id="258" r:id="rId12"/>
    <p:sldId id="312" r:id="rId13"/>
    <p:sldId id="1113" r:id="rId14"/>
    <p:sldId id="1119" r:id="rId15"/>
    <p:sldId id="1115" r:id="rId16"/>
    <p:sldId id="1116" r:id="rId17"/>
    <p:sldId id="1196" r:id="rId18"/>
    <p:sldId id="313" r:id="rId19"/>
    <p:sldId id="306" r:id="rId20"/>
    <p:sldId id="308" r:id="rId21"/>
    <p:sldId id="1121" r:id="rId22"/>
    <p:sldId id="316" r:id="rId23"/>
    <p:sldId id="314" r:id="rId24"/>
    <p:sldId id="321" r:id="rId25"/>
    <p:sldId id="1072" r:id="rId26"/>
    <p:sldId id="1126" r:id="rId27"/>
    <p:sldId id="1125" r:id="rId28"/>
    <p:sldId id="1127" r:id="rId29"/>
    <p:sldId id="1123" r:id="rId30"/>
    <p:sldId id="322" r:id="rId31"/>
    <p:sldId id="1128" r:id="rId32"/>
    <p:sldId id="1130" r:id="rId33"/>
    <p:sldId id="1132" r:id="rId34"/>
    <p:sldId id="1131" r:id="rId35"/>
    <p:sldId id="323" r:id="rId36"/>
    <p:sldId id="1190" r:id="rId37"/>
    <p:sldId id="1191" r:id="rId38"/>
    <p:sldId id="1112" r:id="rId39"/>
    <p:sldId id="1192" r:id="rId40"/>
    <p:sldId id="1114" r:id="rId41"/>
    <p:sldId id="1193" r:id="rId42"/>
    <p:sldId id="1194" r:id="rId43"/>
    <p:sldId id="1195" r:id="rId44"/>
    <p:sldId id="1118" r:id="rId45"/>
    <p:sldId id="318" r:id="rId46"/>
    <p:sldId id="324" r:id="rId47"/>
    <p:sldId id="325" r:id="rId48"/>
    <p:sldId id="326" r:id="rId49"/>
    <p:sldId id="1133" r:id="rId50"/>
    <p:sldId id="1187" r:id="rId51"/>
    <p:sldId id="1188" r:id="rId52"/>
    <p:sldId id="1189" r:id="rId53"/>
    <p:sldId id="721" r:id="rId54"/>
    <p:sldId id="719" r:id="rId55"/>
    <p:sldId id="1142" r:id="rId56"/>
    <p:sldId id="1156" r:id="rId57"/>
    <p:sldId id="1145" r:id="rId58"/>
    <p:sldId id="723" r:id="rId59"/>
    <p:sldId id="1146" r:id="rId60"/>
    <p:sldId id="1147" r:id="rId61"/>
    <p:sldId id="1148" r:id="rId62"/>
    <p:sldId id="1149" r:id="rId63"/>
    <p:sldId id="1150" r:id="rId64"/>
    <p:sldId id="1151" r:id="rId65"/>
    <p:sldId id="1152" r:id="rId66"/>
    <p:sldId id="1124" r:id="rId67"/>
    <p:sldId id="1197" r:id="rId68"/>
    <p:sldId id="1198" r:id="rId69"/>
    <p:sldId id="1199" r:id="rId70"/>
    <p:sldId id="1200" r:id="rId71"/>
    <p:sldId id="727" r:id="rId72"/>
    <p:sldId id="1107" r:id="rId73"/>
    <p:sldId id="1179" r:id="rId74"/>
    <p:sldId id="1180" r:id="rId75"/>
    <p:sldId id="1153" r:id="rId76"/>
    <p:sldId id="335" r:id="rId77"/>
    <p:sldId id="734" r:id="rId78"/>
    <p:sldId id="288" r:id="rId79"/>
    <p:sldId id="1154" r:id="rId80"/>
    <p:sldId id="738" r:id="rId81"/>
    <p:sldId id="739" r:id="rId82"/>
    <p:sldId id="749" r:id="rId83"/>
    <p:sldId id="757" r:id="rId84"/>
    <p:sldId id="1157" r:id="rId85"/>
    <p:sldId id="336" r:id="rId86"/>
    <p:sldId id="725" r:id="rId87"/>
    <p:sldId id="1111" r:id="rId88"/>
    <p:sldId id="763" r:id="rId89"/>
    <p:sldId id="765" r:id="rId90"/>
    <p:sldId id="1162" r:id="rId91"/>
    <p:sldId id="1163" r:id="rId92"/>
    <p:sldId id="1164" r:id="rId93"/>
    <p:sldId id="1165" r:id="rId94"/>
    <p:sldId id="1166" r:id="rId95"/>
    <p:sldId id="1167" r:id="rId96"/>
    <p:sldId id="1168" r:id="rId97"/>
    <p:sldId id="1169" r:id="rId98"/>
    <p:sldId id="1170" r:id="rId99"/>
    <p:sldId id="1171" r:id="rId100"/>
    <p:sldId id="1172" r:id="rId101"/>
    <p:sldId id="1173" r:id="rId102"/>
    <p:sldId id="1174" r:id="rId103"/>
    <p:sldId id="1175" r:id="rId104"/>
    <p:sldId id="1176" r:id="rId105"/>
    <p:sldId id="1177" r:id="rId106"/>
    <p:sldId id="1178" r:id="rId107"/>
    <p:sldId id="772" r:id="rId108"/>
    <p:sldId id="773" r:id="rId109"/>
    <p:sldId id="1104" r:id="rId110"/>
    <p:sldId id="780" r:id="rId111"/>
    <p:sldId id="805" r:id="rId112"/>
    <p:sldId id="806" r:id="rId113"/>
    <p:sldId id="807" r:id="rId114"/>
    <p:sldId id="808" r:id="rId115"/>
    <p:sldId id="1155" r:id="rId116"/>
    <p:sldId id="1186" r:id="rId117"/>
    <p:sldId id="1181" r:id="rId118"/>
    <p:sldId id="275" r:id="rId119"/>
  </p:sldIdLst>
  <p:sldSz cx="12192000" cy="6858000"/>
  <p:notesSz cx="6858000" cy="9144000"/>
  <p:embeddedFontLst>
    <p:embeddedFont>
      <p:font typeface="Calibri" panose="020F0502020204030204" pitchFamily="34" charset="0"/>
      <p:regular r:id="rId122"/>
      <p:bold r:id="rId123"/>
      <p:italic r:id="rId124"/>
      <p:boldItalic r:id="rId125"/>
    </p:embeddedFont>
    <p:embeddedFont>
      <p:font typeface="Canela Medium" pitchFamily="2" charset="77"/>
      <p:regular r:id="rId126"/>
    </p:embeddedFont>
    <p:embeddedFont>
      <p:font typeface="Clattering" pitchFamily="2" charset="0"/>
      <p:regular r:id="rId127"/>
    </p:embeddedFont>
    <p:embeddedFont>
      <p:font typeface="Neue Haas Unica W1G" panose="020B0504030206020203" pitchFamily="34" charset="0"/>
      <p:regular r:id="rId128"/>
      <p:bold r:id="rId129"/>
      <p:italic r:id="rId130"/>
      <p:boldItalic r:id="rId131"/>
    </p:embeddedFont>
    <p:embeddedFont>
      <p:font typeface="Neue Haas Unica W1G Heavy" panose="020B0504030206020203" pitchFamily="34" charset="0"/>
      <p:bold r:id="rId132"/>
      <p:italic r:id="rId133"/>
      <p:boldItalic r:id="rId134"/>
    </p:embeddedFont>
    <p:embeddedFont>
      <p:font typeface="Neue Haas Unica W1G Light" panose="020B0404030206020203" pitchFamily="34" charset="0"/>
      <p:regular r:id="rId135"/>
      <p:italic r:id="rId136"/>
    </p:embeddedFont>
    <p:embeddedFont>
      <p:font typeface="Neue Haas Unica W1G Medium" panose="020B0504030206020203" pitchFamily="34" charset="0"/>
      <p:regular r:id="rId137"/>
      <p:italic r:id="rId138"/>
    </p:embeddedFont>
  </p:embeddedFontLst>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49"/>
    <a:srgbClr val="9CFFF8"/>
    <a:srgbClr val="FF6464"/>
    <a:srgbClr val="F4CF67"/>
    <a:srgbClr val="FFE0E0"/>
    <a:srgbClr val="F5F4F7"/>
    <a:srgbClr val="8DEB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8" autoAdjust="0"/>
    <p:restoredTop sz="91527" autoAdjust="0"/>
  </p:normalViewPr>
  <p:slideViewPr>
    <p:cSldViewPr snapToGrid="0" snapToObjects="1">
      <p:cViewPr varScale="1">
        <p:scale>
          <a:sx n="119" d="100"/>
          <a:sy n="119" d="100"/>
        </p:scale>
        <p:origin x="208" y="944"/>
      </p:cViewPr>
      <p:guideLst/>
    </p:cSldViewPr>
  </p:slideViewPr>
  <p:notesTextViewPr>
    <p:cViewPr>
      <p:scale>
        <a:sx n="1" d="1"/>
        <a:sy n="1" d="1"/>
      </p:scale>
      <p:origin x="0" y="0"/>
    </p:cViewPr>
  </p:notesTextViewPr>
  <p:sorterViewPr>
    <p:cViewPr varScale="1">
      <p:scale>
        <a:sx n="100" d="100"/>
        <a:sy n="100" d="100"/>
      </p:scale>
      <p:origin x="0" y="-1808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font" Target="fonts/font17.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2.fntdata"/><Relationship Id="rId128" Type="http://schemas.openxmlformats.org/officeDocument/2006/relationships/font" Target="fonts/font7.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font" Target="fonts/font13.fntdata"/><Relationship Id="rId139"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font" Target="fonts/font3.fntdata"/><Relationship Id="rId129" Type="http://schemas.openxmlformats.org/officeDocument/2006/relationships/font" Target="fonts/font8.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font" Target="fonts/font9.fntdata"/><Relationship Id="rId135" Type="http://schemas.openxmlformats.org/officeDocument/2006/relationships/font" Target="fonts/font14.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notesMaster" Target="notesMasters/notesMaster1.xml"/><Relationship Id="rId125" Type="http://schemas.openxmlformats.org/officeDocument/2006/relationships/font" Target="fonts/font4.fntdata"/><Relationship Id="rId141"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font" Target="fonts/font10.fntdata"/><Relationship Id="rId136" Type="http://schemas.openxmlformats.org/officeDocument/2006/relationships/font" Target="fonts/font15.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handoutMaster" Target="handoutMasters/handoutMaster1.xml"/><Relationship Id="rId142"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font" Target="fonts/font11.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12.fntdata"/><Relationship Id="rId16" Type="http://schemas.openxmlformats.org/officeDocument/2006/relationships/slide" Target="slides/slide1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package" Target="../embeddings/Microsoft_Excel_Worksheet43.xlsx"/></Relationships>
</file>

<file path=ppt/charts/_rels/chart45.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package" Target="../embeddings/Microsoft_Excel_Worksheet44.xlsx"/></Relationships>
</file>

<file path=ppt/charts/_rels/chart46.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46.xml"/><Relationship Id="rId1" Type="http://schemas.microsoft.com/office/2011/relationships/chartStyle" Target="style46.xml"/><Relationship Id="rId4"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47.xml"/><Relationship Id="rId1" Type="http://schemas.microsoft.com/office/2011/relationships/chartStyle" Target="style47.xml"/><Relationship Id="rId4"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49.xml"/><Relationship Id="rId1" Type="http://schemas.microsoft.com/office/2011/relationships/chartStyle" Target="style49.xml"/><Relationship Id="rId4"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51.xml"/><Relationship Id="rId1" Type="http://schemas.microsoft.com/office/2011/relationships/chartStyle" Target="style51.xml"/><Relationship Id="rId4"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53.xml"/><Relationship Id="rId1" Type="http://schemas.microsoft.com/office/2011/relationships/chartStyle" Target="style53.xml"/><Relationship Id="rId4"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54.xml"/><Relationship Id="rId1" Type="http://schemas.microsoft.com/office/2011/relationships/chartStyle" Target="style54.xml"/><Relationship Id="rId4"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56.xml"/><Relationship Id="rId1" Type="http://schemas.microsoft.com/office/2011/relationships/chartStyle" Target="style56.xml"/><Relationship Id="rId4" Type="http://schemas.openxmlformats.org/officeDocument/2006/relationships/package" Target="../embeddings/Microsoft_Excel_Worksheet55.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455709559102097"/>
          <c:y val="0.17912994115163403"/>
          <c:w val="0.32470853560413848"/>
          <c:h val="0.8181283977204088"/>
        </c:manualLayout>
      </c:layout>
      <c:doughnutChart>
        <c:varyColors val="1"/>
        <c:ser>
          <c:idx val="0"/>
          <c:order val="0"/>
          <c:tx>
            <c:strRef>
              <c:f>Sheet1!$B$1</c:f>
              <c:strCache>
                <c:ptCount val="1"/>
                <c:pt idx="0">
                  <c:v>20 ADAM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53-F647-A03A-3598FFE6282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C53-F647-A03A-3598FFE6282E}"/>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DC53-F647-A03A-3598FFE6282E}"/>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DC53-F647-A03A-3598FFE6282E}"/>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A-DC53-F647-A03A-3598FFE6282E}"/>
              </c:ext>
            </c:extLst>
          </c:dPt>
          <c:dLbls>
            <c:dLbl>
              <c:idx val="0"/>
              <c:layout>
                <c:manualLayout>
                  <c:x val="0.16270059537673986"/>
                  <c:y val="-0.11657552304043951"/>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DC53-F647-A03A-3598FFE6282E}"/>
                </c:ext>
              </c:extLst>
            </c:dLbl>
            <c:dLbl>
              <c:idx val="1"/>
              <c:layout>
                <c:manualLayout>
                  <c:x val="-0.24012442736431835"/>
                  <c:y val="0.10386885582049329"/>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3780345105594791"/>
                      <c:h val="0.20600174088405881"/>
                    </c:manualLayout>
                  </c15:layout>
                </c:ext>
                <c:ext xmlns:c16="http://schemas.microsoft.com/office/drawing/2014/chart" uri="{C3380CC4-5D6E-409C-BE32-E72D297353CC}">
                  <c16:uniqueId val="{00000003-DC53-F647-A03A-3598FFE6282E}"/>
                </c:ext>
              </c:extLst>
            </c:dLbl>
            <c:dLbl>
              <c:idx val="2"/>
              <c:layout>
                <c:manualLayout>
                  <c:x val="-0.26156827308673436"/>
                  <c:y val="5.4199385455786959E-3"/>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5-DC53-F647-A03A-3598FFE6282E}"/>
                </c:ext>
              </c:extLst>
            </c:dLbl>
            <c:dLbl>
              <c:idx val="3"/>
              <c:layout>
                <c:manualLayout>
                  <c:x val="-0.27437693108567357"/>
                  <c:y val="-9.0656508774729749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32EF5A3A-9C4D-3444-9925-DA65E05B6B13}" type="CATEGORYNAME">
                      <a:rPr lang="en-US" dirty="0"/>
                      <a:pPr>
                        <a:defRPr sz="1600">
                          <a:solidFill>
                            <a:schemeClr val="accent2"/>
                          </a:solidFill>
                          <a:latin typeface="Neue Haas Unica W1G Medium" panose="020B0404030206020203" pitchFamily="34" charset="0"/>
                        </a:defRPr>
                      </a:pPr>
                      <a:t>[CATEGORY NAME]</a:t>
                    </a:fld>
                    <a:r>
                      <a:rPr lang="en-US" baseline="0" dirty="0"/>
                      <a:t>, </a:t>
                    </a:r>
                    <a:fld id="{A2A20B56-63E7-0B40-BDF8-63B4FB5C88BC}"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8619174160576588"/>
                      <c:h val="0.1501188619273528"/>
                    </c:manualLayout>
                  </c15:layout>
                  <c15:dlblFieldTable/>
                  <c15:showDataLabelsRange val="0"/>
                </c:ext>
                <c:ext xmlns:c16="http://schemas.microsoft.com/office/drawing/2014/chart" uri="{C3380CC4-5D6E-409C-BE32-E72D297353CC}">
                  <c16:uniqueId val="{00000007-DC53-F647-A03A-3598FFE6282E}"/>
                </c:ext>
              </c:extLst>
            </c:dLbl>
            <c:dLbl>
              <c:idx val="4"/>
              <c:layout>
                <c:manualLayout>
                  <c:x val="-9.7305370016761636E-2"/>
                  <c:y val="-0.256423471871774"/>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3809837847936186"/>
                      <c:h val="0.14441738501538381"/>
                    </c:manualLayout>
                  </c15:layout>
                </c:ext>
                <c:ext xmlns:c16="http://schemas.microsoft.com/office/drawing/2014/chart" uri="{C3380CC4-5D6E-409C-BE32-E72D297353CC}">
                  <c16:uniqueId val="{0000000A-DC53-F647-A03A-3598FFE6282E}"/>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Sheet1!$A$2:$A$6</c:f>
              <c:strCache>
                <c:ptCount val="5"/>
                <c:pt idx="0">
                  <c:v>I read every issue of the magazine</c:v>
                </c:pt>
                <c:pt idx="1">
                  <c:v>I read about every second issue</c:v>
                </c:pt>
                <c:pt idx="2">
                  <c:v>I read the magazine less often</c:v>
                </c:pt>
                <c:pt idx="3">
                  <c:v>I rarely read the magazine</c:v>
                </c:pt>
                <c:pt idx="4">
                  <c:v>I have only received this magazine once</c:v>
                </c:pt>
              </c:strCache>
            </c:strRef>
          </c:cat>
          <c:val>
            <c:numRef>
              <c:f>Sheet1!$B$2:$B$6</c:f>
              <c:numCache>
                <c:formatCode>General</c:formatCode>
                <c:ptCount val="5"/>
                <c:pt idx="0">
                  <c:v>78</c:v>
                </c:pt>
                <c:pt idx="1">
                  <c:v>9</c:v>
                </c:pt>
                <c:pt idx="2">
                  <c:v>8</c:v>
                </c:pt>
                <c:pt idx="3">
                  <c:v>3</c:v>
                </c:pt>
                <c:pt idx="4">
                  <c:v>2</c:v>
                </c:pt>
              </c:numCache>
            </c:numRef>
          </c:val>
          <c:extLst>
            <c:ext xmlns:c16="http://schemas.microsoft.com/office/drawing/2014/chart" uri="{C3380CC4-5D6E-409C-BE32-E72D297353CC}">
              <c16:uniqueId val="{00000008-DC53-F647-A03A-3598FFE6282E}"/>
            </c:ext>
          </c:extLst>
        </c:ser>
        <c:dLbls>
          <c:showLegendKey val="0"/>
          <c:showVal val="0"/>
          <c:showCatName val="0"/>
          <c:showSerName val="0"/>
          <c:showPercent val="0"/>
          <c:showBubbleSize val="0"/>
          <c:showLeaderLines val="1"/>
        </c:dLbls>
        <c:firstSliceAng val="323"/>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67334536537664"/>
          <c:y val="0.10759733663865541"/>
          <c:w val="0.7857554464513935"/>
          <c:h val="0.73273079799231811"/>
        </c:manualLayout>
      </c:layout>
      <c:lineChart>
        <c:grouping val="standard"/>
        <c:varyColors val="0"/>
        <c:ser>
          <c:idx val="0"/>
          <c:order val="0"/>
          <c:tx>
            <c:strRef>
              <c:f>Taul1!$B$1</c:f>
              <c:strCache>
                <c:ptCount val="1"/>
                <c:pt idx="0">
                  <c:v>Sarja 1</c:v>
                </c:pt>
              </c:strCache>
            </c:strRef>
          </c:tx>
          <c:spPr>
            <a:ln w="28575" cap="rnd">
              <a:solidFill>
                <a:schemeClr val="accent1"/>
              </a:solidFill>
              <a:round/>
            </a:ln>
            <a:effectLst/>
          </c:spPr>
          <c:marker>
            <c:symbol val="none"/>
          </c:marker>
          <c:dLbls>
            <c:numFmt formatCode="General" sourceLinked="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Neue Haas Unica W1G" panose="020B0504030206020203" pitchFamily="34" charset="0"/>
                    <a:ea typeface="+mn-ea"/>
                    <a:cs typeface="+mn-cs"/>
                  </a:defRPr>
                </a:pPr>
                <a:endParaRPr lang="en-FI"/>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Taul1!$A$2:$A$7</c:f>
              <c:strCache>
                <c:ptCount val="6"/>
                <c:pt idx="0">
                  <c:v>15-24 years</c:v>
                </c:pt>
                <c:pt idx="1">
                  <c:v>25-34 years</c:v>
                </c:pt>
                <c:pt idx="2">
                  <c:v>35-44 years</c:v>
                </c:pt>
                <c:pt idx="3">
                  <c:v>45-54 years</c:v>
                </c:pt>
                <c:pt idx="4">
                  <c:v>55-64 years</c:v>
                </c:pt>
                <c:pt idx="5">
                  <c:v>Over 65 years</c:v>
                </c:pt>
              </c:strCache>
            </c:strRef>
          </c:cat>
          <c:val>
            <c:numRef>
              <c:f>Taul1!$B$2:$B$7</c:f>
              <c:numCache>
                <c:formatCode>General</c:formatCode>
                <c:ptCount val="6"/>
                <c:pt idx="0">
                  <c:v>61</c:v>
                </c:pt>
                <c:pt idx="1">
                  <c:v>75</c:v>
                </c:pt>
                <c:pt idx="2">
                  <c:v>80</c:v>
                </c:pt>
                <c:pt idx="3">
                  <c:v>85</c:v>
                </c:pt>
                <c:pt idx="4">
                  <c:v>84</c:v>
                </c:pt>
                <c:pt idx="5">
                  <c:v>68</c:v>
                </c:pt>
              </c:numCache>
            </c:numRef>
          </c:val>
          <c:smooth val="0"/>
          <c:extLst>
            <c:ext xmlns:c16="http://schemas.microsoft.com/office/drawing/2014/chart" uri="{C3380CC4-5D6E-409C-BE32-E72D297353CC}">
              <c16:uniqueId val="{00000000-E93E-054B-AFAD-76DF8E6B6F0D}"/>
            </c:ext>
          </c:extLst>
        </c:ser>
        <c:dLbls>
          <c:dLblPos val="ctr"/>
          <c:showLegendKey val="0"/>
          <c:showVal val="1"/>
          <c:showCatName val="0"/>
          <c:showSerName val="0"/>
          <c:showPercent val="0"/>
          <c:showBubbleSize val="0"/>
        </c:dLbls>
        <c:smooth val="0"/>
        <c:axId val="953832895"/>
        <c:axId val="1119961391"/>
      </c:lineChart>
      <c:catAx>
        <c:axId val="953832895"/>
        <c:scaling>
          <c:orientation val="minMax"/>
        </c:scaling>
        <c:delete val="0"/>
        <c:axPos val="b"/>
        <c:numFmt formatCode="General" sourceLinked="1"/>
        <c:majorTickMark val="none"/>
        <c:minorTickMark val="none"/>
        <c:tickLblPos val="low"/>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300" b="0" i="0" u="none" strike="noStrike" kern="1200" baseline="0">
                <a:solidFill>
                  <a:schemeClr val="tx2"/>
                </a:solidFill>
                <a:latin typeface="Neue Haas Unica W1G" panose="020B0504030206020203" pitchFamily="34" charset="0"/>
                <a:ea typeface="+mn-ea"/>
                <a:cs typeface="+mn-cs"/>
              </a:defRPr>
            </a:pPr>
            <a:endParaRPr lang="en-FI"/>
          </a:p>
        </c:txPr>
        <c:crossAx val="1119961391"/>
        <c:crosses val="autoZero"/>
        <c:auto val="1"/>
        <c:lblAlgn val="ctr"/>
        <c:lblOffset val="100"/>
        <c:noMultiLvlLbl val="0"/>
      </c:catAx>
      <c:valAx>
        <c:axId val="1119961391"/>
        <c:scaling>
          <c:orientation val="minMax"/>
          <c:max val="100"/>
        </c:scaling>
        <c:delete val="1"/>
        <c:axPos val="l"/>
        <c:majorGridlines>
          <c:spPr>
            <a:ln w="12700" cap="flat" cmpd="sng" algn="ctr">
              <a:solidFill>
                <a:schemeClr val="bg1">
                  <a:lumMod val="85000"/>
                </a:schemeClr>
              </a:solidFill>
              <a:prstDash val="dash"/>
              <a:round/>
            </a:ln>
            <a:effectLst/>
          </c:spPr>
        </c:majorGridlines>
        <c:numFmt formatCode="General" sourceLinked="1"/>
        <c:majorTickMark val="none"/>
        <c:minorTickMark val="none"/>
        <c:tickLblPos val="nextTo"/>
        <c:crossAx val="95383289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alpha val="88000"/>
      </a:schemeClr>
    </a:solidFill>
    <a:ln>
      <a:noFill/>
    </a:ln>
    <a:effectLst/>
  </c:spPr>
  <c:txPr>
    <a:bodyPr/>
    <a:lstStyle/>
    <a:p>
      <a:pPr>
        <a:defRPr>
          <a:latin typeface="Neue Haas Unica W1G" panose="020B0504030206020203" pitchFamily="34" charset="0"/>
        </a:defRPr>
      </a:pPr>
      <a:endParaRPr lang="en-FI"/>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9360863741723457"/>
          <c:y val="8.4325364325834248E-3"/>
          <c:w val="0.35314916881916814"/>
          <c:h val="0.8955372217499072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4B7D-164E-82CA-E0B7DCA963DC}"/>
              </c:ext>
            </c:extLst>
          </c:dPt>
          <c:dPt>
            <c:idx val="1"/>
            <c:invertIfNegative val="0"/>
            <c:bubble3D val="0"/>
            <c:spPr>
              <a:solidFill>
                <a:srgbClr val="FF6363"/>
              </a:solidFill>
              <a:ln>
                <a:noFill/>
              </a:ln>
              <a:effectLst/>
            </c:spPr>
            <c:extLst>
              <c:ext xmlns:c16="http://schemas.microsoft.com/office/drawing/2014/chart" uri="{C3380CC4-5D6E-409C-BE32-E72D297353CC}">
                <c16:uniqueId val="{00000003-4B7D-164E-82CA-E0B7DCA963DC}"/>
              </c:ext>
            </c:extLst>
          </c:dPt>
          <c:dPt>
            <c:idx val="2"/>
            <c:invertIfNegative val="0"/>
            <c:bubble3D val="0"/>
            <c:spPr>
              <a:solidFill>
                <a:srgbClr val="FF6363"/>
              </a:solidFill>
              <a:ln>
                <a:noFill/>
              </a:ln>
              <a:effectLst/>
            </c:spPr>
            <c:extLst>
              <c:ext xmlns:c16="http://schemas.microsoft.com/office/drawing/2014/chart" uri="{C3380CC4-5D6E-409C-BE32-E72D297353CC}">
                <c16:uniqueId val="{00000005-4B7D-164E-82CA-E0B7DCA963D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Print magazines</c:v>
                </c:pt>
                <c:pt idx="1">
                  <c:v>Mainly print magazines, with supplementary information in digital form</c:v>
                </c:pt>
                <c:pt idx="2">
                  <c:v>Magazine/organization’s websites</c:v>
                </c:pt>
                <c:pt idx="3">
                  <c:v>Magazine/organization’s social media channels</c:v>
                </c:pt>
                <c:pt idx="4">
                  <c:v>Email newsletters</c:v>
                </c:pt>
              </c:strCache>
            </c:strRef>
          </c:cat>
          <c:val>
            <c:numRef>
              <c:f>Sheet1!$B$2:$B$6</c:f>
              <c:numCache>
                <c:formatCode>0</c:formatCode>
                <c:ptCount val="5"/>
                <c:pt idx="0">
                  <c:v>46.778382159315342</c:v>
                </c:pt>
                <c:pt idx="1">
                  <c:v>33.8349818959842</c:v>
                </c:pt>
                <c:pt idx="2">
                  <c:v>5.6205645161290319</c:v>
                </c:pt>
                <c:pt idx="3" formatCode="General">
                  <c:v>4</c:v>
                </c:pt>
                <c:pt idx="4">
                  <c:v>1.5503373930217248</c:v>
                </c:pt>
              </c:numCache>
            </c:numRef>
          </c:val>
          <c:extLst>
            <c:ext xmlns:c16="http://schemas.microsoft.com/office/drawing/2014/chart" uri="{C3380CC4-5D6E-409C-BE32-E72D297353CC}">
              <c16:uniqueId val="{00000008-4B7D-164E-82CA-E0B7DCA963DC}"/>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796846092785941"/>
          <c:y val="5.633252070149395E-2"/>
          <c:w val="0.55874853175755668"/>
          <c:h val="0.76283430991079659"/>
        </c:manualLayout>
      </c:layout>
      <c:lineChart>
        <c:grouping val="standard"/>
        <c:varyColors val="0"/>
        <c:ser>
          <c:idx val="0"/>
          <c:order val="0"/>
          <c:tx>
            <c:strRef>
              <c:f>Sheet1!$A$2</c:f>
              <c:strCache>
                <c:ptCount val="1"/>
                <c:pt idx="0">
                  <c:v>Print magazines</c:v>
                </c:pt>
              </c:strCache>
            </c:strRef>
          </c:tx>
          <c:spPr>
            <a:ln w="34925" cap="rnd">
              <a:solidFill>
                <a:schemeClr val="accent1"/>
              </a:solidFill>
              <a:round/>
            </a:ln>
            <a:effectLst/>
          </c:spPr>
          <c:marker>
            <c:symbol val="none"/>
          </c:marker>
          <c:cat>
            <c:strRef>
              <c:f>Sheet1!$B$1:$G$1</c:f>
              <c:strCache>
                <c:ptCount val="6"/>
                <c:pt idx="0">
                  <c:v>Under 20 years</c:v>
                </c:pt>
                <c:pt idx="1">
                  <c:v>20-29
years</c:v>
                </c:pt>
                <c:pt idx="2">
                  <c:v>30-39
years</c:v>
                </c:pt>
                <c:pt idx="3">
                  <c:v>40-49
years</c:v>
                </c:pt>
                <c:pt idx="4">
                  <c:v>50-65
years</c:v>
                </c:pt>
                <c:pt idx="5">
                  <c:v>Over 65
years</c:v>
                </c:pt>
              </c:strCache>
            </c:strRef>
          </c:cat>
          <c:val>
            <c:numRef>
              <c:f>Sheet1!$B$2:$G$2</c:f>
              <c:numCache>
                <c:formatCode>0</c:formatCode>
                <c:ptCount val="6"/>
                <c:pt idx="0">
                  <c:v>38.624000000000002</c:v>
                </c:pt>
                <c:pt idx="1">
                  <c:v>39.763198247535605</c:v>
                </c:pt>
                <c:pt idx="2">
                  <c:v>43.06830985915493</c:v>
                </c:pt>
                <c:pt idx="3">
                  <c:v>42.774635568513112</c:v>
                </c:pt>
                <c:pt idx="4">
                  <c:v>45.642358276643982</c:v>
                </c:pt>
                <c:pt idx="5">
                  <c:v>56.181617941529836</c:v>
                </c:pt>
              </c:numCache>
            </c:numRef>
          </c:val>
          <c:smooth val="0"/>
          <c:extLst>
            <c:ext xmlns:c16="http://schemas.microsoft.com/office/drawing/2014/chart" uri="{C3380CC4-5D6E-409C-BE32-E72D297353CC}">
              <c16:uniqueId val="{00000000-0475-5449-96BE-C70CF79F4F3C}"/>
            </c:ext>
          </c:extLst>
        </c:ser>
        <c:ser>
          <c:idx val="1"/>
          <c:order val="1"/>
          <c:tx>
            <c:strRef>
              <c:f>Sheet1!$A$3</c:f>
              <c:strCache>
                <c:ptCount val="1"/>
                <c:pt idx="0">
                  <c:v>Mainly print magazines, with supplementary information in digital form</c:v>
                </c:pt>
              </c:strCache>
            </c:strRef>
          </c:tx>
          <c:spPr>
            <a:ln w="34925" cap="rnd">
              <a:solidFill>
                <a:schemeClr val="accent2"/>
              </a:solidFill>
              <a:prstDash val="sysDot"/>
              <a:round/>
            </a:ln>
            <a:effectLst/>
          </c:spPr>
          <c:marker>
            <c:symbol val="none"/>
          </c:marker>
          <c:cat>
            <c:strRef>
              <c:f>Sheet1!$B$1:$G$1</c:f>
              <c:strCache>
                <c:ptCount val="6"/>
                <c:pt idx="0">
                  <c:v>Under 20 years</c:v>
                </c:pt>
                <c:pt idx="1">
                  <c:v>20-29
years</c:v>
                </c:pt>
                <c:pt idx="2">
                  <c:v>30-39
years</c:v>
                </c:pt>
                <c:pt idx="3">
                  <c:v>40-49
years</c:v>
                </c:pt>
                <c:pt idx="4">
                  <c:v>50-65
years</c:v>
                </c:pt>
                <c:pt idx="5">
                  <c:v>Over 65
years</c:v>
                </c:pt>
              </c:strCache>
            </c:strRef>
          </c:cat>
          <c:val>
            <c:numRef>
              <c:f>Sheet1!$B$3:$G$3</c:f>
              <c:numCache>
                <c:formatCode>0</c:formatCode>
                <c:ptCount val="6"/>
                <c:pt idx="0">
                  <c:v>36.181999999999995</c:v>
                </c:pt>
                <c:pt idx="1">
                  <c:v>31.561664841182925</c:v>
                </c:pt>
                <c:pt idx="2">
                  <c:v>31.146350832266322</c:v>
                </c:pt>
                <c:pt idx="3">
                  <c:v>35.781466055810071</c:v>
                </c:pt>
                <c:pt idx="4">
                  <c:v>37.266712018140588</c:v>
                </c:pt>
                <c:pt idx="5">
                  <c:v>35.502523027633167</c:v>
                </c:pt>
              </c:numCache>
            </c:numRef>
          </c:val>
          <c:smooth val="0"/>
          <c:extLst>
            <c:ext xmlns:c16="http://schemas.microsoft.com/office/drawing/2014/chart" uri="{C3380CC4-5D6E-409C-BE32-E72D297353CC}">
              <c16:uniqueId val="{00000001-0475-5449-96BE-C70CF79F4F3C}"/>
            </c:ext>
          </c:extLst>
        </c:ser>
        <c:ser>
          <c:idx val="2"/>
          <c:order val="2"/>
          <c:tx>
            <c:strRef>
              <c:f>Sheet1!$A$5</c:f>
              <c:strCache>
                <c:ptCount val="1"/>
                <c:pt idx="0">
                  <c:v>Magazine/organization’s websites</c:v>
                </c:pt>
              </c:strCache>
            </c:strRef>
          </c:tx>
          <c:spPr>
            <a:ln w="34925" cap="rnd">
              <a:solidFill>
                <a:schemeClr val="accent3"/>
              </a:solidFill>
              <a:prstDash val="sysDash"/>
              <a:round/>
            </a:ln>
            <a:effectLst/>
          </c:spPr>
          <c:marker>
            <c:symbol val="none"/>
          </c:marker>
          <c:cat>
            <c:strRef>
              <c:f>Sheet1!$B$1:$G$1</c:f>
              <c:strCache>
                <c:ptCount val="6"/>
                <c:pt idx="0">
                  <c:v>Under 20 years</c:v>
                </c:pt>
                <c:pt idx="1">
                  <c:v>20-29
years</c:v>
                </c:pt>
                <c:pt idx="2">
                  <c:v>30-39
years</c:v>
                </c:pt>
                <c:pt idx="3">
                  <c:v>40-49
years</c:v>
                </c:pt>
                <c:pt idx="4">
                  <c:v>50-65
years</c:v>
                </c:pt>
                <c:pt idx="5">
                  <c:v>Over 65
years</c:v>
                </c:pt>
              </c:strCache>
            </c:strRef>
          </c:cat>
          <c:val>
            <c:numRef>
              <c:f>Sheet1!$B$4:$G$4</c:f>
              <c:numCache>
                <c:formatCode>0</c:formatCode>
                <c:ptCount val="6"/>
                <c:pt idx="0">
                  <c:v>14.134000000000002</c:v>
                </c:pt>
                <c:pt idx="1">
                  <c:v>13.347207009857614</c:v>
                </c:pt>
                <c:pt idx="2">
                  <c:v>7.2876440460947505</c:v>
                </c:pt>
                <c:pt idx="3">
                  <c:v>4.5667221990837197</c:v>
                </c:pt>
                <c:pt idx="4">
                  <c:v>1.946190476190476</c:v>
                </c:pt>
                <c:pt idx="5">
                  <c:v>3.1604725670804967</c:v>
                </c:pt>
              </c:numCache>
            </c:numRef>
          </c:val>
          <c:smooth val="0"/>
          <c:extLst>
            <c:ext xmlns:c16="http://schemas.microsoft.com/office/drawing/2014/chart" uri="{C3380CC4-5D6E-409C-BE32-E72D297353CC}">
              <c16:uniqueId val="{00000002-0475-5449-96BE-C70CF79F4F3C}"/>
            </c:ext>
          </c:extLst>
        </c:ser>
        <c:ser>
          <c:idx val="3"/>
          <c:order val="3"/>
          <c:tx>
            <c:strRef>
              <c:f>Sheet1!$A$4</c:f>
              <c:strCache>
                <c:ptCount val="1"/>
                <c:pt idx="0">
                  <c:v>Magazine/organization’s social media channels</c:v>
                </c:pt>
              </c:strCache>
            </c:strRef>
          </c:tx>
          <c:spPr>
            <a:ln w="38100" cap="rnd">
              <a:solidFill>
                <a:schemeClr val="accent1"/>
              </a:solidFill>
              <a:prstDash val="sysDash"/>
              <a:round/>
            </a:ln>
            <a:effectLst/>
          </c:spPr>
          <c:marker>
            <c:symbol val="none"/>
          </c:marker>
          <c:cat>
            <c:strRef>
              <c:f>Sheet1!$B$1:$G$1</c:f>
              <c:strCache>
                <c:ptCount val="6"/>
                <c:pt idx="0">
                  <c:v>Under 20 years</c:v>
                </c:pt>
                <c:pt idx="1">
                  <c:v>20-29
years</c:v>
                </c:pt>
                <c:pt idx="2">
                  <c:v>30-39
years</c:v>
                </c:pt>
                <c:pt idx="3">
                  <c:v>40-49
years</c:v>
                </c:pt>
                <c:pt idx="4">
                  <c:v>50-65
years</c:v>
                </c:pt>
                <c:pt idx="5">
                  <c:v>Over 65
years</c:v>
                </c:pt>
              </c:strCache>
            </c:strRef>
          </c:cat>
          <c:val>
            <c:numRef>
              <c:f>Sheet1!$B$5:$G$5</c:f>
              <c:numCache>
                <c:formatCode>0</c:formatCode>
                <c:ptCount val="6"/>
                <c:pt idx="0">
                  <c:v>6.8839999999999986</c:v>
                </c:pt>
                <c:pt idx="1">
                  <c:v>6.3511500547645126</c:v>
                </c:pt>
                <c:pt idx="2">
                  <c:v>4.6096030729833499</c:v>
                </c:pt>
                <c:pt idx="3">
                  <c:v>5.1226988754685499</c:v>
                </c:pt>
                <c:pt idx="4">
                  <c:v>5.3992290249433106</c:v>
                </c:pt>
                <c:pt idx="5">
                  <c:v>0.96788145774929912</c:v>
                </c:pt>
              </c:numCache>
            </c:numRef>
          </c:val>
          <c:smooth val="0"/>
          <c:extLst>
            <c:ext xmlns:c16="http://schemas.microsoft.com/office/drawing/2014/chart" uri="{C3380CC4-5D6E-409C-BE32-E72D297353CC}">
              <c16:uniqueId val="{00000003-0475-5449-96BE-C70CF79F4F3C}"/>
            </c:ext>
          </c:extLst>
        </c:ser>
        <c:ser>
          <c:idx val="4"/>
          <c:order val="4"/>
          <c:tx>
            <c:strRef>
              <c:f>Sheet1!$A$6</c:f>
              <c:strCache>
                <c:ptCount val="1"/>
                <c:pt idx="0">
                  <c:v>Email newsletters</c:v>
                </c:pt>
              </c:strCache>
            </c:strRef>
          </c:tx>
          <c:spPr>
            <a:ln w="31750" cap="rnd">
              <a:solidFill>
                <a:schemeClr val="accent2"/>
              </a:solidFill>
              <a:round/>
            </a:ln>
            <a:effectLst/>
          </c:spPr>
          <c:marker>
            <c:symbol val="none"/>
          </c:marker>
          <c:cat>
            <c:strRef>
              <c:f>Sheet1!$B$1:$G$1</c:f>
              <c:strCache>
                <c:ptCount val="6"/>
                <c:pt idx="0">
                  <c:v>Under 20 years</c:v>
                </c:pt>
                <c:pt idx="1">
                  <c:v>20-29
years</c:v>
                </c:pt>
                <c:pt idx="2">
                  <c:v>30-39
years</c:v>
                </c:pt>
                <c:pt idx="3">
                  <c:v>40-49
years</c:v>
                </c:pt>
                <c:pt idx="4">
                  <c:v>50-65
years</c:v>
                </c:pt>
                <c:pt idx="5">
                  <c:v>Over 65
years</c:v>
                </c:pt>
              </c:strCache>
            </c:strRef>
          </c:cat>
          <c:val>
            <c:numRef>
              <c:f>Sheet1!$B$6:$G$6</c:f>
              <c:numCache>
                <c:formatCode>0</c:formatCode>
                <c:ptCount val="6"/>
                <c:pt idx="0">
                  <c:v>4.1060000000000008</c:v>
                </c:pt>
                <c:pt idx="1">
                  <c:v>7.6861993428258488</c:v>
                </c:pt>
                <c:pt idx="2">
                  <c:v>12.215300896286815</c:v>
                </c:pt>
                <c:pt idx="3">
                  <c:v>10.405456059975011</c:v>
                </c:pt>
                <c:pt idx="4">
                  <c:v>8.0144444444444414</c:v>
                </c:pt>
                <c:pt idx="5">
                  <c:v>3.5718061674008807</c:v>
                </c:pt>
              </c:numCache>
            </c:numRef>
          </c:val>
          <c:smooth val="0"/>
          <c:extLst>
            <c:ext xmlns:c16="http://schemas.microsoft.com/office/drawing/2014/chart" uri="{C3380CC4-5D6E-409C-BE32-E72D297353CC}">
              <c16:uniqueId val="{00000004-0475-5449-96BE-C70CF79F4F3C}"/>
            </c:ext>
          </c:extLst>
        </c:ser>
        <c:dLbls>
          <c:showLegendKey val="0"/>
          <c:showVal val="0"/>
          <c:showCatName val="0"/>
          <c:showSerName val="0"/>
          <c:showPercent val="0"/>
          <c:showBubbleSize val="0"/>
        </c:dLbls>
        <c:smooth val="0"/>
        <c:axId val="1890891712"/>
        <c:axId val="1869618640"/>
      </c:lineChart>
      <c:catAx>
        <c:axId val="1890891712"/>
        <c:scaling>
          <c:orientation val="minMax"/>
        </c:scaling>
        <c:delete val="0"/>
        <c:axPos val="b"/>
        <c:numFmt formatCode="General"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en-FI"/>
          </a:p>
        </c:txPr>
        <c:crossAx val="1869618640"/>
        <c:crosses val="autoZero"/>
        <c:auto val="1"/>
        <c:lblAlgn val="ctr"/>
        <c:lblOffset val="100"/>
        <c:noMultiLvlLbl val="0"/>
      </c:catAx>
      <c:valAx>
        <c:axId val="1869618640"/>
        <c:scaling>
          <c:orientation val="minMax"/>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en-FI"/>
          </a:p>
        </c:txPr>
        <c:crossAx val="1890891712"/>
        <c:crosses val="autoZero"/>
        <c:crossBetween val="midCat"/>
      </c:valAx>
      <c:spPr>
        <a:noFill/>
        <a:ln>
          <a:noFill/>
        </a:ln>
        <a:effectLst/>
      </c:spPr>
    </c:plotArea>
    <c:legend>
      <c:legendPos val="l"/>
      <c:layout>
        <c:manualLayout>
          <c:xMode val="edge"/>
          <c:yMode val="edge"/>
          <c:x val="7.4942693918400392E-3"/>
          <c:y val="0.13387852501723826"/>
          <c:w val="0.35127646979391447"/>
          <c:h val="0.74024808967187306"/>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Neue Haas Unica W1G Medium" panose="020B0504030206020203" pitchFamily="34" charset="0"/>
              <a:ea typeface="+mn-ea"/>
              <a:cs typeface="+mn-cs"/>
            </a:defRPr>
          </a:pPr>
          <a:endParaRPr lang="en-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i="0">
          <a:solidFill>
            <a:schemeClr val="tx2"/>
          </a:solidFill>
          <a:latin typeface="Neue Haas Unica W1G Medium" panose="020B0504030206020203" pitchFamily="34" charset="0"/>
        </a:defRPr>
      </a:pPr>
      <a:endParaRPr lang="en-FI"/>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9360863741723457"/>
          <c:y val="8.4325364325834248E-3"/>
          <c:w val="0.35314916881916814"/>
          <c:h val="0.8955372217499072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3798-4C38-A01F-E31D77C39ABF}"/>
              </c:ext>
            </c:extLst>
          </c:dPt>
          <c:dPt>
            <c:idx val="1"/>
            <c:invertIfNegative val="0"/>
            <c:bubble3D val="0"/>
            <c:spPr>
              <a:solidFill>
                <a:srgbClr val="FF6363"/>
              </a:solidFill>
              <a:ln>
                <a:noFill/>
              </a:ln>
              <a:effectLst/>
            </c:spPr>
            <c:extLst>
              <c:ext xmlns:c16="http://schemas.microsoft.com/office/drawing/2014/chart" uri="{C3380CC4-5D6E-409C-BE32-E72D297353CC}">
                <c16:uniqueId val="{00000003-3798-4C38-A01F-E31D77C39ABF}"/>
              </c:ext>
            </c:extLst>
          </c:dPt>
          <c:dPt>
            <c:idx val="3"/>
            <c:invertIfNegative val="0"/>
            <c:bubble3D val="0"/>
            <c:spPr>
              <a:solidFill>
                <a:srgbClr val="FF6363"/>
              </a:solidFill>
              <a:ln>
                <a:noFill/>
              </a:ln>
              <a:effectLst/>
            </c:spPr>
            <c:extLst>
              <c:ext xmlns:c16="http://schemas.microsoft.com/office/drawing/2014/chart" uri="{C3380CC4-5D6E-409C-BE32-E72D297353CC}">
                <c16:uniqueId val="{00000005-F364-B54D-A1D2-72A8CF8C94DA}"/>
              </c:ext>
            </c:extLst>
          </c:dPt>
          <c:dPt>
            <c:idx val="4"/>
            <c:invertIfNegative val="0"/>
            <c:bubble3D val="0"/>
            <c:spPr>
              <a:solidFill>
                <a:srgbClr val="FF6363"/>
              </a:solidFill>
              <a:ln>
                <a:noFill/>
              </a:ln>
              <a:effectLst/>
            </c:spPr>
            <c:extLst>
              <c:ext xmlns:c16="http://schemas.microsoft.com/office/drawing/2014/chart" uri="{C3380CC4-5D6E-409C-BE32-E72D297353CC}">
                <c16:uniqueId val="{00000009-3798-4C38-A01F-E31D77C39ABF}"/>
              </c:ext>
            </c:extLst>
          </c:dPt>
          <c:dPt>
            <c:idx val="5"/>
            <c:invertIfNegative val="0"/>
            <c:bubble3D val="0"/>
            <c:spPr>
              <a:solidFill>
                <a:srgbClr val="FF6464"/>
              </a:solidFill>
              <a:ln>
                <a:noFill/>
              </a:ln>
              <a:effectLst/>
            </c:spPr>
            <c:extLst>
              <c:ext xmlns:c16="http://schemas.microsoft.com/office/drawing/2014/chart" uri="{C3380CC4-5D6E-409C-BE32-E72D297353CC}">
                <c16:uniqueId val="{00000009-465B-4231-91C9-AD0E681A25D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Print magazines</c:v>
                </c:pt>
                <c:pt idx="1">
                  <c:v>Mainly print magazines, with supplementary information in digital form</c:v>
                </c:pt>
                <c:pt idx="2">
                  <c:v>Magazine/organization’s social media channels</c:v>
                </c:pt>
                <c:pt idx="3">
                  <c:v>Magazine/organization’s websites</c:v>
                </c:pt>
                <c:pt idx="4">
                  <c:v>Email newsletters</c:v>
                </c:pt>
              </c:strCache>
            </c:strRef>
          </c:cat>
          <c:val>
            <c:numRef>
              <c:f>Sheet1!$B$2:$B$6</c:f>
              <c:numCache>
                <c:formatCode>0</c:formatCode>
                <c:ptCount val="5"/>
                <c:pt idx="0">
                  <c:v>38.624000000000002</c:v>
                </c:pt>
                <c:pt idx="1">
                  <c:v>36.181999999999995</c:v>
                </c:pt>
                <c:pt idx="2">
                  <c:v>14.134000000000002</c:v>
                </c:pt>
                <c:pt idx="3">
                  <c:v>6.8839999999999986</c:v>
                </c:pt>
                <c:pt idx="4">
                  <c:v>4.1060000000000008</c:v>
                </c:pt>
              </c:numCache>
            </c:numRef>
          </c:val>
          <c:extLst>
            <c:ext xmlns:c16="http://schemas.microsoft.com/office/drawing/2014/chart" uri="{C3380CC4-5D6E-409C-BE32-E72D297353CC}">
              <c16:uniqueId val="{0000000A-3798-4C38-A01F-E31D77C39ABF}"/>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9360863741723457"/>
          <c:y val="8.4325364325834248E-3"/>
          <c:w val="0.35314916881916814"/>
          <c:h val="0.8955372217499072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3798-4C38-A01F-E31D77C39ABF}"/>
              </c:ext>
            </c:extLst>
          </c:dPt>
          <c:dPt>
            <c:idx val="1"/>
            <c:invertIfNegative val="0"/>
            <c:bubble3D val="0"/>
            <c:spPr>
              <a:solidFill>
                <a:srgbClr val="FF6363"/>
              </a:solidFill>
              <a:ln>
                <a:noFill/>
              </a:ln>
              <a:effectLst/>
            </c:spPr>
            <c:extLst>
              <c:ext xmlns:c16="http://schemas.microsoft.com/office/drawing/2014/chart" uri="{C3380CC4-5D6E-409C-BE32-E72D297353CC}">
                <c16:uniqueId val="{00000003-3798-4C38-A01F-E31D77C39ABF}"/>
              </c:ext>
            </c:extLst>
          </c:dPt>
          <c:dPt>
            <c:idx val="3"/>
            <c:invertIfNegative val="0"/>
            <c:bubble3D val="0"/>
            <c:spPr>
              <a:solidFill>
                <a:srgbClr val="FF6363"/>
              </a:solidFill>
              <a:ln>
                <a:noFill/>
              </a:ln>
              <a:effectLst/>
            </c:spPr>
            <c:extLst>
              <c:ext xmlns:c16="http://schemas.microsoft.com/office/drawing/2014/chart" uri="{C3380CC4-5D6E-409C-BE32-E72D297353CC}">
                <c16:uniqueId val="{00000005-D697-C94C-AA93-CF65033F4A87}"/>
              </c:ext>
            </c:extLst>
          </c:dPt>
          <c:dPt>
            <c:idx val="4"/>
            <c:invertIfNegative val="0"/>
            <c:bubble3D val="0"/>
            <c:spPr>
              <a:solidFill>
                <a:srgbClr val="FF6363"/>
              </a:solidFill>
              <a:ln>
                <a:noFill/>
              </a:ln>
              <a:effectLst/>
            </c:spPr>
            <c:extLst>
              <c:ext xmlns:c16="http://schemas.microsoft.com/office/drawing/2014/chart" uri="{C3380CC4-5D6E-409C-BE32-E72D297353CC}">
                <c16:uniqueId val="{00000009-3798-4C38-A01F-E31D77C39ABF}"/>
              </c:ext>
            </c:extLst>
          </c:dPt>
          <c:dPt>
            <c:idx val="5"/>
            <c:invertIfNegative val="0"/>
            <c:bubble3D val="0"/>
            <c:spPr>
              <a:solidFill>
                <a:srgbClr val="FF6464"/>
              </a:solidFill>
              <a:ln>
                <a:noFill/>
              </a:ln>
              <a:effectLst/>
            </c:spPr>
            <c:extLst>
              <c:ext xmlns:c16="http://schemas.microsoft.com/office/drawing/2014/chart" uri="{C3380CC4-5D6E-409C-BE32-E72D297353CC}">
                <c16:uniqueId val="{00000009-465B-4231-91C9-AD0E681A25D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Print magazines</c:v>
                </c:pt>
                <c:pt idx="1">
                  <c:v>Mainly print magazines, with supplementary information in digital form</c:v>
                </c:pt>
                <c:pt idx="2">
                  <c:v>Magazine/organization’s social media channels</c:v>
                </c:pt>
                <c:pt idx="3">
                  <c:v>Email newsletters</c:v>
                </c:pt>
                <c:pt idx="4">
                  <c:v>Lehden/järjestön nettisivuilta</c:v>
                </c:pt>
              </c:strCache>
            </c:strRef>
          </c:cat>
          <c:val>
            <c:numRef>
              <c:f>Sheet1!$B$2:$B$6</c:f>
              <c:numCache>
                <c:formatCode>0</c:formatCode>
                <c:ptCount val="5"/>
                <c:pt idx="0">
                  <c:v>39.763198247535605</c:v>
                </c:pt>
                <c:pt idx="1">
                  <c:v>31.561664841182925</c:v>
                </c:pt>
                <c:pt idx="2">
                  <c:v>13.347207009857614</c:v>
                </c:pt>
                <c:pt idx="3">
                  <c:v>7.6861993428258488</c:v>
                </c:pt>
                <c:pt idx="4">
                  <c:v>6.3511500547645126</c:v>
                </c:pt>
              </c:numCache>
            </c:numRef>
          </c:val>
          <c:extLst>
            <c:ext xmlns:c16="http://schemas.microsoft.com/office/drawing/2014/chart" uri="{C3380CC4-5D6E-409C-BE32-E72D297353CC}">
              <c16:uniqueId val="{0000000A-3798-4C38-A01F-E31D77C39ABF}"/>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9360863741723457"/>
          <c:y val="8.4325364325834248E-3"/>
          <c:w val="0.35314916881916814"/>
          <c:h val="0.8955372217499072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3798-4C38-A01F-E31D77C39ABF}"/>
              </c:ext>
            </c:extLst>
          </c:dPt>
          <c:dPt>
            <c:idx val="1"/>
            <c:invertIfNegative val="0"/>
            <c:bubble3D val="0"/>
            <c:spPr>
              <a:solidFill>
                <a:srgbClr val="FF6363"/>
              </a:solidFill>
              <a:ln>
                <a:noFill/>
              </a:ln>
              <a:effectLst/>
            </c:spPr>
            <c:extLst>
              <c:ext xmlns:c16="http://schemas.microsoft.com/office/drawing/2014/chart" uri="{C3380CC4-5D6E-409C-BE32-E72D297353CC}">
                <c16:uniqueId val="{00000003-3798-4C38-A01F-E31D77C39ABF}"/>
              </c:ext>
            </c:extLst>
          </c:dPt>
          <c:dPt>
            <c:idx val="2"/>
            <c:invertIfNegative val="0"/>
            <c:bubble3D val="0"/>
            <c:spPr>
              <a:solidFill>
                <a:srgbClr val="FF6363"/>
              </a:solidFill>
              <a:ln>
                <a:noFill/>
              </a:ln>
              <a:effectLst/>
            </c:spPr>
            <c:extLst>
              <c:ext xmlns:c16="http://schemas.microsoft.com/office/drawing/2014/chart" uri="{C3380CC4-5D6E-409C-BE32-E72D297353CC}">
                <c16:uniqueId val="{00000005-3798-4C38-A01F-E31D77C39ABF}"/>
              </c:ext>
            </c:extLst>
          </c:dPt>
          <c:dPt>
            <c:idx val="4"/>
            <c:invertIfNegative val="0"/>
            <c:bubble3D val="0"/>
            <c:spPr>
              <a:solidFill>
                <a:srgbClr val="FF6363"/>
              </a:solidFill>
              <a:ln>
                <a:noFill/>
              </a:ln>
              <a:effectLst/>
            </c:spPr>
            <c:extLst>
              <c:ext xmlns:c16="http://schemas.microsoft.com/office/drawing/2014/chart" uri="{C3380CC4-5D6E-409C-BE32-E72D297353CC}">
                <c16:uniqueId val="{00000009-3798-4C38-A01F-E31D77C39ABF}"/>
              </c:ext>
            </c:extLst>
          </c:dPt>
          <c:dPt>
            <c:idx val="5"/>
            <c:invertIfNegative val="0"/>
            <c:bubble3D val="0"/>
            <c:spPr>
              <a:solidFill>
                <a:srgbClr val="FF6464"/>
              </a:solidFill>
              <a:ln>
                <a:noFill/>
              </a:ln>
              <a:effectLst/>
            </c:spPr>
            <c:extLst>
              <c:ext xmlns:c16="http://schemas.microsoft.com/office/drawing/2014/chart" uri="{C3380CC4-5D6E-409C-BE32-E72D297353CC}">
                <c16:uniqueId val="{00000009-465B-4231-91C9-AD0E681A25D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Print magazines</c:v>
                </c:pt>
                <c:pt idx="1">
                  <c:v>Mainly print magazines, with supplementary information in digital form</c:v>
                </c:pt>
                <c:pt idx="2">
                  <c:v>Email newsletters</c:v>
                </c:pt>
                <c:pt idx="3">
                  <c:v>Magazine/organization’s social media channels</c:v>
                </c:pt>
                <c:pt idx="4">
                  <c:v>Magazine/organization’s websites</c:v>
                </c:pt>
              </c:strCache>
            </c:strRef>
          </c:cat>
          <c:val>
            <c:numRef>
              <c:f>Sheet1!$B$2:$B$6</c:f>
              <c:numCache>
                <c:formatCode>0</c:formatCode>
                <c:ptCount val="5"/>
                <c:pt idx="0">
                  <c:v>43.06830985915493</c:v>
                </c:pt>
                <c:pt idx="1">
                  <c:v>31.146350832266322</c:v>
                </c:pt>
                <c:pt idx="2">
                  <c:v>12.215300896286815</c:v>
                </c:pt>
                <c:pt idx="3">
                  <c:v>7.2876440460947505</c:v>
                </c:pt>
                <c:pt idx="4">
                  <c:v>4.6096030729833499</c:v>
                </c:pt>
              </c:numCache>
            </c:numRef>
          </c:val>
          <c:extLst>
            <c:ext xmlns:c16="http://schemas.microsoft.com/office/drawing/2014/chart" uri="{C3380CC4-5D6E-409C-BE32-E72D297353CC}">
              <c16:uniqueId val="{0000000A-3798-4C38-A01F-E31D77C39ABF}"/>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9360863741723457"/>
          <c:y val="8.4325364325834248E-3"/>
          <c:w val="0.35314916881916814"/>
          <c:h val="0.8955372217499072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3798-4C38-A01F-E31D77C39ABF}"/>
              </c:ext>
            </c:extLst>
          </c:dPt>
          <c:dPt>
            <c:idx val="1"/>
            <c:invertIfNegative val="0"/>
            <c:bubble3D val="0"/>
            <c:spPr>
              <a:solidFill>
                <a:srgbClr val="FF6363"/>
              </a:solidFill>
              <a:ln>
                <a:noFill/>
              </a:ln>
              <a:effectLst/>
            </c:spPr>
            <c:extLst>
              <c:ext xmlns:c16="http://schemas.microsoft.com/office/drawing/2014/chart" uri="{C3380CC4-5D6E-409C-BE32-E72D297353CC}">
                <c16:uniqueId val="{00000003-3798-4C38-A01F-E31D77C39ABF}"/>
              </c:ext>
            </c:extLst>
          </c:dPt>
          <c:dPt>
            <c:idx val="2"/>
            <c:invertIfNegative val="0"/>
            <c:bubble3D val="0"/>
            <c:spPr>
              <a:solidFill>
                <a:srgbClr val="FF6363"/>
              </a:solidFill>
              <a:ln>
                <a:noFill/>
              </a:ln>
              <a:effectLst/>
            </c:spPr>
            <c:extLst>
              <c:ext xmlns:c16="http://schemas.microsoft.com/office/drawing/2014/chart" uri="{C3380CC4-5D6E-409C-BE32-E72D297353CC}">
                <c16:uniqueId val="{00000005-3798-4C38-A01F-E31D77C39ABF}"/>
              </c:ext>
            </c:extLst>
          </c:dPt>
          <c:dPt>
            <c:idx val="3"/>
            <c:invertIfNegative val="0"/>
            <c:bubble3D val="0"/>
            <c:spPr>
              <a:solidFill>
                <a:srgbClr val="FF6363"/>
              </a:solidFill>
              <a:ln>
                <a:noFill/>
              </a:ln>
              <a:effectLst/>
            </c:spPr>
            <c:extLst>
              <c:ext xmlns:c16="http://schemas.microsoft.com/office/drawing/2014/chart" uri="{C3380CC4-5D6E-409C-BE32-E72D297353CC}">
                <c16:uniqueId val="{00000007-F4AD-7942-B69D-CDA812109A33}"/>
              </c:ext>
            </c:extLst>
          </c:dPt>
          <c:dPt>
            <c:idx val="5"/>
            <c:invertIfNegative val="0"/>
            <c:bubble3D val="0"/>
            <c:spPr>
              <a:solidFill>
                <a:srgbClr val="FF6464"/>
              </a:solidFill>
              <a:ln>
                <a:noFill/>
              </a:ln>
              <a:effectLst/>
            </c:spPr>
            <c:extLst>
              <c:ext xmlns:c16="http://schemas.microsoft.com/office/drawing/2014/chart" uri="{C3380CC4-5D6E-409C-BE32-E72D297353CC}">
                <c16:uniqueId val="{00000009-465B-4231-91C9-AD0E681A25D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Print magazines</c:v>
                </c:pt>
                <c:pt idx="1">
                  <c:v>Mainly print magazines, with supplementary information in digital form</c:v>
                </c:pt>
                <c:pt idx="2">
                  <c:v>Email newsletter</c:v>
                </c:pt>
                <c:pt idx="3">
                  <c:v>Magazine/organization’s websites</c:v>
                </c:pt>
                <c:pt idx="4">
                  <c:v>Magazine/organization’s social media channels</c:v>
                </c:pt>
              </c:strCache>
            </c:strRef>
          </c:cat>
          <c:val>
            <c:numRef>
              <c:f>Sheet1!$B$2:$B$6</c:f>
              <c:numCache>
                <c:formatCode>0</c:formatCode>
                <c:ptCount val="5"/>
                <c:pt idx="0">
                  <c:v>42.774635568513112</c:v>
                </c:pt>
                <c:pt idx="1">
                  <c:v>35.781466055810071</c:v>
                </c:pt>
                <c:pt idx="2">
                  <c:v>10.405456059975011</c:v>
                </c:pt>
                <c:pt idx="3">
                  <c:v>5.1226988754685499</c:v>
                </c:pt>
                <c:pt idx="4">
                  <c:v>4.5667221990837197</c:v>
                </c:pt>
              </c:numCache>
            </c:numRef>
          </c:val>
          <c:extLst>
            <c:ext xmlns:c16="http://schemas.microsoft.com/office/drawing/2014/chart" uri="{C3380CC4-5D6E-409C-BE32-E72D297353CC}">
              <c16:uniqueId val="{0000000A-3798-4C38-A01F-E31D77C39ABF}"/>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9360863741723457"/>
          <c:y val="8.4325364325834248E-3"/>
          <c:w val="0.35314916881916814"/>
          <c:h val="0.8955372217499072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3798-4C38-A01F-E31D77C39ABF}"/>
              </c:ext>
            </c:extLst>
          </c:dPt>
          <c:dPt>
            <c:idx val="1"/>
            <c:invertIfNegative val="0"/>
            <c:bubble3D val="0"/>
            <c:spPr>
              <a:solidFill>
                <a:srgbClr val="FF6363"/>
              </a:solidFill>
              <a:ln>
                <a:noFill/>
              </a:ln>
              <a:effectLst/>
            </c:spPr>
            <c:extLst>
              <c:ext xmlns:c16="http://schemas.microsoft.com/office/drawing/2014/chart" uri="{C3380CC4-5D6E-409C-BE32-E72D297353CC}">
                <c16:uniqueId val="{00000003-3798-4C38-A01F-E31D77C39ABF}"/>
              </c:ext>
            </c:extLst>
          </c:dPt>
          <c:dPt>
            <c:idx val="2"/>
            <c:invertIfNegative val="0"/>
            <c:bubble3D val="0"/>
            <c:spPr>
              <a:solidFill>
                <a:srgbClr val="FF6363"/>
              </a:solidFill>
              <a:ln>
                <a:noFill/>
              </a:ln>
              <a:effectLst/>
            </c:spPr>
            <c:extLst>
              <c:ext xmlns:c16="http://schemas.microsoft.com/office/drawing/2014/chart" uri="{C3380CC4-5D6E-409C-BE32-E72D297353CC}">
                <c16:uniqueId val="{00000005-3798-4C38-A01F-E31D77C39ABF}"/>
              </c:ext>
            </c:extLst>
          </c:dPt>
          <c:dPt>
            <c:idx val="3"/>
            <c:invertIfNegative val="0"/>
            <c:bubble3D val="0"/>
            <c:spPr>
              <a:solidFill>
                <a:srgbClr val="FF6363"/>
              </a:solidFill>
              <a:ln>
                <a:noFill/>
              </a:ln>
              <a:effectLst/>
            </c:spPr>
            <c:extLst>
              <c:ext xmlns:c16="http://schemas.microsoft.com/office/drawing/2014/chart" uri="{C3380CC4-5D6E-409C-BE32-E72D297353CC}">
                <c16:uniqueId val="{00000007-7D54-3F4C-A650-6FC5231FFA9D}"/>
              </c:ext>
            </c:extLst>
          </c:dPt>
          <c:dPt>
            <c:idx val="5"/>
            <c:invertIfNegative val="0"/>
            <c:bubble3D val="0"/>
            <c:spPr>
              <a:solidFill>
                <a:srgbClr val="FF6464"/>
              </a:solidFill>
              <a:ln>
                <a:noFill/>
              </a:ln>
              <a:effectLst/>
            </c:spPr>
            <c:extLst>
              <c:ext xmlns:c16="http://schemas.microsoft.com/office/drawing/2014/chart" uri="{C3380CC4-5D6E-409C-BE32-E72D297353CC}">
                <c16:uniqueId val="{00000009-465B-4231-91C9-AD0E681A25D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Print magazines</c:v>
                </c:pt>
                <c:pt idx="1">
                  <c:v>Mainly print magazines, with supplementary information in digital form</c:v>
                </c:pt>
                <c:pt idx="2">
                  <c:v>Email newsletter</c:v>
                </c:pt>
                <c:pt idx="3">
                  <c:v>Magazine/organization’s websites</c:v>
                </c:pt>
                <c:pt idx="4">
                  <c:v>Magazine/organization’s social media channels</c:v>
                </c:pt>
              </c:strCache>
            </c:strRef>
          </c:cat>
          <c:val>
            <c:numRef>
              <c:f>Sheet1!$B$2:$B$6</c:f>
              <c:numCache>
                <c:formatCode>0</c:formatCode>
                <c:ptCount val="5"/>
                <c:pt idx="0">
                  <c:v>45.642358276643982</c:v>
                </c:pt>
                <c:pt idx="1">
                  <c:v>37.266712018140588</c:v>
                </c:pt>
                <c:pt idx="2">
                  <c:v>8.0144444444444414</c:v>
                </c:pt>
                <c:pt idx="3">
                  <c:v>5.3992290249433106</c:v>
                </c:pt>
                <c:pt idx="4">
                  <c:v>1.946190476190476</c:v>
                </c:pt>
              </c:numCache>
            </c:numRef>
          </c:val>
          <c:extLst>
            <c:ext xmlns:c16="http://schemas.microsoft.com/office/drawing/2014/chart" uri="{C3380CC4-5D6E-409C-BE32-E72D297353CC}">
              <c16:uniqueId val="{0000000A-3798-4C38-A01F-E31D77C39ABF}"/>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9360863741723457"/>
          <c:y val="8.4325364325834248E-3"/>
          <c:w val="0.35314916881916814"/>
          <c:h val="0.8955372217499072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3798-4C38-A01F-E31D77C39ABF}"/>
              </c:ext>
            </c:extLst>
          </c:dPt>
          <c:dPt>
            <c:idx val="1"/>
            <c:invertIfNegative val="0"/>
            <c:bubble3D val="0"/>
            <c:spPr>
              <a:solidFill>
                <a:srgbClr val="FF6363"/>
              </a:solidFill>
              <a:ln>
                <a:noFill/>
              </a:ln>
              <a:effectLst/>
            </c:spPr>
            <c:extLst>
              <c:ext xmlns:c16="http://schemas.microsoft.com/office/drawing/2014/chart" uri="{C3380CC4-5D6E-409C-BE32-E72D297353CC}">
                <c16:uniqueId val="{00000003-3798-4C38-A01F-E31D77C39ABF}"/>
              </c:ext>
            </c:extLst>
          </c:dPt>
          <c:dPt>
            <c:idx val="2"/>
            <c:invertIfNegative val="0"/>
            <c:bubble3D val="0"/>
            <c:spPr>
              <a:solidFill>
                <a:srgbClr val="FF6363"/>
              </a:solidFill>
              <a:ln>
                <a:noFill/>
              </a:ln>
              <a:effectLst/>
            </c:spPr>
            <c:extLst>
              <c:ext xmlns:c16="http://schemas.microsoft.com/office/drawing/2014/chart" uri="{C3380CC4-5D6E-409C-BE32-E72D297353CC}">
                <c16:uniqueId val="{00000005-3798-4C38-A01F-E31D77C39ABF}"/>
              </c:ext>
            </c:extLst>
          </c:dPt>
          <c:dPt>
            <c:idx val="3"/>
            <c:invertIfNegative val="0"/>
            <c:bubble3D val="0"/>
            <c:spPr>
              <a:solidFill>
                <a:srgbClr val="FF6363"/>
              </a:solidFill>
              <a:ln>
                <a:noFill/>
              </a:ln>
              <a:effectLst/>
            </c:spPr>
            <c:extLst>
              <c:ext xmlns:c16="http://schemas.microsoft.com/office/drawing/2014/chart" uri="{C3380CC4-5D6E-409C-BE32-E72D297353CC}">
                <c16:uniqueId val="{00000007-ECFB-DA41-9FBB-C37A9372576E}"/>
              </c:ext>
            </c:extLst>
          </c:dPt>
          <c:dPt>
            <c:idx val="5"/>
            <c:invertIfNegative val="0"/>
            <c:bubble3D val="0"/>
            <c:spPr>
              <a:solidFill>
                <a:srgbClr val="FF6464"/>
              </a:solidFill>
              <a:ln>
                <a:noFill/>
              </a:ln>
              <a:effectLst/>
            </c:spPr>
            <c:extLst>
              <c:ext xmlns:c16="http://schemas.microsoft.com/office/drawing/2014/chart" uri="{C3380CC4-5D6E-409C-BE32-E72D297353CC}">
                <c16:uniqueId val="{00000009-465B-4231-91C9-AD0E681A25D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Print magazines</c:v>
                </c:pt>
                <c:pt idx="1">
                  <c:v>Mainly print magazines, with supplementary information in digital form</c:v>
                </c:pt>
                <c:pt idx="2">
                  <c:v>Email newsletters</c:v>
                </c:pt>
                <c:pt idx="3">
                  <c:v>Magazine/organization’s websites</c:v>
                </c:pt>
                <c:pt idx="4">
                  <c:v>Magazine/organization’s social media channels</c:v>
                </c:pt>
              </c:strCache>
            </c:strRef>
          </c:cat>
          <c:val>
            <c:numRef>
              <c:f>Sheet1!$B$2:$B$6</c:f>
              <c:numCache>
                <c:formatCode>0</c:formatCode>
                <c:ptCount val="5"/>
                <c:pt idx="0">
                  <c:v>56.181617941529836</c:v>
                </c:pt>
                <c:pt idx="1">
                  <c:v>35.502523027633167</c:v>
                </c:pt>
                <c:pt idx="2">
                  <c:v>3.5718061674008807</c:v>
                </c:pt>
                <c:pt idx="3">
                  <c:v>3.1604725670804967</c:v>
                </c:pt>
                <c:pt idx="4">
                  <c:v>0.96788145774929912</c:v>
                </c:pt>
              </c:numCache>
            </c:numRef>
          </c:val>
          <c:extLst>
            <c:ext xmlns:c16="http://schemas.microsoft.com/office/drawing/2014/chart" uri="{C3380CC4-5D6E-409C-BE32-E72D297353CC}">
              <c16:uniqueId val="{0000000A-3798-4C38-A01F-E31D77C39ABF}"/>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9360863741723457"/>
          <c:y val="8.4325364325834248E-3"/>
          <c:w val="0.35314916881916814"/>
          <c:h val="0.8955372217499072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3798-4C38-A01F-E31D77C39ABF}"/>
              </c:ext>
            </c:extLst>
          </c:dPt>
          <c:dPt>
            <c:idx val="1"/>
            <c:invertIfNegative val="0"/>
            <c:bubble3D val="0"/>
            <c:spPr>
              <a:solidFill>
                <a:srgbClr val="FF6363"/>
              </a:solidFill>
              <a:ln>
                <a:noFill/>
              </a:ln>
              <a:effectLst/>
            </c:spPr>
            <c:extLst>
              <c:ext xmlns:c16="http://schemas.microsoft.com/office/drawing/2014/chart" uri="{C3380CC4-5D6E-409C-BE32-E72D297353CC}">
                <c16:uniqueId val="{00000003-3798-4C38-A01F-E31D77C39ABF}"/>
              </c:ext>
            </c:extLst>
          </c:dPt>
          <c:dPt>
            <c:idx val="2"/>
            <c:invertIfNegative val="0"/>
            <c:bubble3D val="0"/>
            <c:spPr>
              <a:solidFill>
                <a:srgbClr val="FF6363"/>
              </a:solidFill>
              <a:ln>
                <a:noFill/>
              </a:ln>
              <a:effectLst/>
            </c:spPr>
            <c:extLst>
              <c:ext xmlns:c16="http://schemas.microsoft.com/office/drawing/2014/chart" uri="{C3380CC4-5D6E-409C-BE32-E72D297353CC}">
                <c16:uniqueId val="{00000005-3798-4C38-A01F-E31D77C39ABF}"/>
              </c:ext>
            </c:extLst>
          </c:dPt>
          <c:dPt>
            <c:idx val="4"/>
            <c:invertIfNegative val="0"/>
            <c:bubble3D val="0"/>
            <c:spPr>
              <a:solidFill>
                <a:srgbClr val="FF6363"/>
              </a:solidFill>
              <a:ln>
                <a:noFill/>
              </a:ln>
              <a:effectLst/>
            </c:spPr>
            <c:extLst>
              <c:ext xmlns:c16="http://schemas.microsoft.com/office/drawing/2014/chart" uri="{C3380CC4-5D6E-409C-BE32-E72D297353CC}">
                <c16:uniqueId val="{00000009-3798-4C38-A01F-E31D77C39ABF}"/>
              </c:ext>
            </c:extLst>
          </c:dPt>
          <c:dPt>
            <c:idx val="5"/>
            <c:invertIfNegative val="0"/>
            <c:bubble3D val="0"/>
            <c:spPr>
              <a:solidFill>
                <a:srgbClr val="FF6464"/>
              </a:solidFill>
              <a:ln>
                <a:noFill/>
              </a:ln>
              <a:effectLst/>
            </c:spPr>
            <c:extLst>
              <c:ext xmlns:c16="http://schemas.microsoft.com/office/drawing/2014/chart" uri="{C3380CC4-5D6E-409C-BE32-E72D297353CC}">
                <c16:uniqueId val="{00000009-465B-4231-91C9-AD0E681A25D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Print magazines</c:v>
                </c:pt>
                <c:pt idx="1">
                  <c:v>Mainly print magazines, with supplementary information in digital form</c:v>
                </c:pt>
                <c:pt idx="2">
                  <c:v>Email newsletters</c:v>
                </c:pt>
                <c:pt idx="3">
                  <c:v>Magazine/organization’s social media channels</c:v>
                </c:pt>
                <c:pt idx="4">
                  <c:v>Lehden/järjestön nettisivuilta</c:v>
                </c:pt>
              </c:strCache>
            </c:strRef>
          </c:cat>
          <c:val>
            <c:numRef>
              <c:f>Sheet1!$B$2:$B$6</c:f>
              <c:numCache>
                <c:formatCode>0</c:formatCode>
                <c:ptCount val="5"/>
                <c:pt idx="0">
                  <c:v>44.838404620104669</c:v>
                </c:pt>
                <c:pt idx="1">
                  <c:v>32.442429164410754</c:v>
                </c:pt>
                <c:pt idx="2">
                  <c:v>10.352066414004693</c:v>
                </c:pt>
                <c:pt idx="3">
                  <c:v>5.9610539613788127</c:v>
                </c:pt>
                <c:pt idx="4">
                  <c:v>4.7245443060819339</c:v>
                </c:pt>
              </c:numCache>
            </c:numRef>
          </c:val>
          <c:extLst>
            <c:ext xmlns:c16="http://schemas.microsoft.com/office/drawing/2014/chart" uri="{C3380CC4-5D6E-409C-BE32-E72D297353CC}">
              <c16:uniqueId val="{0000000A-3798-4C38-A01F-E31D77C39ABF}"/>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838688175405388"/>
          <c:y val="0.18207894663673499"/>
          <c:w val="0.41701151705353573"/>
          <c:h val="0.93037575660919469"/>
        </c:manualLayout>
      </c:layout>
      <c:doughnutChart>
        <c:varyColors val="1"/>
        <c:ser>
          <c:idx val="0"/>
          <c:order val="0"/>
          <c:tx>
            <c:strRef>
              <c:f>Sheet1!$B$1</c:f>
              <c:strCache>
                <c:ptCount val="1"/>
                <c:pt idx="0">
                  <c:v>20 ADAM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53-F647-A03A-3598FFE6282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C53-F647-A03A-3598FFE6282E}"/>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DC53-F647-A03A-3598FFE6282E}"/>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DC53-F647-A03A-3598FFE6282E}"/>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A-DC53-F647-A03A-3598FFE6282E}"/>
              </c:ext>
            </c:extLst>
          </c:dPt>
          <c:dLbls>
            <c:dLbl>
              <c:idx val="0"/>
              <c:layout>
                <c:manualLayout>
                  <c:x val="0.18780410839128359"/>
                  <c:y val="-5.8565869501376898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9A2A2D80-C704-244F-8B16-57A84140A40E}"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A8F169C6-E1D1-4848-ACC3-2692524E2FEC}"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316262722781772"/>
                      <c:h val="0.19479648143276451"/>
                    </c:manualLayout>
                  </c15:layout>
                  <c15:dlblFieldTable/>
                  <c15:showDataLabelsRange val="0"/>
                </c:ext>
                <c:ext xmlns:c16="http://schemas.microsoft.com/office/drawing/2014/chart" uri="{C3380CC4-5D6E-409C-BE32-E72D297353CC}">
                  <c16:uniqueId val="{00000001-DC53-F647-A03A-3598FFE6282E}"/>
                </c:ext>
              </c:extLst>
            </c:dLbl>
            <c:dLbl>
              <c:idx val="1"/>
              <c:layout>
                <c:manualLayout>
                  <c:x val="0.13478009585122053"/>
                  <c:y val="6.0868338992282486E-2"/>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5836753008952675"/>
                      <c:h val="0.20600169649976804"/>
                    </c:manualLayout>
                  </c15:layout>
                </c:ext>
                <c:ext xmlns:c16="http://schemas.microsoft.com/office/drawing/2014/chart" uri="{C3380CC4-5D6E-409C-BE32-E72D297353CC}">
                  <c16:uniqueId val="{00000003-DC53-F647-A03A-3598FFE6282E}"/>
                </c:ext>
              </c:extLst>
            </c:dLbl>
            <c:dLbl>
              <c:idx val="2"/>
              <c:layout>
                <c:manualLayout>
                  <c:x val="-0.2591713074027589"/>
                  <c:y val="1.2052460237155509E-3"/>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1F2C6DED-7A8B-9642-B190-5C4C70EE419E}" type="CATEGORYNAME">
                      <a:rPr lang="en-US" dirty="0"/>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268A659F-CCA1-9141-8AC5-90658860C8E2}"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038404514788569"/>
                      <c:h val="0.14007062233972464"/>
                    </c:manualLayout>
                  </c15:layout>
                  <c15:dlblFieldTable/>
                  <c15:showDataLabelsRange val="0"/>
                </c:ext>
                <c:ext xmlns:c16="http://schemas.microsoft.com/office/drawing/2014/chart" uri="{C3380CC4-5D6E-409C-BE32-E72D297353CC}">
                  <c16:uniqueId val="{00000005-DC53-F647-A03A-3598FFE6282E}"/>
                </c:ext>
              </c:extLst>
            </c:dLbl>
            <c:dLbl>
              <c:idx val="3"/>
              <c:layout>
                <c:manualLayout>
                  <c:x val="-0.25405118181919523"/>
                  <c:y val="-3.9132530670938956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AAFBD0A5-7398-644D-8466-BDF769C65FAA}"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E6413593-7C6E-804B-A93E-9BA7E4186D28}"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6814494703086738"/>
                      <c:h val="0.23584083066006423"/>
                    </c:manualLayout>
                  </c15:layout>
                  <c15:dlblFieldTable/>
                  <c15:showDataLabelsRange val="0"/>
                </c:ext>
                <c:ext xmlns:c16="http://schemas.microsoft.com/office/drawing/2014/chart" uri="{C3380CC4-5D6E-409C-BE32-E72D297353CC}">
                  <c16:uniqueId val="{00000007-DC53-F647-A03A-3598FFE6282E}"/>
                </c:ext>
              </c:extLst>
            </c:dLbl>
            <c:dLbl>
              <c:idx val="4"/>
              <c:layout>
                <c:manualLayout>
                  <c:x val="-1.5039815100383103E-2"/>
                  <c:y val="-0.16876635755793221"/>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182F2ED3-7DAA-354D-B9EB-BF04C4B8B983}"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FB8785DB-0FBC-7149-BB4F-057E8416C1AA}"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33735733720313033"/>
                      <c:h val="0.14306693406929499"/>
                    </c:manualLayout>
                  </c15:layout>
                  <c15:dlblFieldTable/>
                  <c15:showDataLabelsRange val="0"/>
                </c:ext>
                <c:ext xmlns:c16="http://schemas.microsoft.com/office/drawing/2014/chart" uri="{C3380CC4-5D6E-409C-BE32-E72D297353CC}">
                  <c16:uniqueId val="{0000000A-DC53-F647-A03A-3598FFE6282E}"/>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Sheet1!$A$2:$A$6</c:f>
              <c:strCache>
                <c:ptCount val="5"/>
                <c:pt idx="0">
                  <c:v>Less than 15 minutes</c:v>
                </c:pt>
                <c:pt idx="1">
                  <c:v>15 - 30 minutes</c:v>
                </c:pt>
                <c:pt idx="2">
                  <c:v>31 - 60 minutes</c:v>
                </c:pt>
                <c:pt idx="3">
                  <c:v>61 - 90 minutes</c:v>
                </c:pt>
                <c:pt idx="4">
                  <c:v>More than 90 minutes</c:v>
                </c:pt>
              </c:strCache>
            </c:strRef>
          </c:cat>
          <c:val>
            <c:numRef>
              <c:f>Sheet1!$B$2:$B$6</c:f>
              <c:numCache>
                <c:formatCode>0%</c:formatCode>
                <c:ptCount val="5"/>
                <c:pt idx="0">
                  <c:v>0.13</c:v>
                </c:pt>
                <c:pt idx="1">
                  <c:v>0.37</c:v>
                </c:pt>
                <c:pt idx="2">
                  <c:v>0.32</c:v>
                </c:pt>
                <c:pt idx="3">
                  <c:v>0.12</c:v>
                </c:pt>
                <c:pt idx="4">
                  <c:v>0.06</c:v>
                </c:pt>
              </c:numCache>
            </c:numRef>
          </c:val>
          <c:extLst>
            <c:ext xmlns:c16="http://schemas.microsoft.com/office/drawing/2014/chart" uri="{C3380CC4-5D6E-409C-BE32-E72D297353CC}">
              <c16:uniqueId val="{00000008-DC53-F647-A03A-3598FFE6282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9360863741723457"/>
          <c:y val="8.4325364325834248E-3"/>
          <c:w val="0.35314916881916814"/>
          <c:h val="0.8955372217499072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3798-4C38-A01F-E31D77C39ABF}"/>
              </c:ext>
            </c:extLst>
          </c:dPt>
          <c:dPt>
            <c:idx val="1"/>
            <c:invertIfNegative val="0"/>
            <c:bubble3D val="0"/>
            <c:spPr>
              <a:solidFill>
                <a:srgbClr val="FF6363"/>
              </a:solidFill>
              <a:ln>
                <a:noFill/>
              </a:ln>
              <a:effectLst/>
            </c:spPr>
            <c:extLst>
              <c:ext xmlns:c16="http://schemas.microsoft.com/office/drawing/2014/chart" uri="{C3380CC4-5D6E-409C-BE32-E72D297353CC}">
                <c16:uniqueId val="{00000003-3798-4C38-A01F-E31D77C39ABF}"/>
              </c:ext>
            </c:extLst>
          </c:dPt>
          <c:dPt>
            <c:idx val="2"/>
            <c:invertIfNegative val="0"/>
            <c:bubble3D val="0"/>
            <c:spPr>
              <a:solidFill>
                <a:srgbClr val="FF6363"/>
              </a:solidFill>
              <a:ln>
                <a:noFill/>
              </a:ln>
              <a:effectLst/>
            </c:spPr>
            <c:extLst>
              <c:ext xmlns:c16="http://schemas.microsoft.com/office/drawing/2014/chart" uri="{C3380CC4-5D6E-409C-BE32-E72D297353CC}">
                <c16:uniqueId val="{00000005-3798-4C38-A01F-E31D77C39ABF}"/>
              </c:ext>
            </c:extLst>
          </c:dPt>
          <c:dPt>
            <c:idx val="3"/>
            <c:invertIfNegative val="0"/>
            <c:bubble3D val="0"/>
            <c:spPr>
              <a:solidFill>
                <a:srgbClr val="FF6363"/>
              </a:solidFill>
              <a:ln>
                <a:noFill/>
              </a:ln>
              <a:effectLst/>
            </c:spPr>
            <c:extLst>
              <c:ext xmlns:c16="http://schemas.microsoft.com/office/drawing/2014/chart" uri="{C3380CC4-5D6E-409C-BE32-E72D297353CC}">
                <c16:uniqueId val="{00000007-3C9A-4840-B28A-A62445C059A0}"/>
              </c:ext>
            </c:extLst>
          </c:dPt>
          <c:dPt>
            <c:idx val="5"/>
            <c:invertIfNegative val="0"/>
            <c:bubble3D val="0"/>
            <c:spPr>
              <a:solidFill>
                <a:srgbClr val="FF6464"/>
              </a:solidFill>
              <a:ln>
                <a:noFill/>
              </a:ln>
              <a:effectLst/>
            </c:spPr>
            <c:extLst>
              <c:ext xmlns:c16="http://schemas.microsoft.com/office/drawing/2014/chart" uri="{C3380CC4-5D6E-409C-BE32-E72D297353CC}">
                <c16:uniqueId val="{00000009-465B-4231-91C9-AD0E681A25D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Print magazines</c:v>
                </c:pt>
                <c:pt idx="1">
                  <c:v>Mainly print magazines, with supplementary information in digital form</c:v>
                </c:pt>
                <c:pt idx="2">
                  <c:v>Email newsletters</c:v>
                </c:pt>
                <c:pt idx="3">
                  <c:v>Magazine/organization’s websites</c:v>
                </c:pt>
                <c:pt idx="4">
                  <c:v>Magazine/organization’s social media channels</c:v>
                </c:pt>
              </c:strCache>
            </c:strRef>
          </c:cat>
          <c:val>
            <c:numRef>
              <c:f>Sheet1!$B$2:$B$6</c:f>
              <c:numCache>
                <c:formatCode>0</c:formatCode>
                <c:ptCount val="5"/>
                <c:pt idx="0">
                  <c:v>47.915402075226979</c:v>
                </c:pt>
                <c:pt idx="1">
                  <c:v>38.075648508430604</c:v>
                </c:pt>
                <c:pt idx="2">
                  <c:v>5.9204118028534367</c:v>
                </c:pt>
                <c:pt idx="3">
                  <c:v>4.9132133592736702</c:v>
                </c:pt>
                <c:pt idx="4">
                  <c:v>2.0551394293125811</c:v>
                </c:pt>
              </c:numCache>
            </c:numRef>
          </c:val>
          <c:extLst>
            <c:ext xmlns:c16="http://schemas.microsoft.com/office/drawing/2014/chart" uri="{C3380CC4-5D6E-409C-BE32-E72D297353CC}">
              <c16:uniqueId val="{0000000A-3798-4C38-A01F-E31D77C39ABF}"/>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564705995359399"/>
          <c:y val="3.4812121695402654E-2"/>
          <c:w val="0.41701151705353573"/>
          <c:h val="0.93037575660919469"/>
        </c:manualLayout>
      </c:layout>
      <c:doughnutChart>
        <c:varyColors val="1"/>
        <c:ser>
          <c:idx val="0"/>
          <c:order val="0"/>
          <c:tx>
            <c:strRef>
              <c:f>Sheet1!$B$1</c:f>
              <c:strCache>
                <c:ptCount val="1"/>
                <c:pt idx="0">
                  <c:v>Series 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53-F647-A03A-3598FFE6282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C53-F647-A03A-3598FFE6282E}"/>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DC53-F647-A03A-3598FFE6282E}"/>
              </c:ext>
            </c:extLst>
          </c:dPt>
          <c:dLbls>
            <c:dLbl>
              <c:idx val="0"/>
              <c:layout>
                <c:manualLayout>
                  <c:x val="0.14333564762742934"/>
                  <c:y val="-4.4884527486894359E-2"/>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1422570570010922"/>
                      <c:h val="9.0817463390271858E-2"/>
                    </c:manualLayout>
                  </c15:layout>
                </c:ext>
                <c:ext xmlns:c16="http://schemas.microsoft.com/office/drawing/2014/chart" uri="{C3380CC4-5D6E-409C-BE32-E72D297353CC}">
                  <c16:uniqueId val="{00000001-DC53-F647-A03A-3598FFE6282E}"/>
                </c:ext>
              </c:extLst>
            </c:dLbl>
            <c:dLbl>
              <c:idx val="1"/>
              <c:layout>
                <c:manualLayout>
                  <c:x val="-0.26400016921310476"/>
                  <c:y val="0.11784651395583283"/>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8014792998350457"/>
                      <c:h val="0.20600169649976804"/>
                    </c:manualLayout>
                  </c15:layout>
                </c:ext>
                <c:ext xmlns:c16="http://schemas.microsoft.com/office/drawing/2014/chart" uri="{C3380CC4-5D6E-409C-BE32-E72D297353CC}">
                  <c16:uniqueId val="{00000003-DC53-F647-A03A-3598FFE6282E}"/>
                </c:ext>
              </c:extLst>
            </c:dLbl>
            <c:dLbl>
              <c:idx val="2"/>
              <c:layout>
                <c:manualLayout>
                  <c:x val="-0.19908736398281915"/>
                  <c:y val="-0.17214474068912711"/>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582916279243926"/>
                      <c:h val="0.14007068246303153"/>
                    </c:manualLayout>
                  </c15:layout>
                </c:ext>
                <c:ext xmlns:c16="http://schemas.microsoft.com/office/drawing/2014/chart" uri="{C3380CC4-5D6E-409C-BE32-E72D297353CC}">
                  <c16:uniqueId val="{00000005-DC53-F647-A03A-3598FFE6282E}"/>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Sheet1!$A$2:$A$4</c:f>
              <c:strCache>
                <c:ptCount val="3"/>
                <c:pt idx="0">
                  <c:v>To my home</c:v>
                </c:pt>
                <c:pt idx="1">
                  <c:v>To my workplace</c:v>
                </c:pt>
                <c:pt idx="2">
                  <c:v>I read the magazine digitally</c:v>
                </c:pt>
              </c:strCache>
            </c:strRef>
          </c:cat>
          <c:val>
            <c:numRef>
              <c:f>Sheet1!$B$2:$B$4</c:f>
              <c:numCache>
                <c:formatCode>0.0%</c:formatCode>
                <c:ptCount val="3"/>
                <c:pt idx="0">
                  <c:v>0.62641666666666662</c:v>
                </c:pt>
                <c:pt idx="1">
                  <c:v>0.30333333333333329</c:v>
                </c:pt>
                <c:pt idx="2">
                  <c:v>7.6818181818181827E-2</c:v>
                </c:pt>
              </c:numCache>
            </c:numRef>
          </c:val>
          <c:extLst>
            <c:ext xmlns:c16="http://schemas.microsoft.com/office/drawing/2014/chart" uri="{C3380CC4-5D6E-409C-BE32-E72D297353CC}">
              <c16:uniqueId val="{00000008-DC53-F647-A03A-3598FFE6282E}"/>
            </c:ext>
          </c:extLst>
        </c:ser>
        <c:dLbls>
          <c:showLegendKey val="0"/>
          <c:showVal val="0"/>
          <c:showCatName val="0"/>
          <c:showSerName val="0"/>
          <c:showPercent val="0"/>
          <c:showBubbleSize val="0"/>
          <c:showLeaderLines val="1"/>
        </c:dLbls>
        <c:firstSliceAng val="30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10325209210705"/>
          <c:y val="6.4998189727150185E-2"/>
          <c:w val="0.43365459498991049"/>
          <c:h val="0.7697955207116608"/>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0EE0-7E45-891D-1E213FEE8669}"/>
              </c:ext>
            </c:extLst>
          </c:dPt>
          <c:dPt>
            <c:idx val="1"/>
            <c:invertIfNegative val="0"/>
            <c:bubble3D val="0"/>
            <c:spPr>
              <a:solidFill>
                <a:srgbClr val="FF6363"/>
              </a:solidFill>
              <a:ln>
                <a:noFill/>
              </a:ln>
              <a:effectLst/>
            </c:spPr>
            <c:extLst>
              <c:ext xmlns:c16="http://schemas.microsoft.com/office/drawing/2014/chart" uri="{C3380CC4-5D6E-409C-BE32-E72D297353CC}">
                <c16:uniqueId val="{00000003-0EE0-7E45-891D-1E213FEE8669}"/>
              </c:ext>
            </c:extLst>
          </c:dPt>
          <c:dPt>
            <c:idx val="2"/>
            <c:invertIfNegative val="0"/>
            <c:bubble3D val="0"/>
            <c:spPr>
              <a:solidFill>
                <a:srgbClr val="FF6363"/>
              </a:solidFill>
              <a:ln>
                <a:noFill/>
              </a:ln>
              <a:effectLst/>
            </c:spPr>
            <c:extLst>
              <c:ext xmlns:c16="http://schemas.microsoft.com/office/drawing/2014/chart" uri="{C3380CC4-5D6E-409C-BE32-E72D297353CC}">
                <c16:uniqueId val="{00000005-0EE0-7E45-891D-1E213FEE8669}"/>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Not often enough</c:v>
                </c:pt>
                <c:pt idx="1">
                  <c:v>Suitably often</c:v>
                </c:pt>
                <c:pt idx="2">
                  <c:v>Too often</c:v>
                </c:pt>
              </c:strCache>
            </c:strRef>
          </c:cat>
          <c:val>
            <c:numRef>
              <c:f>Sheet1!$B$2:$B$4</c:f>
              <c:numCache>
                <c:formatCode>0</c:formatCode>
                <c:ptCount val="3"/>
                <c:pt idx="0">
                  <c:v>5.2449999999999992</c:v>
                </c:pt>
                <c:pt idx="1">
                  <c:v>90.029999999999987</c:v>
                </c:pt>
                <c:pt idx="2">
                  <c:v>4.7200000000000006</c:v>
                </c:pt>
              </c:numCache>
            </c:numRef>
          </c:val>
          <c:extLst>
            <c:ext xmlns:c16="http://schemas.microsoft.com/office/drawing/2014/chart" uri="{C3380CC4-5D6E-409C-BE32-E72D297353CC}">
              <c16:uniqueId val="{00000008-0EE0-7E45-891D-1E213FEE8669}"/>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10325209210705"/>
          <c:y val="6.4998189727150185E-2"/>
          <c:w val="0.43365459498991049"/>
          <c:h val="0.7697955207116608"/>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0EE0-7E45-891D-1E213FEE8669}"/>
              </c:ext>
            </c:extLst>
          </c:dPt>
          <c:dPt>
            <c:idx val="1"/>
            <c:invertIfNegative val="0"/>
            <c:bubble3D val="0"/>
            <c:spPr>
              <a:solidFill>
                <a:srgbClr val="FF6363"/>
              </a:solidFill>
              <a:ln>
                <a:noFill/>
              </a:ln>
              <a:effectLst/>
            </c:spPr>
            <c:extLst>
              <c:ext xmlns:c16="http://schemas.microsoft.com/office/drawing/2014/chart" uri="{C3380CC4-5D6E-409C-BE32-E72D297353CC}">
                <c16:uniqueId val="{00000003-0EE0-7E45-891D-1E213FEE8669}"/>
              </c:ext>
            </c:extLst>
          </c:dPt>
          <c:dPt>
            <c:idx val="2"/>
            <c:invertIfNegative val="0"/>
            <c:bubble3D val="0"/>
            <c:spPr>
              <a:solidFill>
                <a:srgbClr val="FF6363"/>
              </a:solidFill>
              <a:ln>
                <a:noFill/>
              </a:ln>
              <a:effectLst/>
            </c:spPr>
            <c:extLst>
              <c:ext xmlns:c16="http://schemas.microsoft.com/office/drawing/2014/chart" uri="{C3380CC4-5D6E-409C-BE32-E72D297353CC}">
                <c16:uniqueId val="{00000005-0EE0-7E45-891D-1E213FEE8669}"/>
              </c:ext>
            </c:extLst>
          </c:dPt>
          <c:dPt>
            <c:idx val="3"/>
            <c:invertIfNegative val="0"/>
            <c:bubble3D val="0"/>
            <c:spPr>
              <a:solidFill>
                <a:srgbClr val="FF6363"/>
              </a:solidFill>
              <a:ln>
                <a:noFill/>
              </a:ln>
              <a:effectLst/>
            </c:spPr>
            <c:extLst>
              <c:ext xmlns:c16="http://schemas.microsoft.com/office/drawing/2014/chart" uri="{C3380CC4-5D6E-409C-BE32-E72D297353CC}">
                <c16:uniqueId val="{00000007-0EE0-7E45-891D-1E213FEE8669}"/>
              </c:ext>
            </c:extLst>
          </c:dPt>
          <c:dPt>
            <c:idx val="4"/>
            <c:invertIfNegative val="0"/>
            <c:bubble3D val="0"/>
            <c:spPr>
              <a:solidFill>
                <a:srgbClr val="002548"/>
              </a:solidFill>
              <a:ln>
                <a:noFill/>
              </a:ln>
              <a:effectLst/>
            </c:spPr>
            <c:extLst>
              <c:ext xmlns:c16="http://schemas.microsoft.com/office/drawing/2014/chart" uri="{C3380CC4-5D6E-409C-BE32-E72D297353CC}">
                <c16:uniqueId val="{00000009-B6CA-AB42-9C17-E42129FAD317}"/>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Daily</c:v>
                </c:pt>
                <c:pt idx="1">
                  <c:v>Weekly</c:v>
                </c:pt>
                <c:pt idx="2">
                  <c:v>Once a month</c:v>
                </c:pt>
                <c:pt idx="3">
                  <c:v>Less frequently</c:v>
                </c:pt>
                <c:pt idx="4">
                  <c:v>Never</c:v>
                </c:pt>
              </c:strCache>
            </c:strRef>
          </c:cat>
          <c:val>
            <c:numRef>
              <c:f>Sheet1!$B$2:$B$6</c:f>
              <c:numCache>
                <c:formatCode>0</c:formatCode>
                <c:ptCount val="5"/>
                <c:pt idx="0">
                  <c:v>1.9549999999999998</c:v>
                </c:pt>
                <c:pt idx="1">
                  <c:v>8.8800000000000026</c:v>
                </c:pt>
                <c:pt idx="2">
                  <c:v>17.265000000000004</c:v>
                </c:pt>
                <c:pt idx="3">
                  <c:v>51.435000000000009</c:v>
                </c:pt>
                <c:pt idx="4">
                  <c:v>21.542105263157897</c:v>
                </c:pt>
              </c:numCache>
            </c:numRef>
          </c:val>
          <c:extLst>
            <c:ext xmlns:c16="http://schemas.microsoft.com/office/drawing/2014/chart" uri="{C3380CC4-5D6E-409C-BE32-E72D297353CC}">
              <c16:uniqueId val="{00000008-0EE0-7E45-891D-1E213FEE8669}"/>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10325209210705"/>
          <c:y val="6.4998189727150185E-2"/>
          <c:w val="0.43365459498991049"/>
          <c:h val="0.7697955207116608"/>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84D6-F64F-BF46-A20EE1A814E2}"/>
              </c:ext>
            </c:extLst>
          </c:dPt>
          <c:dPt>
            <c:idx val="1"/>
            <c:invertIfNegative val="0"/>
            <c:bubble3D val="0"/>
            <c:spPr>
              <a:solidFill>
                <a:srgbClr val="FF6363"/>
              </a:solidFill>
              <a:ln>
                <a:noFill/>
              </a:ln>
              <a:effectLst/>
            </c:spPr>
            <c:extLst>
              <c:ext xmlns:c16="http://schemas.microsoft.com/office/drawing/2014/chart" uri="{C3380CC4-5D6E-409C-BE32-E72D297353CC}">
                <c16:uniqueId val="{00000003-84D6-F64F-BF46-A20EE1A814E2}"/>
              </c:ext>
            </c:extLst>
          </c:dPt>
          <c:dPt>
            <c:idx val="2"/>
            <c:invertIfNegative val="0"/>
            <c:bubble3D val="0"/>
            <c:spPr>
              <a:solidFill>
                <a:srgbClr val="FF6363"/>
              </a:solidFill>
              <a:ln>
                <a:noFill/>
              </a:ln>
              <a:effectLst/>
            </c:spPr>
            <c:extLst>
              <c:ext xmlns:c16="http://schemas.microsoft.com/office/drawing/2014/chart" uri="{C3380CC4-5D6E-409C-BE32-E72D297353CC}">
                <c16:uniqueId val="{00000005-84D6-F64F-BF46-A20EE1A814E2}"/>
              </c:ext>
            </c:extLst>
          </c:dPt>
          <c:dPt>
            <c:idx val="3"/>
            <c:invertIfNegative val="0"/>
            <c:bubble3D val="0"/>
            <c:spPr>
              <a:solidFill>
                <a:srgbClr val="FF6363"/>
              </a:solidFill>
              <a:ln>
                <a:noFill/>
              </a:ln>
              <a:effectLst/>
            </c:spPr>
            <c:extLst>
              <c:ext xmlns:c16="http://schemas.microsoft.com/office/drawing/2014/chart" uri="{C3380CC4-5D6E-409C-BE32-E72D297353CC}">
                <c16:uniqueId val="{00000007-84D6-F64F-BF46-A20EE1A814E2}"/>
              </c:ext>
            </c:extLst>
          </c:dPt>
          <c:dPt>
            <c:idx val="6"/>
            <c:invertIfNegative val="0"/>
            <c:bubble3D val="0"/>
            <c:spPr>
              <a:solidFill>
                <a:srgbClr val="002548"/>
              </a:solidFill>
              <a:ln>
                <a:noFill/>
              </a:ln>
              <a:effectLst/>
            </c:spPr>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Facebook (19 magazines)</c:v>
                </c:pt>
                <c:pt idx="1">
                  <c:v>Instagram (17 magazines)</c:v>
                </c:pt>
                <c:pt idx="2">
                  <c:v>Pinterest (1 magazine)</c:v>
                </c:pt>
                <c:pt idx="3">
                  <c:v>LinkedIn (6 magazines)</c:v>
                </c:pt>
                <c:pt idx="4">
                  <c:v>YouTube (14 magazines)</c:v>
                </c:pt>
                <c:pt idx="5">
                  <c:v>Twitter (15 magazines)</c:v>
                </c:pt>
                <c:pt idx="6">
                  <c:v>None</c:v>
                </c:pt>
              </c:strCache>
            </c:strRef>
          </c:cat>
          <c:val>
            <c:numRef>
              <c:f>Sheet1!$B$2:$B$8</c:f>
              <c:numCache>
                <c:formatCode>0</c:formatCode>
                <c:ptCount val="7"/>
                <c:pt idx="0">
                  <c:v>26.266290489317711</c:v>
                </c:pt>
                <c:pt idx="1">
                  <c:v>12.349539594843463</c:v>
                </c:pt>
                <c:pt idx="2">
                  <c:v>9.3000000000000007</c:v>
                </c:pt>
                <c:pt idx="3">
                  <c:v>7.3709575587513152</c:v>
                </c:pt>
                <c:pt idx="4">
                  <c:v>6.7015753846153849</c:v>
                </c:pt>
                <c:pt idx="5">
                  <c:v>2.6398131242616261</c:v>
                </c:pt>
                <c:pt idx="6">
                  <c:v>64.861685319288995</c:v>
                </c:pt>
              </c:numCache>
            </c:numRef>
          </c:val>
          <c:extLst>
            <c:ext xmlns:c16="http://schemas.microsoft.com/office/drawing/2014/chart" uri="{C3380CC4-5D6E-409C-BE32-E72D297353CC}">
              <c16:uniqueId val="{0000000A-84D6-F64F-BF46-A20EE1A814E2}"/>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167888348860278"/>
          <c:y val="6.4998189727150185E-2"/>
          <c:w val="0.51507903838153646"/>
          <c:h val="0.7697955207116608"/>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0EE0-7E45-891D-1E213FEE8669}"/>
              </c:ext>
            </c:extLst>
          </c:dPt>
          <c:dPt>
            <c:idx val="1"/>
            <c:invertIfNegative val="0"/>
            <c:bubble3D val="0"/>
            <c:spPr>
              <a:solidFill>
                <a:srgbClr val="FF6363"/>
              </a:solidFill>
              <a:ln>
                <a:noFill/>
              </a:ln>
              <a:effectLst/>
            </c:spPr>
            <c:extLst>
              <c:ext xmlns:c16="http://schemas.microsoft.com/office/drawing/2014/chart" uri="{C3380CC4-5D6E-409C-BE32-E72D297353CC}">
                <c16:uniqueId val="{00000003-0EE0-7E45-891D-1E213FEE8669}"/>
              </c:ext>
            </c:extLst>
          </c:dPt>
          <c:dPt>
            <c:idx val="4"/>
            <c:invertIfNegative val="0"/>
            <c:bubble3D val="0"/>
            <c:spPr>
              <a:solidFill>
                <a:srgbClr val="FF6363"/>
              </a:solidFill>
              <a:ln>
                <a:noFill/>
              </a:ln>
              <a:effectLst/>
            </c:spPr>
            <c:extLst>
              <c:ext xmlns:c16="http://schemas.microsoft.com/office/drawing/2014/chart" uri="{C3380CC4-5D6E-409C-BE32-E72D297353CC}">
                <c16:uniqueId val="{00000005-63E7-9D48-9BD0-B2D40339F460}"/>
              </c:ext>
            </c:extLst>
          </c:dPt>
          <c:dPt>
            <c:idx val="5"/>
            <c:invertIfNegative val="0"/>
            <c:bubble3D val="0"/>
            <c:spPr>
              <a:solidFill>
                <a:srgbClr val="FF6363"/>
              </a:solidFill>
              <a:ln>
                <a:noFill/>
              </a:ln>
              <a:effectLst/>
            </c:spPr>
            <c:extLst>
              <c:ext xmlns:c16="http://schemas.microsoft.com/office/drawing/2014/chart" uri="{C3380CC4-5D6E-409C-BE32-E72D297353CC}">
                <c16:uniqueId val="{00000007-63E7-9D48-9BD0-B2D40339F46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Facebook (19 magazines)</c:v>
                </c:pt>
                <c:pt idx="1">
                  <c:v>Instagram (17 magazines)</c:v>
                </c:pt>
                <c:pt idx="2">
                  <c:v>Twitter (15 magazines)</c:v>
                </c:pt>
                <c:pt idx="3">
                  <c:v>YouTube (14 magazines)</c:v>
                </c:pt>
                <c:pt idx="4">
                  <c:v>LinkedIn (6 magazines)</c:v>
                </c:pt>
                <c:pt idx="5">
                  <c:v>Pinterest (1 magazine)</c:v>
                </c:pt>
              </c:strCache>
            </c:strRef>
          </c:cat>
          <c:val>
            <c:numRef>
              <c:f>Sheet1!$B$2:$B$7</c:f>
              <c:numCache>
                <c:formatCode>0%</c:formatCode>
                <c:ptCount val="6"/>
                <c:pt idx="0">
                  <c:v>0.95</c:v>
                </c:pt>
                <c:pt idx="1">
                  <c:v>0.85</c:v>
                </c:pt>
                <c:pt idx="2">
                  <c:v>0.75</c:v>
                </c:pt>
                <c:pt idx="3">
                  <c:v>0.7</c:v>
                </c:pt>
                <c:pt idx="4">
                  <c:v>0.3</c:v>
                </c:pt>
                <c:pt idx="5">
                  <c:v>0.05</c:v>
                </c:pt>
              </c:numCache>
            </c:numRef>
          </c:val>
          <c:extLst>
            <c:ext xmlns:c16="http://schemas.microsoft.com/office/drawing/2014/chart" uri="{C3380CC4-5D6E-409C-BE32-E72D297353CC}">
              <c16:uniqueId val="{00000008-0EE0-7E45-891D-1E213FEE8669}"/>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
        </c:scaling>
        <c:delete val="0"/>
        <c:axPos val="t"/>
        <c:majorGridlines>
          <c:spPr>
            <a:ln w="9525" cap="flat" cmpd="sng" algn="ctr">
              <a:solidFill>
                <a:srgbClr val="FFFFFF">
                  <a:lumMod val="85000"/>
                </a:srgb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0.2"/>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746207782830987"/>
          <c:y val="0.19248419512197396"/>
          <c:w val="0.41701151705353573"/>
          <c:h val="0.93037575660919469"/>
        </c:manualLayout>
      </c:layout>
      <c:doughnutChart>
        <c:varyColors val="1"/>
        <c:ser>
          <c:idx val="0"/>
          <c:order val="0"/>
          <c:tx>
            <c:strRef>
              <c:f>Sheet1!$B$1</c:f>
              <c:strCache>
                <c:ptCount val="1"/>
                <c:pt idx="0">
                  <c:v>Ammatti- ja järjestölehtien someyleisö</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53-F647-A03A-3598FFE6282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C53-F647-A03A-3598FFE6282E}"/>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DC53-F647-A03A-3598FFE6282E}"/>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DC53-F647-A03A-3598FFE6282E}"/>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A-DC53-F647-A03A-3598FFE6282E}"/>
              </c:ext>
            </c:extLst>
          </c:dPt>
          <c:dLbls>
            <c:dLbl>
              <c:idx val="0"/>
              <c:layout>
                <c:manualLayout>
                  <c:x val="0.11048743949988381"/>
                  <c:y val="4.7263293670221904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76126B34-4624-D242-87DE-80A134545DEA}"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2B1B5591-F19A-2243-A2DC-11C040D6660A}"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6045318242115941"/>
                      <c:h val="0.14007062233972464"/>
                    </c:manualLayout>
                  </c15:layout>
                  <c15:dlblFieldTable/>
                  <c15:showDataLabelsRange val="0"/>
                </c:ext>
                <c:ext xmlns:c16="http://schemas.microsoft.com/office/drawing/2014/chart" uri="{C3380CC4-5D6E-409C-BE32-E72D297353CC}">
                  <c16:uniqueId val="{00000001-DC53-F647-A03A-3598FFE6282E}"/>
                </c:ext>
              </c:extLst>
            </c:dLbl>
            <c:dLbl>
              <c:idx val="1"/>
              <c:layout>
                <c:manualLayout>
                  <c:x val="-0.18790900908291355"/>
                  <c:y val="0.13794844641732459"/>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9A2A2D80-C704-244F-8B16-57A84140A40E}"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A8F169C6-E1D1-4848-ACC3-2692524E2FEC}"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316262722781772"/>
                      <c:h val="0.19479648143276451"/>
                    </c:manualLayout>
                  </c15:layout>
                  <c15:dlblFieldTable/>
                  <c15:showDataLabelsRange val="0"/>
                </c:ext>
                <c:ext xmlns:c16="http://schemas.microsoft.com/office/drawing/2014/chart" uri="{C3380CC4-5D6E-409C-BE32-E72D297353CC}">
                  <c16:uniqueId val="{00000003-DC53-F647-A03A-3598FFE6282E}"/>
                </c:ext>
              </c:extLst>
            </c:dLbl>
            <c:dLbl>
              <c:idx val="2"/>
              <c:layout>
                <c:manualLayout>
                  <c:x val="-0.2481931784823814"/>
                  <c:y val="2.402187092383256E-2"/>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5836753008952675"/>
                      <c:h val="0.20600169649976804"/>
                    </c:manualLayout>
                  </c15:layout>
                </c:ext>
                <c:ext xmlns:c16="http://schemas.microsoft.com/office/drawing/2014/chart" uri="{C3380CC4-5D6E-409C-BE32-E72D297353CC}">
                  <c16:uniqueId val="{00000005-DC53-F647-A03A-3598FFE6282E}"/>
                </c:ext>
              </c:extLst>
            </c:dLbl>
            <c:dLbl>
              <c:idx val="3"/>
              <c:layout>
                <c:manualLayout>
                  <c:x val="-0.2286406328112785"/>
                  <c:y val="-0.10821948775230683"/>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052B79A2-A5C7-DE4A-8630-58188F4FD6FC}"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61E129DA-EB07-724E-A0B3-930B396DB5A9}"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6814494703086738"/>
                      <c:h val="0.15907748510971123"/>
                    </c:manualLayout>
                  </c15:layout>
                  <c15:dlblFieldTable/>
                  <c15:showDataLabelsRange val="0"/>
                </c:ext>
                <c:ext xmlns:c16="http://schemas.microsoft.com/office/drawing/2014/chart" uri="{C3380CC4-5D6E-409C-BE32-E72D297353CC}">
                  <c16:uniqueId val="{00000007-DC53-F647-A03A-3598FFE6282E}"/>
                </c:ext>
              </c:extLst>
            </c:dLbl>
            <c:dLbl>
              <c:idx val="4"/>
              <c:layout>
                <c:manualLayout>
                  <c:x val="-1.5947263249571894E-2"/>
                  <c:y val="-0.18034385173418824"/>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3390010195661223"/>
                      <c:h val="6.6303521325117826E-2"/>
                    </c:manualLayout>
                  </c15:layout>
                </c:ext>
                <c:ext xmlns:c16="http://schemas.microsoft.com/office/drawing/2014/chart" uri="{C3380CC4-5D6E-409C-BE32-E72D297353CC}">
                  <c16:uniqueId val="{0000000A-DC53-F647-A03A-3598FFE6282E}"/>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Sheet1!$A$2:$A$6</c:f>
              <c:strCache>
                <c:ptCount val="5"/>
                <c:pt idx="0">
                  <c:v>Twitter</c:v>
                </c:pt>
                <c:pt idx="1">
                  <c:v>Facebook</c:v>
                </c:pt>
                <c:pt idx="2">
                  <c:v>Instagram</c:v>
                </c:pt>
                <c:pt idx="3">
                  <c:v>Youtube</c:v>
                </c:pt>
                <c:pt idx="4">
                  <c:v>Pinterest</c:v>
                </c:pt>
              </c:strCache>
            </c:strRef>
          </c:cat>
          <c:val>
            <c:numRef>
              <c:f>Sheet1!$B$2:$B$6</c:f>
              <c:numCache>
                <c:formatCode>#,##0</c:formatCode>
                <c:ptCount val="5"/>
                <c:pt idx="0">
                  <c:v>300297</c:v>
                </c:pt>
                <c:pt idx="1">
                  <c:v>280143</c:v>
                </c:pt>
                <c:pt idx="2">
                  <c:v>77882</c:v>
                </c:pt>
                <c:pt idx="3">
                  <c:v>14110</c:v>
                </c:pt>
                <c:pt idx="4">
                  <c:v>5</c:v>
                </c:pt>
              </c:numCache>
            </c:numRef>
          </c:val>
          <c:extLst>
            <c:ext xmlns:c16="http://schemas.microsoft.com/office/drawing/2014/chart" uri="{C3380CC4-5D6E-409C-BE32-E72D297353CC}">
              <c16:uniqueId val="{00000008-DC53-F647-A03A-3598FFE6282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564705995359399"/>
          <c:y val="3.4812121695402654E-2"/>
          <c:w val="0.41701151705353573"/>
          <c:h val="0.93037575660919469"/>
        </c:manualLayout>
      </c:layout>
      <c:doughnutChart>
        <c:varyColors val="1"/>
        <c:ser>
          <c:idx val="0"/>
          <c:order val="0"/>
          <c:tx>
            <c:strRef>
              <c:f>Sheet1!$B$1</c:f>
              <c:strCache>
                <c:ptCount val="1"/>
                <c:pt idx="0">
                  <c:v>Series 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69A-CC46-BBD0-07D67645513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C69A-CC46-BBD0-07D67645513D}"/>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C69A-CC46-BBD0-07D67645513D}"/>
              </c:ext>
            </c:extLst>
          </c:dPt>
          <c:dLbls>
            <c:dLbl>
              <c:idx val="0"/>
              <c:layout>
                <c:manualLayout>
                  <c:x val="0.17600635349475083"/>
                  <c:y val="-4.4884527486894359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C4135D81-8809-AB40-B038-9CF3D796B495}"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083A7901-1C1C-0144-93D2-E713B226D393}"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795671174347522"/>
                      <c:h val="9.0817463390271858E-2"/>
                    </c:manualLayout>
                  </c15:layout>
                  <c15:dlblFieldTable/>
                  <c15:showDataLabelsRange val="0"/>
                </c:ext>
                <c:ext xmlns:c16="http://schemas.microsoft.com/office/drawing/2014/chart" uri="{C3380CC4-5D6E-409C-BE32-E72D297353CC}">
                  <c16:uniqueId val="{00000001-C69A-CC46-BBD0-07D67645513D}"/>
                </c:ext>
              </c:extLst>
            </c:dLbl>
            <c:dLbl>
              <c:idx val="1"/>
              <c:layout>
                <c:manualLayout>
                  <c:x val="-0.26400016921310476"/>
                  <c:y val="0.11784651395583283"/>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93616E3E-A965-2345-974B-BB2E6D4D5D38}"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BBD17936-5590-094A-B28A-DB5365C47716}"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8014792998350457"/>
                      <c:h val="0.20600169649976804"/>
                    </c:manualLayout>
                  </c15:layout>
                  <c15:dlblFieldTable/>
                  <c15:showDataLabelsRange val="0"/>
                </c:ext>
                <c:ext xmlns:c16="http://schemas.microsoft.com/office/drawing/2014/chart" uri="{C3380CC4-5D6E-409C-BE32-E72D297353CC}">
                  <c16:uniqueId val="{00000003-C69A-CC46-BBD0-07D67645513D}"/>
                </c:ext>
              </c:extLst>
            </c:dLbl>
            <c:dLbl>
              <c:idx val="2"/>
              <c:layout>
                <c:manualLayout>
                  <c:x val="-0.244463344354099"/>
                  <c:y val="-4.9011693007227901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3F8999FD-94D7-A44D-82AE-0D6544F5FF01}"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F8E88B5C-2E27-D444-9E37-B453594835F6}"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582916279243926"/>
                      <c:h val="0.14007068246303153"/>
                    </c:manualLayout>
                  </c15:layout>
                  <c15:dlblFieldTable/>
                  <c15:showDataLabelsRange val="0"/>
                </c:ext>
                <c:ext xmlns:c16="http://schemas.microsoft.com/office/drawing/2014/chart" uri="{C3380CC4-5D6E-409C-BE32-E72D297353CC}">
                  <c16:uniqueId val="{00000005-C69A-CC46-BBD0-07D67645513D}"/>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Sheet1!$A$2:$A$4</c:f>
              <c:strCache>
                <c:ptCount val="3"/>
                <c:pt idx="0">
                  <c:v>Positive</c:v>
                </c:pt>
                <c:pt idx="1">
                  <c:v>Neutral</c:v>
                </c:pt>
                <c:pt idx="2">
                  <c:v>Negative</c:v>
                </c:pt>
              </c:strCache>
            </c:strRef>
          </c:cat>
          <c:val>
            <c:numRef>
              <c:f>Sheet1!$B$2:$B$4</c:f>
              <c:numCache>
                <c:formatCode>0</c:formatCode>
                <c:ptCount val="3"/>
                <c:pt idx="0">
                  <c:v>65.704073403554972</c:v>
                </c:pt>
                <c:pt idx="1">
                  <c:v>33.119214944042128</c:v>
                </c:pt>
                <c:pt idx="2">
                  <c:v>1.1793367346938777</c:v>
                </c:pt>
              </c:numCache>
            </c:numRef>
          </c:val>
          <c:extLst>
            <c:ext xmlns:c16="http://schemas.microsoft.com/office/drawing/2014/chart" uri="{C3380CC4-5D6E-409C-BE32-E72D297353CC}">
              <c16:uniqueId val="{00000006-C69A-CC46-BBD0-07D67645513D}"/>
            </c:ext>
          </c:extLst>
        </c:ser>
        <c:dLbls>
          <c:showLegendKey val="0"/>
          <c:showVal val="0"/>
          <c:showCatName val="0"/>
          <c:showSerName val="0"/>
          <c:showPercent val="0"/>
          <c:showBubbleSize val="0"/>
          <c:showLeaderLines val="1"/>
        </c:dLbls>
        <c:firstSliceAng val="30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63221013665982"/>
          <c:y val="0.16997880736029841"/>
          <c:w val="0.44060705772996611"/>
          <c:h val="0.66963680254877223"/>
        </c:manualLayout>
      </c:layout>
      <c:doughnutChart>
        <c:varyColors val="1"/>
        <c:ser>
          <c:idx val="0"/>
          <c:order val="0"/>
          <c:tx>
            <c:strRef>
              <c:f>Sheet1!$B$1</c:f>
              <c:strCache>
                <c:ptCount val="1"/>
                <c:pt idx="0">
                  <c:v>Series 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DF4-BD4C-98E7-18C61C8B40EA}"/>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0DF4-BD4C-98E7-18C61C8B40EA}"/>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0DF4-BD4C-98E7-18C61C8B40EA}"/>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0DF4-BD4C-98E7-18C61C8B40EA}"/>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9-0DF4-BD4C-98E7-18C61C8B40EA}"/>
              </c:ext>
            </c:extLst>
          </c:dPt>
          <c:dLbls>
            <c:dLbl>
              <c:idx val="0"/>
              <c:layout>
                <c:manualLayout>
                  <c:x val="0.11686837442142835"/>
                  <c:y val="-9.7548120648626419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C6E7E9E2-A086-3441-8C06-398FE0FDB5EF}"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013370D7-8002-724B-8492-30EDE0C9CE6E}"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3038821545058563"/>
                      <c:h val="9.0817364820796415E-2"/>
                    </c:manualLayout>
                  </c15:layout>
                  <c15:dlblFieldTable/>
                  <c15:showDataLabelsRange val="0"/>
                </c:ext>
                <c:ext xmlns:c16="http://schemas.microsoft.com/office/drawing/2014/chart" uri="{C3380CC4-5D6E-409C-BE32-E72D297353CC}">
                  <c16:uniqueId val="{00000001-0DF4-BD4C-98E7-18C61C8B40EA}"/>
                </c:ext>
              </c:extLst>
            </c:dLbl>
            <c:dLbl>
              <c:idx val="1"/>
              <c:layout>
                <c:manualLayout>
                  <c:x val="2.4999366141832103E-3"/>
                  <c:y val="0.14895696755474605"/>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CFAAFA43-4044-AF41-B23B-F6EC55D87DCC}"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D3B352B0-60C4-8D4B-B7DD-CD1A1B36F680}"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5819465925193469"/>
                      <c:h val="0.14193375270192943"/>
                    </c:manualLayout>
                  </c15:layout>
                  <c15:dlblFieldTable/>
                  <c15:showDataLabelsRange val="0"/>
                </c:ext>
                <c:ext xmlns:c16="http://schemas.microsoft.com/office/drawing/2014/chart" uri="{C3380CC4-5D6E-409C-BE32-E72D297353CC}">
                  <c16:uniqueId val="{00000003-0DF4-BD4C-98E7-18C61C8B40EA}"/>
                </c:ext>
              </c:extLst>
            </c:dLbl>
            <c:dLbl>
              <c:idx val="2"/>
              <c:layout>
                <c:manualLayout>
                  <c:x val="-0.28110560358791892"/>
                  <c:y val="5.9528688376910929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7389F2A1-9213-294A-937C-D9E2C4A9661F}" type="CATEGORYNAME">
                      <a:rPr lang="en-US"/>
                      <a:pPr>
                        <a:defRPr sz="1600">
                          <a:solidFill>
                            <a:schemeClr val="accent2"/>
                          </a:solidFill>
                          <a:latin typeface="Neue Haas Unica W1G Medium" panose="020B0404030206020203" pitchFamily="34" charset="0"/>
                        </a:defRPr>
                      </a:pPr>
                      <a:t>[CATEGORY NAME]</a:t>
                    </a:fld>
                    <a:r>
                      <a:rPr lang="en-US" baseline="0" dirty="0"/>
                      <a:t>,</a:t>
                    </a:r>
                    <a:br>
                      <a:rPr lang="en-US" baseline="0" dirty="0"/>
                    </a:br>
                    <a:r>
                      <a:rPr lang="en-US" baseline="0" dirty="0"/>
                      <a:t> </a:t>
                    </a:r>
                    <a:fld id="{81D17B92-18C8-D448-BBEF-A873AE52B9A8}" type="PERCENTAGE">
                      <a:rPr lang="en-US" baseline="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7298561374193342"/>
                      <c:h val="0.14007061774453283"/>
                    </c:manualLayout>
                  </c15:layout>
                  <c15:dlblFieldTable/>
                  <c15:showDataLabelsRange val="0"/>
                </c:ext>
                <c:ext xmlns:c16="http://schemas.microsoft.com/office/drawing/2014/chart" uri="{C3380CC4-5D6E-409C-BE32-E72D297353CC}">
                  <c16:uniqueId val="{00000005-0DF4-BD4C-98E7-18C61C8B40EA}"/>
                </c:ext>
              </c:extLst>
            </c:dLbl>
            <c:dLbl>
              <c:idx val="3"/>
              <c:layout>
                <c:manualLayout>
                  <c:x val="-0.27968815586713208"/>
                  <c:y val="-0.16428992165305473"/>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047F5420-1367-414B-B440-EDF1177F4B40}"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FE6C9944-654B-1544-A770-318A070DE3C4}"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67972103847683"/>
                      <c:h val="0.14827945269510345"/>
                    </c:manualLayout>
                  </c15:layout>
                  <c15:dlblFieldTable/>
                  <c15:showDataLabelsRange val="0"/>
                </c:ext>
                <c:ext xmlns:c16="http://schemas.microsoft.com/office/drawing/2014/chart" uri="{C3380CC4-5D6E-409C-BE32-E72D297353CC}">
                  <c16:uniqueId val="{00000007-0DF4-BD4C-98E7-18C61C8B40EA}"/>
                </c:ext>
              </c:extLst>
            </c:dLbl>
            <c:dLbl>
              <c:idx val="4"/>
              <c:layout>
                <c:manualLayout>
                  <c:x val="-5.7068293287582859E-2"/>
                  <c:y val="-0.18698024342468444"/>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944EDE9E-62D9-744B-AF7A-E6FC0472A745}"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995AF28B-6D55-6449-AEB8-E93537158FC8}"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30937335372948055"/>
                      <c:h val="0.14608243653378547"/>
                    </c:manualLayout>
                  </c15:layout>
                  <c15:dlblFieldTable/>
                  <c15:showDataLabelsRange val="0"/>
                </c:ext>
                <c:ext xmlns:c16="http://schemas.microsoft.com/office/drawing/2014/chart" uri="{C3380CC4-5D6E-409C-BE32-E72D297353CC}">
                  <c16:uniqueId val="{00000009-0DF4-BD4C-98E7-18C61C8B40EA}"/>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Sheet1!$A$2:$A$6</c:f>
              <c:strCache>
                <c:ptCount val="5"/>
                <c:pt idx="0">
                  <c:v>Very positively</c:v>
                </c:pt>
                <c:pt idx="1">
                  <c:v>Quite positively</c:v>
                </c:pt>
                <c:pt idx="2">
                  <c:v>Quite negatively</c:v>
                </c:pt>
                <c:pt idx="3">
                  <c:v>Very negatively</c:v>
                </c:pt>
                <c:pt idx="4">
                  <c:v>It has had no effect</c:v>
                </c:pt>
              </c:strCache>
            </c:strRef>
          </c:cat>
          <c:val>
            <c:numRef>
              <c:f>Sheet1!$B$2:$B$6</c:f>
              <c:numCache>
                <c:formatCode>0</c:formatCode>
                <c:ptCount val="5"/>
                <c:pt idx="0">
                  <c:v>28.935796576695193</c:v>
                </c:pt>
                <c:pt idx="1">
                  <c:v>51.005102040816318</c:v>
                </c:pt>
                <c:pt idx="2">
                  <c:v>1.3711405529953917</c:v>
                </c:pt>
                <c:pt idx="3">
                  <c:v>0.28923633969716916</c:v>
                </c:pt>
                <c:pt idx="4">
                  <c:v>18.384578670177749</c:v>
                </c:pt>
              </c:numCache>
            </c:numRef>
          </c:val>
          <c:extLst>
            <c:ext xmlns:c16="http://schemas.microsoft.com/office/drawing/2014/chart" uri="{C3380CC4-5D6E-409C-BE32-E72D297353CC}">
              <c16:uniqueId val="{0000000A-0DF4-BD4C-98E7-18C61C8B40EA}"/>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8089669910465"/>
          <c:y val="0.22101013913926662"/>
          <c:w val="0.38157591852826772"/>
          <c:h val="0.58929580608624144"/>
        </c:manualLayout>
      </c:layout>
      <c:doughnutChart>
        <c:varyColors val="1"/>
        <c:ser>
          <c:idx val="0"/>
          <c:order val="0"/>
          <c:tx>
            <c:strRef>
              <c:f>Sheet1!$B$1</c:f>
              <c:strCache>
                <c:ptCount val="1"/>
                <c:pt idx="0">
                  <c:v>20 ADAM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53-F647-A03A-3598FFE6282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C53-F647-A03A-3598FFE6282E}"/>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DC53-F647-A03A-3598FFE6282E}"/>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DC53-F647-A03A-3598FFE6282E}"/>
              </c:ext>
            </c:extLst>
          </c:dPt>
          <c:dLbls>
            <c:dLbl>
              <c:idx val="0"/>
              <c:layout>
                <c:manualLayout>
                  <c:x val="0.21583473810666917"/>
                  <c:y val="-4.6198907868479008E-3"/>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FA23B1AE-53F2-9D4F-B1A9-972D1FEBE04C}"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07B21A4F-CEB2-7E44-B49C-8BA8448F1953}"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34071571638617631"/>
                      <c:h val="0.21395052179001756"/>
                    </c:manualLayout>
                  </c15:layout>
                  <c15:dlblFieldTable/>
                  <c15:showDataLabelsRange val="0"/>
                </c:ext>
                <c:ext xmlns:c16="http://schemas.microsoft.com/office/drawing/2014/chart" uri="{C3380CC4-5D6E-409C-BE32-E72D297353CC}">
                  <c16:uniqueId val="{00000001-DC53-F647-A03A-3598FFE6282E}"/>
                </c:ext>
              </c:extLst>
            </c:dLbl>
            <c:dLbl>
              <c:idx val="1"/>
              <c:layout>
                <c:manualLayout>
                  <c:x val="1.0730842928301369E-2"/>
                  <c:y val="0.16159706697335935"/>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7EB12DD8-D898-8F4F-89BC-C5B55DF9FA2D}"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9AD3FF43-56F8-E74E-B31C-FDB568C82B82}"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46160092720398488"/>
                      <c:h val="0.1485396248428538"/>
                    </c:manualLayout>
                  </c15:layout>
                  <c15:dlblFieldTable/>
                  <c15:showDataLabelsRange val="0"/>
                </c:ext>
                <c:ext xmlns:c16="http://schemas.microsoft.com/office/drawing/2014/chart" uri="{C3380CC4-5D6E-409C-BE32-E72D297353CC}">
                  <c16:uniqueId val="{00000003-DC53-F647-A03A-3598FFE6282E}"/>
                </c:ext>
              </c:extLst>
            </c:dLbl>
            <c:dLbl>
              <c:idx val="2"/>
              <c:layout>
                <c:manualLayout>
                  <c:x val="-0.21583728687871989"/>
                  <c:y val="-8.6138096851396395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1587D090-CBE9-6349-81BE-C2842D2D6371}"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D7DC98C5-6673-BF47-8391-BF1A33275483}"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7138503228405841"/>
                      <c:h val="0.14007057503050621"/>
                    </c:manualLayout>
                  </c15:layout>
                  <c15:dlblFieldTable/>
                  <c15:showDataLabelsRange val="0"/>
                </c:ext>
                <c:ext xmlns:c16="http://schemas.microsoft.com/office/drawing/2014/chart" uri="{C3380CC4-5D6E-409C-BE32-E72D297353CC}">
                  <c16:uniqueId val="{00000005-DC53-F647-A03A-3598FFE6282E}"/>
                </c:ext>
              </c:extLst>
            </c:dLbl>
            <c:dLbl>
              <c:idx val="3"/>
              <c:layout>
                <c:manualLayout>
                  <c:x val="-1.4686798176434103E-2"/>
                  <c:y val="-0.19617004004113031"/>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D96D44B3-4489-2C4D-8078-599B49B8F444}"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4260F6DE-7EA5-044E-9683-7FC7B837FB05}"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49411099488360244"/>
                      <c:h val="0.13459810256605825"/>
                    </c:manualLayout>
                  </c15:layout>
                  <c15:dlblFieldTable/>
                  <c15:showDataLabelsRange val="0"/>
                </c:ext>
                <c:ext xmlns:c16="http://schemas.microsoft.com/office/drawing/2014/chart" uri="{C3380CC4-5D6E-409C-BE32-E72D297353CC}">
                  <c16:uniqueId val="{00000007-DC53-F647-A03A-3598FFE6282E}"/>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Sheet1!$A$2:$A$5</c:f>
              <c:strCache>
                <c:ptCount val="4"/>
                <c:pt idx="0">
                  <c:v>The magazine is essential to me as a source of information on the industry it represents</c:v>
                </c:pt>
                <c:pt idx="1">
                  <c:v>The magazine is quite essential</c:v>
                </c:pt>
                <c:pt idx="2">
                  <c:v>The magazine is not very important</c:v>
                </c:pt>
                <c:pt idx="3">
                  <c:v>The magazine is unimportant to me</c:v>
                </c:pt>
              </c:strCache>
            </c:strRef>
          </c:cat>
          <c:val>
            <c:numRef>
              <c:f>Sheet1!$B$2:$B$5</c:f>
              <c:numCache>
                <c:formatCode>General</c:formatCode>
                <c:ptCount val="4"/>
                <c:pt idx="0">
                  <c:v>27</c:v>
                </c:pt>
                <c:pt idx="1">
                  <c:v>50</c:v>
                </c:pt>
                <c:pt idx="2">
                  <c:v>21</c:v>
                </c:pt>
                <c:pt idx="3">
                  <c:v>2</c:v>
                </c:pt>
              </c:numCache>
            </c:numRef>
          </c:val>
          <c:extLst>
            <c:ext xmlns:c16="http://schemas.microsoft.com/office/drawing/2014/chart" uri="{C3380CC4-5D6E-409C-BE32-E72D297353CC}">
              <c16:uniqueId val="{00000008-DC53-F647-A03A-3598FFE6282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10325209210705"/>
          <c:y val="6.4998189727150185E-2"/>
          <c:w val="0.42953362004448237"/>
          <c:h val="0.7697955207116608"/>
        </c:manualLayout>
      </c:layout>
      <c:barChart>
        <c:barDir val="bar"/>
        <c:grouping val="clustered"/>
        <c:varyColors val="0"/>
        <c:ser>
          <c:idx val="0"/>
          <c:order val="0"/>
          <c:tx>
            <c:strRef>
              <c:f>Sheet1!$B$1</c:f>
              <c:strCache>
                <c:ptCount val="1"/>
                <c:pt idx="0">
                  <c:v>Reading minutes</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270F-2E46-B540-9FBD941C2668}"/>
              </c:ext>
            </c:extLst>
          </c:dPt>
          <c:dPt>
            <c:idx val="1"/>
            <c:invertIfNegative val="0"/>
            <c:bubble3D val="0"/>
            <c:spPr>
              <a:solidFill>
                <a:srgbClr val="FF6363"/>
              </a:solidFill>
              <a:ln>
                <a:noFill/>
              </a:ln>
              <a:effectLst/>
            </c:spPr>
            <c:extLst>
              <c:ext xmlns:c16="http://schemas.microsoft.com/office/drawing/2014/chart" uri="{C3380CC4-5D6E-409C-BE32-E72D297353CC}">
                <c16:uniqueId val="{00000003-270F-2E46-B540-9FBD941C2668}"/>
              </c:ext>
            </c:extLst>
          </c:dPt>
          <c:dPt>
            <c:idx val="3"/>
            <c:invertIfNegative val="0"/>
            <c:bubble3D val="0"/>
            <c:spPr>
              <a:solidFill>
                <a:srgbClr val="FF6363"/>
              </a:solidFill>
              <a:ln>
                <a:noFill/>
              </a:ln>
              <a:effectLst/>
            </c:spPr>
            <c:extLst>
              <c:ext xmlns:c16="http://schemas.microsoft.com/office/drawing/2014/chart" uri="{C3380CC4-5D6E-409C-BE32-E72D297353CC}">
                <c16:uniqueId val="{00000005-D803-B14D-BF23-C06B18A00D73}"/>
              </c:ext>
            </c:extLst>
          </c:dPt>
          <c:dPt>
            <c:idx val="5"/>
            <c:invertIfNegative val="0"/>
            <c:bubble3D val="0"/>
            <c:spPr>
              <a:solidFill>
                <a:srgbClr val="002548"/>
              </a:solidFill>
              <a:ln>
                <a:noFill/>
              </a:ln>
              <a:effectLst/>
            </c:spPr>
            <c:extLst>
              <c:ext xmlns:c16="http://schemas.microsoft.com/office/drawing/2014/chart" uri="{C3380CC4-5D6E-409C-BE32-E72D297353CC}">
                <c16:uniqueId val="{00000007-D803-B14D-BF23-C06B18A00D73}"/>
              </c:ext>
            </c:extLst>
          </c:dPt>
          <c:dPt>
            <c:idx val="9"/>
            <c:invertIfNegative val="0"/>
            <c:bubble3D val="0"/>
            <c:spPr>
              <a:solidFill>
                <a:srgbClr val="F3CF67"/>
              </a:solidFill>
              <a:ln>
                <a:noFill/>
              </a:ln>
              <a:effectLst/>
            </c:spPr>
            <c:extLst>
              <c:ext xmlns:c16="http://schemas.microsoft.com/office/drawing/2014/chart" uri="{C3380CC4-5D6E-409C-BE32-E72D297353CC}">
                <c16:uniqueId val="{00000009-D803-B14D-BF23-C06B18A00D7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Women</c:v>
                </c:pt>
                <c:pt idx="1">
                  <c:v>Men</c:v>
                </c:pt>
                <c:pt idx="2">
                  <c:v>Non-binary</c:v>
                </c:pt>
                <c:pt idx="4">
                  <c:v>Under 20 years</c:v>
                </c:pt>
                <c:pt idx="5">
                  <c:v>20 – 29 years</c:v>
                </c:pt>
                <c:pt idx="6">
                  <c:v>30 – 39 years</c:v>
                </c:pt>
                <c:pt idx="7">
                  <c:v>40 – 49 years</c:v>
                </c:pt>
                <c:pt idx="8">
                  <c:v>50 – 64 years</c:v>
                </c:pt>
                <c:pt idx="9">
                  <c:v>Over 65 years</c:v>
                </c:pt>
              </c:strCache>
            </c:strRef>
          </c:cat>
          <c:val>
            <c:numRef>
              <c:f>Sheet1!$B$2:$B$11</c:f>
              <c:numCache>
                <c:formatCode>0</c:formatCode>
                <c:ptCount val="10"/>
                <c:pt idx="0">
                  <c:v>32</c:v>
                </c:pt>
                <c:pt idx="1">
                  <c:v>44</c:v>
                </c:pt>
                <c:pt idx="2">
                  <c:v>28</c:v>
                </c:pt>
                <c:pt idx="4">
                  <c:v>41</c:v>
                </c:pt>
                <c:pt idx="5">
                  <c:v>29</c:v>
                </c:pt>
                <c:pt idx="6">
                  <c:v>33</c:v>
                </c:pt>
                <c:pt idx="7">
                  <c:v>35</c:v>
                </c:pt>
                <c:pt idx="8">
                  <c:v>38</c:v>
                </c:pt>
                <c:pt idx="9">
                  <c:v>48</c:v>
                </c:pt>
              </c:numCache>
            </c:numRef>
          </c:val>
          <c:extLst>
            <c:ext xmlns:c16="http://schemas.microsoft.com/office/drawing/2014/chart" uri="{C3380CC4-5D6E-409C-BE32-E72D297353CC}">
              <c16:uniqueId val="{0000000A-270F-2E46-B540-9FBD941C2668}"/>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50"/>
          <c:min val="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1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4727140067761169"/>
          <c:y val="6.4998189727150185E-2"/>
          <c:w val="0.29851009486475272"/>
          <c:h val="0.8070961271649267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3CF67"/>
              </a:solidFill>
              <a:ln>
                <a:noFill/>
              </a:ln>
              <a:effectLst/>
            </c:spPr>
            <c:extLst>
              <c:ext xmlns:c16="http://schemas.microsoft.com/office/drawing/2014/chart" uri="{C3380CC4-5D6E-409C-BE32-E72D297353CC}">
                <c16:uniqueId val="{00000001-BB4F-8B4D-93B1-BA54503C4854}"/>
              </c:ext>
            </c:extLst>
          </c:dPt>
          <c:dPt>
            <c:idx val="1"/>
            <c:invertIfNegative val="0"/>
            <c:bubble3D val="0"/>
            <c:spPr>
              <a:solidFill>
                <a:srgbClr val="FF6363"/>
              </a:solidFill>
              <a:ln>
                <a:noFill/>
              </a:ln>
              <a:effectLst/>
            </c:spPr>
            <c:extLst>
              <c:ext xmlns:c16="http://schemas.microsoft.com/office/drawing/2014/chart" uri="{C3380CC4-5D6E-409C-BE32-E72D297353CC}">
                <c16:uniqueId val="{00000003-BB4F-8B4D-93B1-BA54503C4854}"/>
              </c:ext>
            </c:extLst>
          </c:dPt>
          <c:dPt>
            <c:idx val="2"/>
            <c:invertIfNegative val="0"/>
            <c:bubble3D val="0"/>
            <c:spPr>
              <a:solidFill>
                <a:srgbClr val="FF6363"/>
              </a:solidFill>
              <a:ln>
                <a:noFill/>
              </a:ln>
              <a:effectLst/>
            </c:spPr>
            <c:extLst>
              <c:ext xmlns:c16="http://schemas.microsoft.com/office/drawing/2014/chart" uri="{C3380CC4-5D6E-409C-BE32-E72D297353CC}">
                <c16:uniqueId val="{00000005-BB4F-8B4D-93B1-BA54503C4854}"/>
              </c:ext>
            </c:extLst>
          </c:dPt>
          <c:dPt>
            <c:idx val="3"/>
            <c:invertIfNegative val="0"/>
            <c:bubble3D val="0"/>
            <c:spPr>
              <a:solidFill>
                <a:srgbClr val="FF6363"/>
              </a:solidFill>
              <a:ln>
                <a:noFill/>
              </a:ln>
              <a:effectLst/>
            </c:spPr>
            <c:extLst>
              <c:ext xmlns:c16="http://schemas.microsoft.com/office/drawing/2014/chart" uri="{C3380CC4-5D6E-409C-BE32-E72D297353CC}">
                <c16:uniqueId val="{00000007-BB4F-8B4D-93B1-BA54503C485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 trust the product recommendations in this magazine.</c:v>
                </c:pt>
                <c:pt idx="1">
                  <c:v>It is important to receive information about the membership benefits of my organization/association from the magazine. *)</c:v>
                </c:pt>
                <c:pt idx="2">
                  <c:v>The magazine has led me to search the internet for more information.</c:v>
                </c:pt>
                <c:pt idx="3">
                  <c:v>The magazine has led me to tell my friends or acquaintances about the articles in it.</c:v>
                </c:pt>
                <c:pt idx="4">
                  <c:v>The magazine is the most important source of professional knowledge for me. **)</c:v>
                </c:pt>
              </c:strCache>
            </c:strRef>
          </c:cat>
          <c:val>
            <c:numRef>
              <c:f>Sheet1!$B$2:$B$6</c:f>
              <c:numCache>
                <c:formatCode>0</c:formatCode>
                <c:ptCount val="5"/>
                <c:pt idx="0">
                  <c:v>44.621988114532677</c:v>
                </c:pt>
                <c:pt idx="1">
                  <c:v>40.99480859989513</c:v>
                </c:pt>
                <c:pt idx="2">
                  <c:v>39.429429964372773</c:v>
                </c:pt>
                <c:pt idx="3">
                  <c:v>33.365654306117179</c:v>
                </c:pt>
                <c:pt idx="4">
                  <c:v>32.882351190476186</c:v>
                </c:pt>
              </c:numCache>
            </c:numRef>
          </c:val>
          <c:extLst>
            <c:ext xmlns:c16="http://schemas.microsoft.com/office/drawing/2014/chart" uri="{C3380CC4-5D6E-409C-BE32-E72D297353CC}">
              <c16:uniqueId val="{00000008-BB4F-8B4D-93B1-BA54503C4854}"/>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4727140067761169"/>
          <c:y val="6.4998189727150185E-2"/>
          <c:w val="0.29851009486475272"/>
          <c:h val="0.8070961271649267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BB4F-8B4D-93B1-BA54503C4854}"/>
              </c:ext>
            </c:extLst>
          </c:dPt>
          <c:dPt>
            <c:idx val="1"/>
            <c:invertIfNegative val="0"/>
            <c:bubble3D val="0"/>
            <c:spPr>
              <a:solidFill>
                <a:srgbClr val="F3CF67"/>
              </a:solidFill>
              <a:ln>
                <a:noFill/>
              </a:ln>
              <a:effectLst/>
            </c:spPr>
            <c:extLst>
              <c:ext xmlns:c16="http://schemas.microsoft.com/office/drawing/2014/chart" uri="{C3380CC4-5D6E-409C-BE32-E72D297353CC}">
                <c16:uniqueId val="{00000003-BB4F-8B4D-93B1-BA54503C4854}"/>
              </c:ext>
            </c:extLst>
          </c:dPt>
          <c:dPt>
            <c:idx val="2"/>
            <c:invertIfNegative val="0"/>
            <c:bubble3D val="0"/>
            <c:spPr>
              <a:solidFill>
                <a:srgbClr val="FF6363"/>
              </a:solidFill>
              <a:ln>
                <a:noFill/>
              </a:ln>
              <a:effectLst/>
            </c:spPr>
            <c:extLst>
              <c:ext xmlns:c16="http://schemas.microsoft.com/office/drawing/2014/chart" uri="{C3380CC4-5D6E-409C-BE32-E72D297353CC}">
                <c16:uniqueId val="{00000005-BB4F-8B4D-93B1-BA54503C4854}"/>
              </c:ext>
            </c:extLst>
          </c:dPt>
          <c:dPt>
            <c:idx val="3"/>
            <c:invertIfNegative val="0"/>
            <c:bubble3D val="0"/>
            <c:spPr>
              <a:solidFill>
                <a:srgbClr val="FF6363"/>
              </a:solidFill>
              <a:ln>
                <a:noFill/>
              </a:ln>
              <a:effectLst/>
            </c:spPr>
            <c:extLst>
              <c:ext xmlns:c16="http://schemas.microsoft.com/office/drawing/2014/chart" uri="{C3380CC4-5D6E-409C-BE32-E72D297353CC}">
                <c16:uniqueId val="{00000007-BB4F-8B4D-93B1-BA54503C485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 trust the product recommendations in this magazine.</c:v>
                </c:pt>
                <c:pt idx="1">
                  <c:v>It is important to receive information about the membership benefits of my organization/association from the magazine. *)</c:v>
                </c:pt>
                <c:pt idx="2">
                  <c:v>The magazine has led me to search the internet for more information.</c:v>
                </c:pt>
                <c:pt idx="3">
                  <c:v>The magazine has led me to tell my friends or acquaintances about the articles in it.</c:v>
                </c:pt>
                <c:pt idx="4">
                  <c:v>The magazine is the most important source of professional knowledge for me. **)</c:v>
                </c:pt>
              </c:strCache>
            </c:strRef>
          </c:cat>
          <c:val>
            <c:numRef>
              <c:f>Sheet1!$B$2:$B$6</c:f>
              <c:numCache>
                <c:formatCode>0</c:formatCode>
                <c:ptCount val="5"/>
                <c:pt idx="0">
                  <c:v>44.621988114532677</c:v>
                </c:pt>
                <c:pt idx="1">
                  <c:v>40.99480859989513</c:v>
                </c:pt>
                <c:pt idx="2">
                  <c:v>39.429429964372773</c:v>
                </c:pt>
                <c:pt idx="3">
                  <c:v>33.365654306117179</c:v>
                </c:pt>
                <c:pt idx="4">
                  <c:v>32.882351190476186</c:v>
                </c:pt>
              </c:numCache>
            </c:numRef>
          </c:val>
          <c:extLst>
            <c:ext xmlns:c16="http://schemas.microsoft.com/office/drawing/2014/chart" uri="{C3380CC4-5D6E-409C-BE32-E72D297353CC}">
              <c16:uniqueId val="{00000008-BB4F-8B4D-93B1-BA54503C4854}"/>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4727140067761169"/>
          <c:y val="6.4998189727150185E-2"/>
          <c:w val="0.29851009486475272"/>
          <c:h val="0.8070961271649267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BB4F-8B4D-93B1-BA54503C4854}"/>
              </c:ext>
            </c:extLst>
          </c:dPt>
          <c:dPt>
            <c:idx val="1"/>
            <c:invertIfNegative val="0"/>
            <c:bubble3D val="0"/>
            <c:spPr>
              <a:solidFill>
                <a:srgbClr val="FF6363"/>
              </a:solidFill>
              <a:ln>
                <a:noFill/>
              </a:ln>
              <a:effectLst/>
            </c:spPr>
            <c:extLst>
              <c:ext xmlns:c16="http://schemas.microsoft.com/office/drawing/2014/chart" uri="{C3380CC4-5D6E-409C-BE32-E72D297353CC}">
                <c16:uniqueId val="{00000003-BB4F-8B4D-93B1-BA54503C4854}"/>
              </c:ext>
            </c:extLst>
          </c:dPt>
          <c:dPt>
            <c:idx val="2"/>
            <c:invertIfNegative val="0"/>
            <c:bubble3D val="0"/>
            <c:spPr>
              <a:solidFill>
                <a:srgbClr val="F3CF67"/>
              </a:solidFill>
              <a:ln>
                <a:noFill/>
              </a:ln>
              <a:effectLst/>
            </c:spPr>
            <c:extLst>
              <c:ext xmlns:c16="http://schemas.microsoft.com/office/drawing/2014/chart" uri="{C3380CC4-5D6E-409C-BE32-E72D297353CC}">
                <c16:uniqueId val="{00000005-BB4F-8B4D-93B1-BA54503C4854}"/>
              </c:ext>
            </c:extLst>
          </c:dPt>
          <c:dPt>
            <c:idx val="3"/>
            <c:invertIfNegative val="0"/>
            <c:bubble3D val="0"/>
            <c:spPr>
              <a:solidFill>
                <a:srgbClr val="FF6363"/>
              </a:solidFill>
              <a:ln>
                <a:noFill/>
              </a:ln>
              <a:effectLst/>
            </c:spPr>
            <c:extLst>
              <c:ext xmlns:c16="http://schemas.microsoft.com/office/drawing/2014/chart" uri="{C3380CC4-5D6E-409C-BE32-E72D297353CC}">
                <c16:uniqueId val="{00000007-BB4F-8B4D-93B1-BA54503C485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 trust the product recommendations in this magazine.</c:v>
                </c:pt>
                <c:pt idx="1">
                  <c:v>It is important to receive information about the membership benefits of my organization/association from the magazine. *)</c:v>
                </c:pt>
                <c:pt idx="2">
                  <c:v>The magazine has led me to search the internet for more information.</c:v>
                </c:pt>
                <c:pt idx="3">
                  <c:v>The magazine has led me to tell my friends or acquaintances about the articles in it.</c:v>
                </c:pt>
                <c:pt idx="4">
                  <c:v>The magazine is the most important source of professional knowledge for me. **)</c:v>
                </c:pt>
              </c:strCache>
            </c:strRef>
          </c:cat>
          <c:val>
            <c:numRef>
              <c:f>Sheet1!$B$2:$B$6</c:f>
              <c:numCache>
                <c:formatCode>0</c:formatCode>
                <c:ptCount val="5"/>
                <c:pt idx="0">
                  <c:v>44.621988114532677</c:v>
                </c:pt>
                <c:pt idx="1">
                  <c:v>40.99480859989513</c:v>
                </c:pt>
                <c:pt idx="2">
                  <c:v>39.429429964372773</c:v>
                </c:pt>
                <c:pt idx="3">
                  <c:v>33.365654306117179</c:v>
                </c:pt>
                <c:pt idx="4">
                  <c:v>32.882351190476186</c:v>
                </c:pt>
              </c:numCache>
            </c:numRef>
          </c:val>
          <c:extLst>
            <c:ext xmlns:c16="http://schemas.microsoft.com/office/drawing/2014/chart" uri="{C3380CC4-5D6E-409C-BE32-E72D297353CC}">
              <c16:uniqueId val="{00000008-BB4F-8B4D-93B1-BA54503C4854}"/>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4727140067761169"/>
          <c:y val="6.4998189727150185E-2"/>
          <c:w val="0.29851009486475272"/>
          <c:h val="0.8070961271649267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BB4F-8B4D-93B1-BA54503C4854}"/>
              </c:ext>
            </c:extLst>
          </c:dPt>
          <c:dPt>
            <c:idx val="1"/>
            <c:invertIfNegative val="0"/>
            <c:bubble3D val="0"/>
            <c:spPr>
              <a:solidFill>
                <a:srgbClr val="FF6363"/>
              </a:solidFill>
              <a:ln>
                <a:noFill/>
              </a:ln>
              <a:effectLst/>
            </c:spPr>
            <c:extLst>
              <c:ext xmlns:c16="http://schemas.microsoft.com/office/drawing/2014/chart" uri="{C3380CC4-5D6E-409C-BE32-E72D297353CC}">
                <c16:uniqueId val="{00000003-BB4F-8B4D-93B1-BA54503C4854}"/>
              </c:ext>
            </c:extLst>
          </c:dPt>
          <c:dPt>
            <c:idx val="2"/>
            <c:invertIfNegative val="0"/>
            <c:bubble3D val="0"/>
            <c:spPr>
              <a:solidFill>
                <a:srgbClr val="FF6363"/>
              </a:solidFill>
              <a:ln>
                <a:noFill/>
              </a:ln>
              <a:effectLst/>
            </c:spPr>
            <c:extLst>
              <c:ext xmlns:c16="http://schemas.microsoft.com/office/drawing/2014/chart" uri="{C3380CC4-5D6E-409C-BE32-E72D297353CC}">
                <c16:uniqueId val="{00000005-BB4F-8B4D-93B1-BA54503C4854}"/>
              </c:ext>
            </c:extLst>
          </c:dPt>
          <c:dPt>
            <c:idx val="3"/>
            <c:invertIfNegative val="0"/>
            <c:bubble3D val="0"/>
            <c:spPr>
              <a:solidFill>
                <a:srgbClr val="F3CF67"/>
              </a:solidFill>
              <a:ln>
                <a:noFill/>
              </a:ln>
              <a:effectLst/>
            </c:spPr>
            <c:extLst>
              <c:ext xmlns:c16="http://schemas.microsoft.com/office/drawing/2014/chart" uri="{C3380CC4-5D6E-409C-BE32-E72D297353CC}">
                <c16:uniqueId val="{00000007-BB4F-8B4D-93B1-BA54503C485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 trust the product recommendations in this magazine.</c:v>
                </c:pt>
                <c:pt idx="1">
                  <c:v>It is important to receive information about the membership benefits of my organization/association from the magazine. *)</c:v>
                </c:pt>
                <c:pt idx="2">
                  <c:v>The magazine has led me to search the internet for more information.</c:v>
                </c:pt>
                <c:pt idx="3">
                  <c:v>The magazine has led me to tell my friends or acquaintances about the articles in it.</c:v>
                </c:pt>
                <c:pt idx="4">
                  <c:v>The magazine is the most important source of professional knowledge for me. **)</c:v>
                </c:pt>
              </c:strCache>
            </c:strRef>
          </c:cat>
          <c:val>
            <c:numRef>
              <c:f>Sheet1!$B$2:$B$6</c:f>
              <c:numCache>
                <c:formatCode>0</c:formatCode>
                <c:ptCount val="5"/>
                <c:pt idx="0">
                  <c:v>44.621988114532677</c:v>
                </c:pt>
                <c:pt idx="1">
                  <c:v>40.99480859989513</c:v>
                </c:pt>
                <c:pt idx="2">
                  <c:v>39.429429964372773</c:v>
                </c:pt>
                <c:pt idx="3">
                  <c:v>33.365654306117179</c:v>
                </c:pt>
                <c:pt idx="4">
                  <c:v>32.882351190476186</c:v>
                </c:pt>
              </c:numCache>
            </c:numRef>
          </c:val>
          <c:extLst>
            <c:ext xmlns:c16="http://schemas.microsoft.com/office/drawing/2014/chart" uri="{C3380CC4-5D6E-409C-BE32-E72D297353CC}">
              <c16:uniqueId val="{00000008-BB4F-8B4D-93B1-BA54503C4854}"/>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4727140067761169"/>
          <c:y val="6.4998189727150185E-2"/>
          <c:w val="0.29851009486475272"/>
          <c:h val="0.8070961271649267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BB4F-8B4D-93B1-BA54503C4854}"/>
              </c:ext>
            </c:extLst>
          </c:dPt>
          <c:dPt>
            <c:idx val="1"/>
            <c:invertIfNegative val="0"/>
            <c:bubble3D val="0"/>
            <c:spPr>
              <a:solidFill>
                <a:srgbClr val="FF6363"/>
              </a:solidFill>
              <a:ln>
                <a:noFill/>
              </a:ln>
              <a:effectLst/>
            </c:spPr>
            <c:extLst>
              <c:ext xmlns:c16="http://schemas.microsoft.com/office/drawing/2014/chart" uri="{C3380CC4-5D6E-409C-BE32-E72D297353CC}">
                <c16:uniqueId val="{00000003-BB4F-8B4D-93B1-BA54503C4854}"/>
              </c:ext>
            </c:extLst>
          </c:dPt>
          <c:dPt>
            <c:idx val="2"/>
            <c:invertIfNegative val="0"/>
            <c:bubble3D val="0"/>
            <c:spPr>
              <a:solidFill>
                <a:srgbClr val="FF6363"/>
              </a:solidFill>
              <a:ln>
                <a:noFill/>
              </a:ln>
              <a:effectLst/>
            </c:spPr>
            <c:extLst>
              <c:ext xmlns:c16="http://schemas.microsoft.com/office/drawing/2014/chart" uri="{C3380CC4-5D6E-409C-BE32-E72D297353CC}">
                <c16:uniqueId val="{00000005-BB4F-8B4D-93B1-BA54503C4854}"/>
              </c:ext>
            </c:extLst>
          </c:dPt>
          <c:dPt>
            <c:idx val="3"/>
            <c:invertIfNegative val="0"/>
            <c:bubble3D val="0"/>
            <c:spPr>
              <a:solidFill>
                <a:srgbClr val="FF6363"/>
              </a:solidFill>
              <a:ln>
                <a:noFill/>
              </a:ln>
              <a:effectLst/>
            </c:spPr>
            <c:extLst>
              <c:ext xmlns:c16="http://schemas.microsoft.com/office/drawing/2014/chart" uri="{C3380CC4-5D6E-409C-BE32-E72D297353CC}">
                <c16:uniqueId val="{00000007-BB4F-8B4D-93B1-BA54503C4854}"/>
              </c:ext>
            </c:extLst>
          </c:dPt>
          <c:dPt>
            <c:idx val="4"/>
            <c:invertIfNegative val="0"/>
            <c:bubble3D val="0"/>
            <c:spPr>
              <a:solidFill>
                <a:srgbClr val="F3CF67"/>
              </a:solidFill>
              <a:ln>
                <a:noFill/>
              </a:ln>
              <a:effectLst/>
            </c:spPr>
            <c:extLst>
              <c:ext xmlns:c16="http://schemas.microsoft.com/office/drawing/2014/chart" uri="{C3380CC4-5D6E-409C-BE32-E72D297353CC}">
                <c16:uniqueId val="{00000008-354C-844F-83DC-2235AEF59719}"/>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 trust the product recommendations in this magazine.</c:v>
                </c:pt>
                <c:pt idx="1">
                  <c:v>It is important to receive information about the membership benefits of my organization/association from the magazine. *)</c:v>
                </c:pt>
                <c:pt idx="2">
                  <c:v>The magazine has led me to search the internet for more information.</c:v>
                </c:pt>
                <c:pt idx="3">
                  <c:v>The magazine has led me to tell my friends or acquaintances about the articles in it.</c:v>
                </c:pt>
                <c:pt idx="4">
                  <c:v>The magazine is the most important source of professional knowledge for me. **)</c:v>
                </c:pt>
              </c:strCache>
            </c:strRef>
          </c:cat>
          <c:val>
            <c:numRef>
              <c:f>Sheet1!$B$2:$B$6</c:f>
              <c:numCache>
                <c:formatCode>0</c:formatCode>
                <c:ptCount val="5"/>
                <c:pt idx="0">
                  <c:v>44.621988114532677</c:v>
                </c:pt>
                <c:pt idx="1">
                  <c:v>40.99480859989513</c:v>
                </c:pt>
                <c:pt idx="2">
                  <c:v>39.429429964372773</c:v>
                </c:pt>
                <c:pt idx="3">
                  <c:v>33.365654306117179</c:v>
                </c:pt>
                <c:pt idx="4">
                  <c:v>32.882351190476186</c:v>
                </c:pt>
              </c:numCache>
            </c:numRef>
          </c:val>
          <c:extLst>
            <c:ext xmlns:c16="http://schemas.microsoft.com/office/drawing/2014/chart" uri="{C3380CC4-5D6E-409C-BE32-E72D297353CC}">
              <c16:uniqueId val="{00000008-BB4F-8B4D-93B1-BA54503C4854}"/>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10325209210705"/>
          <c:y val="6.4998189727150185E-2"/>
          <c:w val="0.42953362004448237"/>
          <c:h val="0.7697955207116608"/>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270F-2E46-B540-9FBD941C2668}"/>
              </c:ext>
            </c:extLst>
          </c:dPt>
          <c:dPt>
            <c:idx val="1"/>
            <c:invertIfNegative val="0"/>
            <c:bubble3D val="0"/>
            <c:spPr>
              <a:solidFill>
                <a:srgbClr val="FF6363"/>
              </a:solidFill>
              <a:ln>
                <a:noFill/>
              </a:ln>
              <a:effectLst/>
            </c:spPr>
            <c:extLst>
              <c:ext xmlns:c16="http://schemas.microsoft.com/office/drawing/2014/chart" uri="{C3380CC4-5D6E-409C-BE32-E72D297353CC}">
                <c16:uniqueId val="{00000003-270F-2E46-B540-9FBD941C2668}"/>
              </c:ext>
            </c:extLst>
          </c:dPt>
          <c:dPt>
            <c:idx val="2"/>
            <c:invertIfNegative val="0"/>
            <c:bubble3D val="0"/>
            <c:spPr>
              <a:solidFill>
                <a:srgbClr val="FF6363"/>
              </a:solidFill>
              <a:ln>
                <a:noFill/>
              </a:ln>
              <a:effectLst/>
            </c:spPr>
            <c:extLst>
              <c:ext xmlns:c16="http://schemas.microsoft.com/office/drawing/2014/chart" uri="{C3380CC4-5D6E-409C-BE32-E72D297353CC}">
                <c16:uniqueId val="{00000005-270F-2E46-B540-9FBD941C2668}"/>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Magazine layout, visuals</c:v>
                </c:pt>
                <c:pt idx="1">
                  <c:v>Interest in the content of the magazine</c:v>
                </c:pt>
                <c:pt idx="2">
                  <c:v>The overall rating for the magazine</c:v>
                </c:pt>
              </c:strCache>
            </c:strRef>
          </c:cat>
          <c:val>
            <c:numRef>
              <c:f>Sheet1!$B$2:$B$4</c:f>
              <c:numCache>
                <c:formatCode>0.0</c:formatCode>
                <c:ptCount val="3"/>
                <c:pt idx="0">
                  <c:v>8.4490999999999996</c:v>
                </c:pt>
                <c:pt idx="1">
                  <c:v>8.2321500000000007</c:v>
                </c:pt>
                <c:pt idx="2">
                  <c:v>8.3570499999999992</c:v>
                </c:pt>
              </c:numCache>
            </c:numRef>
          </c:val>
          <c:extLst>
            <c:ext xmlns:c16="http://schemas.microsoft.com/office/drawing/2014/chart" uri="{C3380CC4-5D6E-409C-BE32-E72D297353CC}">
              <c16:uniqueId val="{0000000A-270F-2E46-B540-9FBD941C2668}"/>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
          <c:min val="4"/>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10325209210705"/>
          <c:y val="6.4998189727150185E-2"/>
          <c:w val="0.42953362004448237"/>
          <c:h val="0.7697955207116608"/>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4B45-0748-B95C-3EED184412AE}"/>
              </c:ext>
            </c:extLst>
          </c:dPt>
          <c:dPt>
            <c:idx val="1"/>
            <c:invertIfNegative val="0"/>
            <c:bubble3D val="0"/>
            <c:spPr>
              <a:solidFill>
                <a:srgbClr val="FF6363"/>
              </a:solidFill>
              <a:ln>
                <a:noFill/>
              </a:ln>
              <a:effectLst/>
            </c:spPr>
            <c:extLst>
              <c:ext xmlns:c16="http://schemas.microsoft.com/office/drawing/2014/chart" uri="{C3380CC4-5D6E-409C-BE32-E72D297353CC}">
                <c16:uniqueId val="{00000003-4B45-0748-B95C-3EED184412AE}"/>
              </c:ext>
            </c:extLst>
          </c:dPt>
          <c:dPt>
            <c:idx val="2"/>
            <c:invertIfNegative val="0"/>
            <c:bubble3D val="0"/>
            <c:spPr>
              <a:solidFill>
                <a:srgbClr val="002548"/>
              </a:solidFill>
              <a:ln>
                <a:noFill/>
              </a:ln>
              <a:effectLst/>
            </c:spPr>
            <c:extLst>
              <c:ext xmlns:c16="http://schemas.microsoft.com/office/drawing/2014/chart" uri="{C3380CC4-5D6E-409C-BE32-E72D297353CC}">
                <c16:uniqueId val="{00000008-4B45-0748-B95C-3EED184412AE}"/>
              </c:ext>
            </c:extLst>
          </c:dPt>
          <c:dPt>
            <c:idx val="3"/>
            <c:invertIfNegative val="0"/>
            <c:bubble3D val="0"/>
            <c:spPr>
              <a:solidFill>
                <a:srgbClr val="FF6363"/>
              </a:solidFill>
              <a:ln>
                <a:noFill/>
              </a:ln>
              <a:effectLst/>
            </c:spPr>
            <c:extLst>
              <c:ext xmlns:c16="http://schemas.microsoft.com/office/drawing/2014/chart" uri="{C3380CC4-5D6E-409C-BE32-E72D297353CC}">
                <c16:uniqueId val="{00000005-4B45-0748-B95C-3EED184412AE}"/>
              </c:ext>
            </c:extLst>
          </c:dPt>
          <c:dPt>
            <c:idx val="4"/>
            <c:invertIfNegative val="0"/>
            <c:bubble3D val="0"/>
            <c:spPr>
              <a:solidFill>
                <a:srgbClr val="F3CF67"/>
              </a:solidFill>
              <a:ln>
                <a:noFill/>
              </a:ln>
              <a:effectLst/>
            </c:spPr>
            <c:extLst>
              <c:ext xmlns:c16="http://schemas.microsoft.com/office/drawing/2014/chart" uri="{C3380CC4-5D6E-409C-BE32-E72D297353CC}">
                <c16:uniqueId val="{00000009-4B45-0748-B95C-3EED184412AE}"/>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Women</c:v>
                </c:pt>
                <c:pt idx="1">
                  <c:v>Men</c:v>
                </c:pt>
                <c:pt idx="2">
                  <c:v>Non-binary</c:v>
                </c:pt>
                <c:pt idx="4">
                  <c:v>Under 20 years</c:v>
                </c:pt>
                <c:pt idx="5">
                  <c:v>20 – 29 years</c:v>
                </c:pt>
                <c:pt idx="6">
                  <c:v>30 – 39 years</c:v>
                </c:pt>
                <c:pt idx="7">
                  <c:v>40 – 49 years</c:v>
                </c:pt>
                <c:pt idx="8">
                  <c:v>50 – 64 years</c:v>
                </c:pt>
                <c:pt idx="9">
                  <c:v>Over 65 years</c:v>
                </c:pt>
              </c:strCache>
            </c:strRef>
          </c:cat>
          <c:val>
            <c:numRef>
              <c:f>Sheet1!$B$2:$B$11</c:f>
              <c:numCache>
                <c:formatCode>0.0</c:formatCode>
                <c:ptCount val="10"/>
                <c:pt idx="0">
                  <c:v>8.420818869828457</c:v>
                </c:pt>
                <c:pt idx="1">
                  <c:v>8.4773225139220365</c:v>
                </c:pt>
                <c:pt idx="2">
                  <c:v>7.8723404255319132</c:v>
                </c:pt>
                <c:pt idx="4">
                  <c:v>8.5682599999999987</c:v>
                </c:pt>
                <c:pt idx="5">
                  <c:v>8.4657237394957967</c:v>
                </c:pt>
                <c:pt idx="6">
                  <c:v>8.5427650676506754</c:v>
                </c:pt>
                <c:pt idx="7">
                  <c:v>8.4070488289003578</c:v>
                </c:pt>
                <c:pt idx="8">
                  <c:v>8.4443612610667227</c:v>
                </c:pt>
                <c:pt idx="9">
                  <c:v>8.5181656346749222</c:v>
                </c:pt>
              </c:numCache>
            </c:numRef>
          </c:val>
          <c:extLst>
            <c:ext xmlns:c16="http://schemas.microsoft.com/office/drawing/2014/chart" uri="{C3380CC4-5D6E-409C-BE32-E72D297353CC}">
              <c16:uniqueId val="{00000006-4B45-0748-B95C-3EED184412AE}"/>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
          <c:min val="4"/>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10325209210705"/>
          <c:y val="6.4998189727150185E-2"/>
          <c:w val="0.42953362004448237"/>
          <c:h val="0.7697955207116608"/>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1541-524F-AF27-283F1AB7986F}"/>
              </c:ext>
            </c:extLst>
          </c:dPt>
          <c:dPt>
            <c:idx val="1"/>
            <c:invertIfNegative val="0"/>
            <c:bubble3D val="0"/>
            <c:spPr>
              <a:solidFill>
                <a:srgbClr val="FF6363"/>
              </a:solidFill>
              <a:ln>
                <a:noFill/>
              </a:ln>
              <a:effectLst/>
            </c:spPr>
            <c:extLst>
              <c:ext xmlns:c16="http://schemas.microsoft.com/office/drawing/2014/chart" uri="{C3380CC4-5D6E-409C-BE32-E72D297353CC}">
                <c16:uniqueId val="{00000003-1541-524F-AF27-283F1AB7986F}"/>
              </c:ext>
            </c:extLst>
          </c:dPt>
          <c:dPt>
            <c:idx val="2"/>
            <c:invertIfNegative val="0"/>
            <c:bubble3D val="0"/>
            <c:spPr>
              <a:solidFill>
                <a:srgbClr val="002548"/>
              </a:solidFill>
              <a:ln>
                <a:noFill/>
              </a:ln>
              <a:effectLst/>
            </c:spPr>
            <c:extLst>
              <c:ext xmlns:c16="http://schemas.microsoft.com/office/drawing/2014/chart" uri="{C3380CC4-5D6E-409C-BE32-E72D297353CC}">
                <c16:uniqueId val="{00000005-1541-524F-AF27-283F1AB7986F}"/>
              </c:ext>
            </c:extLst>
          </c:dPt>
          <c:dPt>
            <c:idx val="4"/>
            <c:invertIfNegative val="0"/>
            <c:bubble3D val="0"/>
            <c:spPr>
              <a:solidFill>
                <a:srgbClr val="F3CF67"/>
              </a:solidFill>
              <a:ln>
                <a:noFill/>
              </a:ln>
              <a:effectLst/>
            </c:spPr>
            <c:extLst>
              <c:ext xmlns:c16="http://schemas.microsoft.com/office/drawing/2014/chart" uri="{C3380CC4-5D6E-409C-BE32-E72D297353CC}">
                <c16:uniqueId val="{00000007-1541-524F-AF27-283F1AB7986F}"/>
              </c:ext>
            </c:extLst>
          </c:dPt>
          <c:dPt>
            <c:idx val="5"/>
            <c:invertIfNegative val="0"/>
            <c:bubble3D val="0"/>
            <c:spPr>
              <a:solidFill>
                <a:srgbClr val="002548"/>
              </a:solidFill>
              <a:ln>
                <a:noFill/>
              </a:ln>
              <a:effectLst/>
            </c:spPr>
            <c:extLst>
              <c:ext xmlns:c16="http://schemas.microsoft.com/office/drawing/2014/chart" uri="{C3380CC4-5D6E-409C-BE32-E72D297353CC}">
                <c16:uniqueId val="{00000009-1541-524F-AF27-283F1AB7986F}"/>
              </c:ext>
            </c:extLst>
          </c:dPt>
          <c:dPt>
            <c:idx val="9"/>
            <c:invertIfNegative val="0"/>
            <c:bubble3D val="0"/>
            <c:spPr>
              <a:solidFill>
                <a:srgbClr val="F3CF67"/>
              </a:solidFill>
              <a:ln>
                <a:noFill/>
              </a:ln>
              <a:effectLst/>
            </c:spPr>
            <c:extLst>
              <c:ext xmlns:c16="http://schemas.microsoft.com/office/drawing/2014/chart" uri="{C3380CC4-5D6E-409C-BE32-E72D297353CC}">
                <c16:uniqueId val="{00000008-1541-524F-AF27-283F1AB7986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Women</c:v>
                </c:pt>
                <c:pt idx="1">
                  <c:v>Men</c:v>
                </c:pt>
                <c:pt idx="2">
                  <c:v>Non-binary</c:v>
                </c:pt>
                <c:pt idx="4">
                  <c:v>Under 20 years</c:v>
                </c:pt>
                <c:pt idx="5">
                  <c:v>20 – 29 years</c:v>
                </c:pt>
                <c:pt idx="6">
                  <c:v>30 – 39 years</c:v>
                </c:pt>
                <c:pt idx="7">
                  <c:v>40 – 49 years</c:v>
                </c:pt>
                <c:pt idx="8">
                  <c:v>50 – 64 years</c:v>
                </c:pt>
                <c:pt idx="9">
                  <c:v>Over 65 years</c:v>
                </c:pt>
              </c:strCache>
            </c:strRef>
          </c:cat>
          <c:val>
            <c:numRef>
              <c:f>Sheet1!$B$2:$B$11</c:f>
              <c:numCache>
                <c:formatCode>0.0</c:formatCode>
                <c:ptCount val="10"/>
                <c:pt idx="0">
                  <c:v>8.28962445341406</c:v>
                </c:pt>
                <c:pt idx="1">
                  <c:v>8.273133174224343</c:v>
                </c:pt>
                <c:pt idx="2">
                  <c:v>7.8723404255319149</c:v>
                </c:pt>
                <c:pt idx="4">
                  <c:v>8.5061599999999995</c:v>
                </c:pt>
                <c:pt idx="5">
                  <c:v>7.9683728991596636</c:v>
                </c:pt>
                <c:pt idx="6">
                  <c:v>8.0705904059040581</c:v>
                </c:pt>
                <c:pt idx="7">
                  <c:v>8.3249420404922585</c:v>
                </c:pt>
                <c:pt idx="8">
                  <c:v>8.2686871086158504</c:v>
                </c:pt>
                <c:pt idx="9">
                  <c:v>8.4599071207430327</c:v>
                </c:pt>
              </c:numCache>
            </c:numRef>
          </c:val>
          <c:extLst>
            <c:ext xmlns:c16="http://schemas.microsoft.com/office/drawing/2014/chart" uri="{C3380CC4-5D6E-409C-BE32-E72D297353CC}">
              <c16:uniqueId val="{00000006-1541-524F-AF27-283F1AB7986F}"/>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
          <c:min val="4"/>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10325209210705"/>
          <c:y val="6.4998189727150185E-2"/>
          <c:w val="0.42953362004448237"/>
          <c:h val="0.7697955207116608"/>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2E21-A64E-820C-0394B427CE8A}"/>
              </c:ext>
            </c:extLst>
          </c:dPt>
          <c:dPt>
            <c:idx val="1"/>
            <c:invertIfNegative val="0"/>
            <c:bubble3D val="0"/>
            <c:spPr>
              <a:solidFill>
                <a:srgbClr val="FF6363"/>
              </a:solidFill>
              <a:ln>
                <a:noFill/>
              </a:ln>
              <a:effectLst/>
            </c:spPr>
            <c:extLst>
              <c:ext xmlns:c16="http://schemas.microsoft.com/office/drawing/2014/chart" uri="{C3380CC4-5D6E-409C-BE32-E72D297353CC}">
                <c16:uniqueId val="{00000003-2E21-A64E-820C-0394B427CE8A}"/>
              </c:ext>
            </c:extLst>
          </c:dPt>
          <c:dPt>
            <c:idx val="2"/>
            <c:invertIfNegative val="0"/>
            <c:bubble3D val="0"/>
            <c:spPr>
              <a:solidFill>
                <a:srgbClr val="002548"/>
              </a:solidFill>
              <a:ln>
                <a:noFill/>
              </a:ln>
              <a:effectLst/>
            </c:spPr>
            <c:extLst>
              <c:ext xmlns:c16="http://schemas.microsoft.com/office/drawing/2014/chart" uri="{C3380CC4-5D6E-409C-BE32-E72D297353CC}">
                <c16:uniqueId val="{00000008-2E21-A64E-820C-0394B427CE8A}"/>
              </c:ext>
            </c:extLst>
          </c:dPt>
          <c:dPt>
            <c:idx val="3"/>
            <c:invertIfNegative val="0"/>
            <c:bubble3D val="0"/>
            <c:spPr>
              <a:solidFill>
                <a:srgbClr val="FF6363"/>
              </a:solidFill>
              <a:ln>
                <a:noFill/>
              </a:ln>
              <a:effectLst/>
            </c:spPr>
            <c:extLst>
              <c:ext xmlns:c16="http://schemas.microsoft.com/office/drawing/2014/chart" uri="{C3380CC4-5D6E-409C-BE32-E72D297353CC}">
                <c16:uniqueId val="{00000005-2E21-A64E-820C-0394B427CE8A}"/>
              </c:ext>
            </c:extLst>
          </c:dPt>
          <c:dPt>
            <c:idx val="4"/>
            <c:invertIfNegative val="0"/>
            <c:bubble3D val="0"/>
            <c:spPr>
              <a:solidFill>
                <a:srgbClr val="F3CF67"/>
              </a:solidFill>
              <a:ln>
                <a:noFill/>
              </a:ln>
              <a:effectLst/>
            </c:spPr>
            <c:extLst>
              <c:ext xmlns:c16="http://schemas.microsoft.com/office/drawing/2014/chart" uri="{C3380CC4-5D6E-409C-BE32-E72D297353CC}">
                <c16:uniqueId val="{00000007-2E21-A64E-820C-0394B427CE8A}"/>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Women</c:v>
                </c:pt>
                <c:pt idx="1">
                  <c:v>Men</c:v>
                </c:pt>
                <c:pt idx="2">
                  <c:v>Non-binary</c:v>
                </c:pt>
                <c:pt idx="4">
                  <c:v>Under 20 years</c:v>
                </c:pt>
                <c:pt idx="5">
                  <c:v>20 – 29 years</c:v>
                </c:pt>
                <c:pt idx="6">
                  <c:v>30 – 39 years</c:v>
                </c:pt>
                <c:pt idx="7">
                  <c:v>40 – 49 years</c:v>
                </c:pt>
                <c:pt idx="8">
                  <c:v>50 – 64 years</c:v>
                </c:pt>
                <c:pt idx="9">
                  <c:v>Over 65 years</c:v>
                </c:pt>
              </c:strCache>
            </c:strRef>
          </c:cat>
          <c:val>
            <c:numRef>
              <c:f>Sheet1!$B$2:$B$11</c:f>
              <c:numCache>
                <c:formatCode>0.0</c:formatCode>
                <c:ptCount val="10"/>
                <c:pt idx="0">
                  <c:v>8.3729798183652893</c:v>
                </c:pt>
                <c:pt idx="1">
                  <c:v>8.3755474940334143</c:v>
                </c:pt>
                <c:pt idx="2">
                  <c:v>7.8510638297872344</c:v>
                </c:pt>
                <c:pt idx="4">
                  <c:v>8.6249199999999995</c:v>
                </c:pt>
                <c:pt idx="5">
                  <c:v>8.3642489495798333</c:v>
                </c:pt>
                <c:pt idx="6">
                  <c:v>8.347653751537516</c:v>
                </c:pt>
                <c:pt idx="7">
                  <c:v>8.3306181024215959</c:v>
                </c:pt>
                <c:pt idx="8">
                  <c:v>8.3734182681926157</c:v>
                </c:pt>
                <c:pt idx="9">
                  <c:v>8.534796439628483</c:v>
                </c:pt>
              </c:numCache>
            </c:numRef>
          </c:val>
          <c:extLst>
            <c:ext xmlns:c16="http://schemas.microsoft.com/office/drawing/2014/chart" uri="{C3380CC4-5D6E-409C-BE32-E72D297353CC}">
              <c16:uniqueId val="{00000006-2E21-A64E-820C-0394B427CE8A}"/>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
          <c:min val="4"/>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869718170368412"/>
          <c:y val="4.0868303719659237E-2"/>
          <c:w val="0.57294998737336722"/>
          <c:h val="0.83344922925070586"/>
        </c:manualLayout>
      </c:layout>
      <c:barChart>
        <c:barDir val="bar"/>
        <c:grouping val="clustered"/>
        <c:varyColors val="0"/>
        <c:ser>
          <c:idx val="0"/>
          <c:order val="0"/>
          <c:tx>
            <c:strRef>
              <c:f>Sheet1!$B$1</c:f>
              <c:strCache>
                <c:ptCount val="1"/>
                <c:pt idx="0">
                  <c:v>Series 1</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754B-274C-B3B0-230D00D04278}"/>
              </c:ext>
            </c:extLst>
          </c:dPt>
          <c:dPt>
            <c:idx val="1"/>
            <c:invertIfNegative val="0"/>
            <c:bubble3D val="0"/>
            <c:spPr>
              <a:solidFill>
                <a:srgbClr val="FF6363"/>
              </a:solidFill>
              <a:ln>
                <a:noFill/>
              </a:ln>
              <a:effectLst/>
            </c:spPr>
            <c:extLst>
              <c:ext xmlns:c16="http://schemas.microsoft.com/office/drawing/2014/chart" uri="{C3380CC4-5D6E-409C-BE32-E72D297353CC}">
                <c16:uniqueId val="{00000003-754B-274C-B3B0-230D00D04278}"/>
              </c:ext>
            </c:extLst>
          </c:dPt>
          <c:dPt>
            <c:idx val="2"/>
            <c:invertIfNegative val="0"/>
            <c:bubble3D val="0"/>
            <c:spPr>
              <a:solidFill>
                <a:srgbClr val="002548"/>
              </a:solidFill>
              <a:ln>
                <a:noFill/>
              </a:ln>
              <a:effectLst/>
            </c:spPr>
            <c:extLst>
              <c:ext xmlns:c16="http://schemas.microsoft.com/office/drawing/2014/chart" uri="{C3380CC4-5D6E-409C-BE32-E72D297353CC}">
                <c16:uniqueId val="{00000005-754B-274C-B3B0-230D00D0427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Yes, in printed form.</c:v>
                </c:pt>
                <c:pt idx="1">
                  <c:v>Yes, digitally</c:v>
                </c:pt>
                <c:pt idx="2">
                  <c:v>I have not read it</c:v>
                </c:pt>
              </c:strCache>
            </c:strRef>
          </c:cat>
          <c:val>
            <c:numRef>
              <c:f>Sheet1!$B$2:$B$4</c:f>
              <c:numCache>
                <c:formatCode>0</c:formatCode>
                <c:ptCount val="3"/>
                <c:pt idx="0">
                  <c:v>71.851892692560895</c:v>
                </c:pt>
                <c:pt idx="1">
                  <c:v>4.740469573550552</c:v>
                </c:pt>
                <c:pt idx="2">
                  <c:v>24.097638248847925</c:v>
                </c:pt>
              </c:numCache>
            </c:numRef>
          </c:val>
          <c:extLst>
            <c:ext xmlns:c16="http://schemas.microsoft.com/office/drawing/2014/chart" uri="{C3380CC4-5D6E-409C-BE32-E72D297353CC}">
              <c16:uniqueId val="{00000006-754B-274C-B3B0-230D00D04278}"/>
            </c:ext>
          </c:extLst>
        </c:ser>
        <c:dLbls>
          <c:showLegendKey val="0"/>
          <c:showVal val="0"/>
          <c:showCatName val="0"/>
          <c:showSerName val="0"/>
          <c:showPercent val="0"/>
          <c:showBubbleSize val="0"/>
        </c:dLbls>
        <c:gapWidth val="125"/>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42138578462971"/>
          <c:y val="0.23689376365047796"/>
          <c:w val="0.44605217537451974"/>
          <c:h val="0.67245273490025792"/>
        </c:manualLayout>
      </c:layout>
      <c:doughnutChart>
        <c:varyColors val="1"/>
        <c:ser>
          <c:idx val="0"/>
          <c:order val="0"/>
          <c:tx>
            <c:strRef>
              <c:f>Sheet1!$B$1</c:f>
              <c:strCache>
                <c:ptCount val="1"/>
                <c:pt idx="0">
                  <c:v>20 ADAM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53-F647-A03A-3598FFE6282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C53-F647-A03A-3598FFE6282E}"/>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DC53-F647-A03A-3598FFE6282E}"/>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DC53-F647-A03A-3598FFE6282E}"/>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A-DC53-F647-A03A-3598FFE6282E}"/>
              </c:ext>
            </c:extLst>
          </c:dPt>
          <c:dLbls>
            <c:dLbl>
              <c:idx val="0"/>
              <c:layout>
                <c:manualLayout>
                  <c:x val="0.11586650769260723"/>
                  <c:y val="4.3685838579145897E-3"/>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644077E3-504D-1342-8D66-C909B6E3EB39}"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2AE0B3C3-AFFA-6B43-BD73-C901D1B0EA92}"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7562016152890558"/>
                      <c:h val="0.25499486029947077"/>
                    </c:manualLayout>
                  </c15:layout>
                  <c15:dlblFieldTable/>
                  <c15:showDataLabelsRange val="0"/>
                </c:ext>
                <c:ext xmlns:c16="http://schemas.microsoft.com/office/drawing/2014/chart" uri="{C3380CC4-5D6E-409C-BE32-E72D297353CC}">
                  <c16:uniqueId val="{00000001-DC53-F647-A03A-3598FFE6282E}"/>
                </c:ext>
              </c:extLst>
            </c:dLbl>
            <c:dLbl>
              <c:idx val="1"/>
              <c:layout>
                <c:manualLayout>
                  <c:x val="-0.23745741880700519"/>
                  <c:y val="5.7389911191231879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EF4A7942-D1A1-D048-A63E-78403AAF858B}"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47AF715E-60DC-8C4B-849A-0A505F1192A6}"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7803912406672149"/>
                      <c:h val="0.16222105732398168"/>
                    </c:manualLayout>
                  </c15:layout>
                  <c15:dlblFieldTable/>
                  <c15:showDataLabelsRange val="0"/>
                </c:ext>
                <c:ext xmlns:c16="http://schemas.microsoft.com/office/drawing/2014/chart" uri="{C3380CC4-5D6E-409C-BE32-E72D297353CC}">
                  <c16:uniqueId val="{00000003-DC53-F647-A03A-3598FFE6282E}"/>
                </c:ext>
              </c:extLst>
            </c:dLbl>
            <c:dLbl>
              <c:idx val="2"/>
              <c:layout>
                <c:manualLayout>
                  <c:x val="-0.29499057644171028"/>
                  <c:y val="6.1808049906481366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5EBAF130-F84C-E246-A57E-2EEA2BC02320}"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65F168DE-47BD-C946-B14D-D99FD4050123}"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7471583945614264"/>
                      <c:h val="0.19206019148427786"/>
                    </c:manualLayout>
                  </c15:layout>
                  <c15:dlblFieldTable/>
                  <c15:showDataLabelsRange val="0"/>
                </c:ext>
                <c:ext xmlns:c16="http://schemas.microsoft.com/office/drawing/2014/chart" uri="{C3380CC4-5D6E-409C-BE32-E72D297353CC}">
                  <c16:uniqueId val="{00000005-DC53-F647-A03A-3598FFE6282E}"/>
                </c:ext>
              </c:extLst>
            </c:dLbl>
            <c:dLbl>
              <c:idx val="3"/>
              <c:layout>
                <c:manualLayout>
                  <c:x val="-0.27329345962141371"/>
                  <c:y val="-0.1308427062036864"/>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251D3CF2-644B-C144-A641-C45A8C847876}"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0F1730E7-6C12-2D4B-A578-681E36059187}"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30086337153699988"/>
                      <c:h val="0.15922471210243808"/>
                    </c:manualLayout>
                  </c15:layout>
                  <c15:dlblFieldTable/>
                  <c15:showDataLabelsRange val="0"/>
                </c:ext>
                <c:ext xmlns:c16="http://schemas.microsoft.com/office/drawing/2014/chart" uri="{C3380CC4-5D6E-409C-BE32-E72D297353CC}">
                  <c16:uniqueId val="{00000007-DC53-F647-A03A-3598FFE6282E}"/>
                </c:ext>
              </c:extLst>
            </c:dLbl>
            <c:dLbl>
              <c:idx val="4"/>
              <c:layout>
                <c:manualLayout>
                  <c:x val="-2.6559000294369946E-3"/>
                  <c:y val="-0.22051319010255915"/>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6791044232817118"/>
                      <c:h val="0.14033073773608848"/>
                    </c:manualLayout>
                  </c15:layout>
                </c:ext>
                <c:ext xmlns:c16="http://schemas.microsoft.com/office/drawing/2014/chart" uri="{C3380CC4-5D6E-409C-BE32-E72D297353CC}">
                  <c16:uniqueId val="{0000000A-DC53-F647-A03A-3598FFE6282E}"/>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Sheet1!$A$2:$A$6</c:f>
              <c:strCache>
                <c:ptCount val="5"/>
                <c:pt idx="0">
                  <c:v>No one other than myself</c:v>
                </c:pt>
                <c:pt idx="1">
                  <c:v>One other person, in addition to myself </c:v>
                </c:pt>
                <c:pt idx="2">
                  <c:v>Two other people in addition to myself</c:v>
                </c:pt>
                <c:pt idx="3">
                  <c:v>Three other people, in addition to myself</c:v>
                </c:pt>
                <c:pt idx="4">
                  <c:v>Four or more people in addition to myself </c:v>
                </c:pt>
              </c:strCache>
            </c:strRef>
          </c:cat>
          <c:val>
            <c:numRef>
              <c:f>Sheet1!$B$2:$B$6</c:f>
              <c:numCache>
                <c:formatCode>0%</c:formatCode>
                <c:ptCount val="5"/>
                <c:pt idx="0">
                  <c:v>0.48</c:v>
                </c:pt>
                <c:pt idx="1">
                  <c:v>0.35</c:v>
                </c:pt>
                <c:pt idx="2">
                  <c:v>0.09</c:v>
                </c:pt>
                <c:pt idx="3">
                  <c:v>0.03</c:v>
                </c:pt>
                <c:pt idx="4">
                  <c:v>0.05</c:v>
                </c:pt>
              </c:numCache>
            </c:numRef>
          </c:val>
          <c:extLst>
            <c:ext xmlns:c16="http://schemas.microsoft.com/office/drawing/2014/chart" uri="{C3380CC4-5D6E-409C-BE32-E72D297353CC}">
              <c16:uniqueId val="{00000008-DC53-F647-A03A-3598FFE6282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788455887417421"/>
          <c:y val="6.4998189727150185E-2"/>
          <c:w val="0.41087860930221787"/>
          <c:h val="0.7697955207116608"/>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0EE0-7E45-891D-1E213FEE8669}"/>
              </c:ext>
            </c:extLst>
          </c:dPt>
          <c:dPt>
            <c:idx val="1"/>
            <c:invertIfNegative val="0"/>
            <c:bubble3D val="0"/>
            <c:spPr>
              <a:solidFill>
                <a:srgbClr val="002649"/>
              </a:solidFill>
              <a:ln>
                <a:noFill/>
              </a:ln>
              <a:effectLst/>
            </c:spPr>
            <c:extLst>
              <c:ext xmlns:c16="http://schemas.microsoft.com/office/drawing/2014/chart" uri="{C3380CC4-5D6E-409C-BE32-E72D297353CC}">
                <c16:uniqueId val="{00000003-0EE0-7E45-891D-1E213FEE8669}"/>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The average number of stories read</c:v>
                </c:pt>
                <c:pt idx="1">
                  <c:v>I didn't even look at the articles</c:v>
                </c:pt>
              </c:strCache>
            </c:strRef>
          </c:cat>
          <c:val>
            <c:numRef>
              <c:f>Sheet1!$B$2:$B$3</c:f>
              <c:numCache>
                <c:formatCode>0</c:formatCode>
                <c:ptCount val="2"/>
                <c:pt idx="0">
                  <c:v>54.798472679394337</c:v>
                </c:pt>
                <c:pt idx="1">
                  <c:v>3.8645408163265311</c:v>
                </c:pt>
              </c:numCache>
            </c:numRef>
          </c:val>
          <c:extLst>
            <c:ext xmlns:c16="http://schemas.microsoft.com/office/drawing/2014/chart" uri="{C3380CC4-5D6E-409C-BE32-E72D297353CC}">
              <c16:uniqueId val="{00000008-0EE0-7E45-891D-1E213FEE8669}"/>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305819036774565"/>
          <c:y val="0.18655199938605566"/>
          <c:w val="0.38617388757715981"/>
          <c:h val="0.65776577563550831"/>
        </c:manualLayout>
      </c:layout>
      <c:doughnutChart>
        <c:varyColors val="1"/>
        <c:ser>
          <c:idx val="0"/>
          <c:order val="0"/>
          <c:tx>
            <c:strRef>
              <c:f>Sheet1!$B$1</c:f>
              <c:strCache>
                <c:ptCount val="1"/>
                <c:pt idx="0">
                  <c:v>20 ADAM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53-F647-A03A-3598FFE6282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C53-F647-A03A-3598FFE6282E}"/>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DC53-F647-A03A-3598FFE6282E}"/>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DC53-F647-A03A-3598FFE6282E}"/>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9-3FED-2241-8CA5-C3763E937D46}"/>
              </c:ext>
            </c:extLst>
          </c:dPt>
          <c:dLbls>
            <c:dLbl>
              <c:idx val="0"/>
              <c:layout>
                <c:manualLayout>
                  <c:x val="0.15419179733758043"/>
                  <c:y val="2.4586610039184907E-2"/>
                </c:manualLayout>
              </c:layout>
              <c:tx>
                <c:rich>
                  <a:bodyPr rot="0" spcFirstLastPara="1" vertOverflow="overflow" horzOverflow="overflow" vert="horz" wrap="square" lIns="38100" tIns="19050" rIns="38100" bIns="19050" anchor="t" anchorCtr="1">
                    <a:spAutoFit/>
                  </a:bodyPr>
                  <a:lstStyle/>
                  <a:p>
                    <a:pPr>
                      <a:defRPr sz="1400" b="0" i="0" u="none" strike="noStrike" kern="1200" baseline="0">
                        <a:solidFill>
                          <a:schemeClr val="accent2"/>
                        </a:solidFill>
                        <a:latin typeface="Neue Haas Unica W1G Medium" panose="020B0404030206020203" pitchFamily="34" charset="0"/>
                        <a:ea typeface="+mn-ea"/>
                        <a:cs typeface="+mn-cs"/>
                      </a:defRPr>
                    </a:pPr>
                    <a:fld id="{0300BE44-F5AA-6647-B5C8-CC803DB7C7A3}" type="CATEGORYNAME">
                      <a:rPr lang="en-US" sz="1400"/>
                      <a:pPr>
                        <a:defRPr sz="1400">
                          <a:solidFill>
                            <a:schemeClr val="accent2"/>
                          </a:solidFill>
                          <a:latin typeface="Neue Haas Unica W1G Medium" panose="020B0404030206020203" pitchFamily="34" charset="0"/>
                        </a:defRPr>
                      </a:pPr>
                      <a:t>[CATEGORY NAME]</a:t>
                    </a:fld>
                    <a:r>
                      <a:rPr lang="en-US" sz="1400" baseline="0" dirty="0"/>
                      <a:t>, </a:t>
                    </a:r>
                    <a:br>
                      <a:rPr lang="en-US" sz="1400" baseline="0" dirty="0"/>
                    </a:br>
                    <a:fld id="{DD384B7A-EBB5-DA41-A064-D4D011F515BB}" type="PERCENTAGE">
                      <a:rPr lang="en-US" sz="1400" baseline="0" smtClean="0"/>
                      <a:pPr>
                        <a:defRPr sz="1400">
                          <a:solidFill>
                            <a:schemeClr val="accent2"/>
                          </a:solidFill>
                          <a:latin typeface="Neue Haas Unica W1G Medium" panose="020B0404030206020203" pitchFamily="34" charset="0"/>
                        </a:defRPr>
                      </a:pPr>
                      <a:t>[PERCENTAGE]</a:t>
                    </a:fld>
                    <a:endParaRPr lang="en-US" sz="1400"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4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557987644585023"/>
                      <c:h val="0.120916652823625"/>
                    </c:manualLayout>
                  </c15:layout>
                  <c15:dlblFieldTable/>
                  <c15:showDataLabelsRange val="0"/>
                </c:ext>
                <c:ext xmlns:c16="http://schemas.microsoft.com/office/drawing/2014/chart" uri="{C3380CC4-5D6E-409C-BE32-E72D297353CC}">
                  <c16:uniqueId val="{00000001-DC53-F647-A03A-3598FFE6282E}"/>
                </c:ext>
              </c:extLst>
            </c:dLbl>
            <c:dLbl>
              <c:idx val="1"/>
              <c:layout>
                <c:manualLayout>
                  <c:x val="-0.28621760788535755"/>
                  <c:y val="0.10751826783138393"/>
                </c:manualLayout>
              </c:layout>
              <c:tx>
                <c:rich>
                  <a:bodyPr rot="0" spcFirstLastPara="1" vertOverflow="overflow" horzOverflow="overflow" vert="horz" wrap="square" lIns="38100" tIns="19050" rIns="38100" bIns="19050" anchor="t" anchorCtr="1">
                    <a:spAutoFit/>
                  </a:bodyPr>
                  <a:lstStyle/>
                  <a:p>
                    <a:pPr>
                      <a:defRPr sz="1400" b="0" i="0" u="none" strike="noStrike" kern="1200" baseline="0">
                        <a:solidFill>
                          <a:schemeClr val="accent2"/>
                        </a:solidFill>
                        <a:latin typeface="Neue Haas Unica W1G Medium" panose="020B0404030206020203" pitchFamily="34" charset="0"/>
                        <a:ea typeface="+mn-ea"/>
                        <a:cs typeface="+mn-cs"/>
                      </a:defRPr>
                    </a:pPr>
                    <a:fld id="{7EB12DD8-D898-8F4F-89BC-C5B55DF9FA2D}" type="CATEGORYNAME">
                      <a:rPr lang="en-US" sz="1400"/>
                      <a:pPr>
                        <a:defRPr sz="1400">
                          <a:solidFill>
                            <a:schemeClr val="accent2"/>
                          </a:solidFill>
                          <a:latin typeface="Neue Haas Unica W1G Medium" panose="020B0404030206020203" pitchFamily="34" charset="0"/>
                        </a:defRPr>
                      </a:pPr>
                      <a:t>[CATEGORY NAME]</a:t>
                    </a:fld>
                    <a:r>
                      <a:rPr lang="en-US" sz="1400" baseline="0" dirty="0"/>
                      <a:t>, </a:t>
                    </a:r>
                    <a:br>
                      <a:rPr lang="en-US" sz="1400" baseline="0" dirty="0"/>
                    </a:br>
                    <a:fld id="{9AD3FF43-56F8-E74E-B31C-FDB568C82B82}" type="PERCENTAGE">
                      <a:rPr lang="en-US" sz="1400" baseline="0" smtClean="0"/>
                      <a:pPr>
                        <a:defRPr sz="1400">
                          <a:solidFill>
                            <a:schemeClr val="accent2"/>
                          </a:solidFill>
                          <a:latin typeface="Neue Haas Unica W1G Medium" panose="020B0404030206020203" pitchFamily="34" charset="0"/>
                        </a:defRPr>
                      </a:pPr>
                      <a:t>[PERCENTAGE]</a:t>
                    </a:fld>
                    <a:endParaRPr lang="en-US" sz="1400"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4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30414549730063184"/>
                      <c:h val="0.20600176554954219"/>
                    </c:manualLayout>
                  </c15:layout>
                  <c15:dlblFieldTable/>
                  <c15:showDataLabelsRange val="0"/>
                </c:ext>
                <c:ext xmlns:c16="http://schemas.microsoft.com/office/drawing/2014/chart" uri="{C3380CC4-5D6E-409C-BE32-E72D297353CC}">
                  <c16:uniqueId val="{00000003-DC53-F647-A03A-3598FFE6282E}"/>
                </c:ext>
              </c:extLst>
            </c:dLbl>
            <c:dLbl>
              <c:idx val="2"/>
              <c:layout>
                <c:manualLayout>
                  <c:x val="-0.25600937861117368"/>
                  <c:y val="7.5558968267841198E-3"/>
                </c:manualLayout>
              </c:layout>
              <c:tx>
                <c:rich>
                  <a:bodyPr rot="0" spcFirstLastPara="1" vertOverflow="overflow" horzOverflow="overflow" vert="horz" wrap="square" lIns="38100" tIns="19050" rIns="38100" bIns="19050" anchor="t" anchorCtr="1">
                    <a:spAutoFit/>
                  </a:bodyPr>
                  <a:lstStyle/>
                  <a:p>
                    <a:pPr>
                      <a:defRPr sz="1400" b="0" i="0" u="none" strike="noStrike" kern="1200" baseline="0">
                        <a:solidFill>
                          <a:schemeClr val="accent2"/>
                        </a:solidFill>
                        <a:latin typeface="Neue Haas Unica W1G Medium" panose="020B0404030206020203" pitchFamily="34" charset="0"/>
                        <a:ea typeface="+mn-ea"/>
                        <a:cs typeface="+mn-cs"/>
                      </a:defRPr>
                    </a:pPr>
                    <a:fld id="{D73F5F0F-88CE-454B-AF77-E6B183CCD7E0}" type="CATEGORYNAME">
                      <a:rPr lang="en-US" sz="1400"/>
                      <a:pPr>
                        <a:defRPr sz="1400">
                          <a:solidFill>
                            <a:schemeClr val="accent2"/>
                          </a:solidFill>
                          <a:latin typeface="Neue Haas Unica W1G Medium" panose="020B0404030206020203" pitchFamily="34" charset="0"/>
                        </a:defRPr>
                      </a:pPr>
                      <a:t>[CATEGORY NAME]</a:t>
                    </a:fld>
                    <a:r>
                      <a:rPr lang="en-US" sz="1400" baseline="0" dirty="0"/>
                      <a:t>, </a:t>
                    </a:r>
                    <a:br>
                      <a:rPr lang="en-US" sz="1400" baseline="0" dirty="0"/>
                    </a:br>
                    <a:fld id="{F5C3A6A4-52B1-3C40-9E57-6E9F8F10D35A}" type="PERCENTAGE">
                      <a:rPr lang="en-US" sz="1400" baseline="0" smtClean="0"/>
                      <a:pPr>
                        <a:defRPr sz="1400">
                          <a:solidFill>
                            <a:schemeClr val="accent2"/>
                          </a:solidFill>
                          <a:latin typeface="Neue Haas Unica W1G Medium" panose="020B0404030206020203" pitchFamily="34" charset="0"/>
                        </a:defRPr>
                      </a:pPr>
                      <a:t>[PERCENTAGE]</a:t>
                    </a:fld>
                    <a:endParaRPr lang="en-US" sz="1400"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4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384998794690053"/>
                      <c:h val="0.11964424314585817"/>
                    </c:manualLayout>
                  </c15:layout>
                  <c15:dlblFieldTable/>
                  <c15:showDataLabelsRange val="0"/>
                </c:ext>
                <c:ext xmlns:c16="http://schemas.microsoft.com/office/drawing/2014/chart" uri="{C3380CC4-5D6E-409C-BE32-E72D297353CC}">
                  <c16:uniqueId val="{00000005-DC53-F647-A03A-3598FFE6282E}"/>
                </c:ext>
              </c:extLst>
            </c:dLbl>
            <c:dLbl>
              <c:idx val="3"/>
              <c:layout>
                <c:manualLayout>
                  <c:x val="-0.25905078502976719"/>
                  <c:y val="-8.7880894796316153E-2"/>
                </c:manualLayout>
              </c:layout>
              <c:tx>
                <c:rich>
                  <a:bodyPr rot="0" spcFirstLastPara="1" vertOverflow="overflow" horzOverflow="overflow" vert="horz" wrap="square" lIns="38100" tIns="19050" rIns="38100" bIns="19050" anchor="t" anchorCtr="1">
                    <a:spAutoFit/>
                  </a:bodyPr>
                  <a:lstStyle/>
                  <a:p>
                    <a:pPr>
                      <a:defRPr sz="1400" b="0" i="0" u="none" strike="noStrike" kern="1200" baseline="0">
                        <a:solidFill>
                          <a:schemeClr val="accent2"/>
                        </a:solidFill>
                        <a:latin typeface="Neue Haas Unica W1G Medium" panose="020B0404030206020203" pitchFamily="34" charset="0"/>
                        <a:ea typeface="+mn-ea"/>
                        <a:cs typeface="+mn-cs"/>
                      </a:defRPr>
                    </a:pPr>
                    <a:fld id="{D96D44B3-4489-2C4D-8078-599B49B8F444}" type="CATEGORYNAME">
                      <a:rPr lang="en-US" sz="1400"/>
                      <a:pPr>
                        <a:defRPr sz="1400">
                          <a:solidFill>
                            <a:schemeClr val="accent2"/>
                          </a:solidFill>
                          <a:latin typeface="Neue Haas Unica W1G Medium" panose="020B0404030206020203" pitchFamily="34" charset="0"/>
                        </a:defRPr>
                      </a:pPr>
                      <a:t>[CATEGORY NAME]</a:t>
                    </a:fld>
                    <a:r>
                      <a:rPr lang="en-US" sz="1400" baseline="0" dirty="0"/>
                      <a:t>, </a:t>
                    </a:r>
                    <a:br>
                      <a:rPr lang="en-US" sz="1400" baseline="0" dirty="0"/>
                    </a:br>
                    <a:fld id="{4260F6DE-7EA5-044E-9683-7FC7B837FB05}" type="PERCENTAGE">
                      <a:rPr lang="en-US" sz="1400" baseline="0" smtClean="0"/>
                      <a:pPr>
                        <a:defRPr sz="1400">
                          <a:solidFill>
                            <a:schemeClr val="accent2"/>
                          </a:solidFill>
                          <a:latin typeface="Neue Haas Unica W1G Medium" panose="020B0404030206020203" pitchFamily="34" charset="0"/>
                        </a:defRPr>
                      </a:pPr>
                      <a:t>[PERCENTAGE]</a:t>
                    </a:fld>
                    <a:endParaRPr lang="en-US" sz="1400"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4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7341717578140434"/>
                      <c:h val="0.17419774798227833"/>
                    </c:manualLayout>
                  </c15:layout>
                  <c15:dlblFieldTable/>
                  <c15:showDataLabelsRange val="0"/>
                </c:ext>
                <c:ext xmlns:c16="http://schemas.microsoft.com/office/drawing/2014/chart" uri="{C3380CC4-5D6E-409C-BE32-E72D297353CC}">
                  <c16:uniqueId val="{00000007-DC53-F647-A03A-3598FFE6282E}"/>
                </c:ext>
              </c:extLst>
            </c:dLbl>
            <c:dLbl>
              <c:idx val="4"/>
              <c:layout>
                <c:manualLayout>
                  <c:x val="-7.7596060235010478E-2"/>
                  <c:y val="-0.27588423380802202"/>
                </c:manualLayout>
              </c:layout>
              <c:tx>
                <c:rich>
                  <a:bodyPr/>
                  <a:lstStyle/>
                  <a:p>
                    <a:fld id="{09AEB095-AC64-E346-B443-B8B4547DEEBA}" type="CATEGORYNAME">
                      <a:rPr lang="en-US"/>
                      <a:pPr/>
                      <a:t>[CATEGORY NAME]</a:t>
                    </a:fld>
                    <a:r>
                      <a:rPr lang="en-US" baseline="0" dirty="0"/>
                      <a:t>, </a:t>
                    </a:r>
                    <a:fld id="{02283453-902F-2A4A-89E1-033315C4D98F}" type="PERCENTAGE">
                      <a:rPr lang="en-US" baseline="0" smtClean="0"/>
                      <a:pPr/>
                      <a:t>[PERCENTAGE]</a:t>
                    </a:fld>
                    <a:endParaRPr lang="en-US" baseline="0" dirty="0"/>
                  </a:p>
                </c:rich>
              </c:tx>
              <c:showLegendKey val="1"/>
              <c:showVal val="0"/>
              <c:showCatName val="1"/>
              <c:showSerName val="0"/>
              <c:showPercent val="1"/>
              <c:showBubbleSize val="0"/>
              <c:separator>, </c:separator>
              <c:extLst>
                <c:ext xmlns:c15="http://schemas.microsoft.com/office/drawing/2012/chart" uri="{CE6537A1-D6FC-4f65-9D91-7224C49458BB}">
                  <c15:layout>
                    <c:manualLayout>
                      <c:w val="0.33648197380226708"/>
                      <c:h val="0.17068976698659713"/>
                    </c:manualLayout>
                  </c15:layout>
                  <c15:dlblFieldTable/>
                  <c15:showDataLabelsRange val="0"/>
                </c:ext>
                <c:ext xmlns:c16="http://schemas.microsoft.com/office/drawing/2014/chart" uri="{C3380CC4-5D6E-409C-BE32-E72D297353CC}">
                  <c16:uniqueId val="{00000009-3FED-2241-8CA5-C3763E937D46}"/>
                </c:ext>
              </c:extLst>
            </c:dLbl>
            <c:spPr>
              <a:noFill/>
              <a:ln>
                <a:noFill/>
              </a:ln>
              <a:effectLst/>
            </c:spPr>
            <c:txPr>
              <a:bodyPr rot="0" spcFirstLastPara="1" vertOverflow="overflow" horzOverflow="overflow" vert="horz" wrap="square" lIns="38100" tIns="19050" rIns="38100" bIns="19050" anchor="ctr" anchorCtr="1">
                <a:spAutoFit/>
              </a:bodyPr>
              <a:lstStyle/>
              <a:p>
                <a:pPr>
                  <a:defRPr sz="14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Sheet1!$A$2:$A$6</c:f>
              <c:strCache>
                <c:ptCount val="5"/>
                <c:pt idx="0">
                  <c:v>I read the complete story carefully</c:v>
                </c:pt>
                <c:pt idx="1">
                  <c:v>I looked at the pictures and read part of the story</c:v>
                </c:pt>
                <c:pt idx="2">
                  <c:v>I skim read it</c:v>
                </c:pt>
                <c:pt idx="3">
                  <c:v>I skipped the story; I will check it out later</c:v>
                </c:pt>
                <c:pt idx="4">
                  <c:v>I skipped the story without getting to know it</c:v>
                </c:pt>
              </c:strCache>
            </c:strRef>
          </c:cat>
          <c:val>
            <c:numRef>
              <c:f>Sheet1!$B$2:$B$6</c:f>
              <c:numCache>
                <c:formatCode>General</c:formatCode>
                <c:ptCount val="5"/>
                <c:pt idx="0">
                  <c:v>63</c:v>
                </c:pt>
                <c:pt idx="1">
                  <c:v>26</c:v>
                </c:pt>
                <c:pt idx="2">
                  <c:v>10</c:v>
                </c:pt>
                <c:pt idx="3">
                  <c:v>1</c:v>
                </c:pt>
                <c:pt idx="4">
                  <c:v>0</c:v>
                </c:pt>
              </c:numCache>
            </c:numRef>
          </c:val>
          <c:extLst>
            <c:ext xmlns:c16="http://schemas.microsoft.com/office/drawing/2014/chart" uri="{C3380CC4-5D6E-409C-BE32-E72D297353CC}">
              <c16:uniqueId val="{00000008-DC53-F647-A03A-3598FFE6282E}"/>
            </c:ext>
          </c:extLst>
        </c:ser>
        <c:dLbls>
          <c:showLegendKey val="0"/>
          <c:showVal val="0"/>
          <c:showCatName val="0"/>
          <c:showSerName val="0"/>
          <c:showPercent val="0"/>
          <c:showBubbleSize val="0"/>
          <c:showLeaderLines val="1"/>
        </c:dLbls>
        <c:firstSliceAng val="303"/>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53727390256582"/>
          <c:y val="0.17436285919461292"/>
          <c:w val="0.39160099892898387"/>
          <c:h val="0.59036403644565838"/>
        </c:manualLayout>
      </c:layout>
      <c:doughnutChart>
        <c:varyColors val="1"/>
        <c:ser>
          <c:idx val="0"/>
          <c:order val="0"/>
          <c:tx>
            <c:strRef>
              <c:f>Sheet1!$B$1</c:f>
              <c:strCache>
                <c:ptCount val="1"/>
                <c:pt idx="0">
                  <c:v>20 ADAM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5E0-EE46-A437-8B96D8E51C13}"/>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C5E0-EE46-A437-8B96D8E51C13}"/>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C5E0-EE46-A437-8B96D8E51C13}"/>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C5E0-EE46-A437-8B96D8E51C13}"/>
              </c:ext>
            </c:extLst>
          </c:dPt>
          <c:dLbls>
            <c:dLbl>
              <c:idx val="0"/>
              <c:layout>
                <c:manualLayout>
                  <c:x val="0.17580019648156792"/>
                  <c:y val="-0.13302699813264371"/>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0300BE44-F5AA-6647-B5C8-CC803DB7C7A3}"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DD384B7A-EBB5-DA41-A064-D4D011F515BB}"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8846947032582382"/>
                      <c:h val="0.14554326236000484"/>
                    </c:manualLayout>
                  </c15:layout>
                  <c15:dlblFieldTable/>
                  <c15:showDataLabelsRange val="0"/>
                </c:ext>
                <c:ext xmlns:c16="http://schemas.microsoft.com/office/drawing/2014/chart" uri="{C3380CC4-5D6E-409C-BE32-E72D297353CC}">
                  <c16:uniqueId val="{00000001-C5E0-EE46-A437-8B96D8E51C13}"/>
                </c:ext>
              </c:extLst>
            </c:dLbl>
            <c:dLbl>
              <c:idx val="1"/>
              <c:layout>
                <c:manualLayout>
                  <c:x val="-1.1331346984905448E-2"/>
                  <c:y val="0.18351747271951241"/>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7EB12DD8-D898-8F4F-89BC-C5B55DF9FA2D}"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9AD3FF43-56F8-E74E-B31C-FDB568C82B82}"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527494985775523"/>
                      <c:h val="0.13485815783911517"/>
                    </c:manualLayout>
                  </c15:layout>
                  <c15:dlblFieldTable/>
                  <c15:showDataLabelsRange val="0"/>
                </c:ext>
                <c:ext xmlns:c16="http://schemas.microsoft.com/office/drawing/2014/chart" uri="{C3380CC4-5D6E-409C-BE32-E72D297353CC}">
                  <c16:uniqueId val="{00000003-C5E0-EE46-A437-8B96D8E51C13}"/>
                </c:ext>
              </c:extLst>
            </c:dLbl>
            <c:dLbl>
              <c:idx val="2"/>
              <c:layout>
                <c:manualLayout>
                  <c:x val="-0.28079142569758248"/>
                  <c:y val="4.9494745138291447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D73F5F0F-88CE-454B-AF77-E6B183CCD7E0}"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F5C3A6A4-52B1-3C40-9E57-6E9F8F10D35A}"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4576002551916554"/>
                      <c:h val="0.14007068246303153"/>
                    </c:manualLayout>
                  </c15:layout>
                  <c15:dlblFieldTable/>
                  <c15:showDataLabelsRange val="0"/>
                </c:ext>
                <c:ext xmlns:c16="http://schemas.microsoft.com/office/drawing/2014/chart" uri="{C3380CC4-5D6E-409C-BE32-E72D297353CC}">
                  <c16:uniqueId val="{00000005-C5E0-EE46-A437-8B96D8E51C13}"/>
                </c:ext>
              </c:extLst>
            </c:dLbl>
            <c:dLbl>
              <c:idx val="3"/>
              <c:layout>
                <c:manualLayout>
                  <c:x val="-0.26495620896332106"/>
                  <c:y val="-0.14927991405895003"/>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D96D44B3-4489-2C4D-8078-599B49B8F444}"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4260F6DE-7EA5-044E-9683-7FC7B837FB05}"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6615706463283184"/>
                      <c:h val="0.14554326236000484"/>
                    </c:manualLayout>
                  </c15:layout>
                  <c15:dlblFieldTable/>
                  <c15:showDataLabelsRange val="0"/>
                </c:ext>
                <c:ext xmlns:c16="http://schemas.microsoft.com/office/drawing/2014/chart" uri="{C3380CC4-5D6E-409C-BE32-E72D297353CC}">
                  <c16:uniqueId val="{00000007-C5E0-EE46-A437-8B96D8E51C13}"/>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Sheet1!$A$2:$A$5</c:f>
              <c:strCache>
                <c:ptCount val="4"/>
                <c:pt idx="0">
                  <c:v>Very positively</c:v>
                </c:pt>
                <c:pt idx="1">
                  <c:v>Quite positively</c:v>
                </c:pt>
                <c:pt idx="2">
                  <c:v>Quite negatively</c:v>
                </c:pt>
                <c:pt idx="3">
                  <c:v>Very negatively</c:v>
                </c:pt>
              </c:strCache>
            </c:strRef>
          </c:cat>
          <c:val>
            <c:numRef>
              <c:f>Sheet1!$B$2:$B$5</c:f>
              <c:numCache>
                <c:formatCode>0</c:formatCode>
                <c:ptCount val="4"/>
                <c:pt idx="0">
                  <c:v>36.068783865141484</c:v>
                </c:pt>
                <c:pt idx="1">
                  <c:v>63.218482841661647</c:v>
                </c:pt>
                <c:pt idx="2">
                  <c:v>0.65391330523780844</c:v>
                </c:pt>
                <c:pt idx="3">
                  <c:v>8.4346779048765821E-2</c:v>
                </c:pt>
              </c:numCache>
            </c:numRef>
          </c:val>
          <c:extLst>
            <c:ext xmlns:c16="http://schemas.microsoft.com/office/drawing/2014/chart" uri="{C3380CC4-5D6E-409C-BE32-E72D297353CC}">
              <c16:uniqueId val="{00000008-C5E0-EE46-A437-8B96D8E51C13}"/>
            </c:ext>
          </c:extLst>
        </c:ser>
        <c:dLbls>
          <c:showLegendKey val="0"/>
          <c:showVal val="0"/>
          <c:showCatName val="0"/>
          <c:showSerName val="0"/>
          <c:showPercent val="0"/>
          <c:showBubbleSize val="0"/>
          <c:showLeaderLines val="1"/>
        </c:dLbls>
        <c:firstSliceAng val="316"/>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3036819982763916"/>
          <c:y val="4.7790767704919919E-2"/>
          <c:w val="0.43839486044105908"/>
          <c:h val="0.787003057378865"/>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3CF67"/>
              </a:solidFill>
              <a:ln>
                <a:noFill/>
              </a:ln>
              <a:effectLst/>
            </c:spPr>
            <c:extLst>
              <c:ext xmlns:c16="http://schemas.microsoft.com/office/drawing/2014/chart" uri="{C3380CC4-5D6E-409C-BE32-E72D297353CC}">
                <c16:uniqueId val="{00000001-2DA7-6A40-9CC2-7C4DE3FC077A}"/>
              </c:ext>
            </c:extLst>
          </c:dPt>
          <c:dPt>
            <c:idx val="1"/>
            <c:invertIfNegative val="0"/>
            <c:bubble3D val="0"/>
            <c:spPr>
              <a:solidFill>
                <a:srgbClr val="FF6363"/>
              </a:solidFill>
              <a:ln>
                <a:noFill/>
              </a:ln>
              <a:effectLst/>
            </c:spPr>
            <c:extLst>
              <c:ext xmlns:c16="http://schemas.microsoft.com/office/drawing/2014/chart" uri="{C3380CC4-5D6E-409C-BE32-E72D297353CC}">
                <c16:uniqueId val="{00000003-2DA7-6A40-9CC2-7C4DE3FC077A}"/>
              </c:ext>
            </c:extLst>
          </c:dPt>
          <c:dPt>
            <c:idx val="2"/>
            <c:invertIfNegative val="0"/>
            <c:bubble3D val="0"/>
            <c:spPr>
              <a:solidFill>
                <a:srgbClr val="FF6363"/>
              </a:solidFill>
              <a:ln>
                <a:noFill/>
              </a:ln>
              <a:effectLst/>
            </c:spPr>
            <c:extLst>
              <c:ext xmlns:c16="http://schemas.microsoft.com/office/drawing/2014/chart" uri="{C3380CC4-5D6E-409C-BE32-E72D297353CC}">
                <c16:uniqueId val="{00000005-2DA7-6A40-9CC2-7C4DE3FC077A}"/>
              </c:ext>
            </c:extLst>
          </c:dPt>
          <c:dPt>
            <c:idx val="3"/>
            <c:invertIfNegative val="0"/>
            <c:bubble3D val="0"/>
            <c:spPr>
              <a:solidFill>
                <a:srgbClr val="FF6363"/>
              </a:solidFill>
              <a:ln>
                <a:noFill/>
              </a:ln>
              <a:effectLst/>
            </c:spPr>
            <c:extLst>
              <c:ext xmlns:c16="http://schemas.microsoft.com/office/drawing/2014/chart" uri="{C3380CC4-5D6E-409C-BE32-E72D297353CC}">
                <c16:uniqueId val="{00000007-2DA7-6A40-9CC2-7C4DE3FC077A}"/>
              </c:ext>
            </c:extLst>
          </c:dPt>
          <c:dPt>
            <c:idx val="4"/>
            <c:invertIfNegative val="0"/>
            <c:bubble3D val="0"/>
            <c:spPr>
              <a:solidFill>
                <a:srgbClr val="FF6363"/>
              </a:solidFill>
              <a:ln>
                <a:noFill/>
              </a:ln>
              <a:effectLst/>
            </c:spPr>
            <c:extLst>
              <c:ext xmlns:c16="http://schemas.microsoft.com/office/drawing/2014/chart" uri="{C3380CC4-5D6E-409C-BE32-E72D297353CC}">
                <c16:uniqueId val="{00000009-2DA7-6A40-9CC2-7C4DE3FC077A}"/>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OVERALL ASSESSMENT OF THE STORY</c:v>
                </c:pt>
                <c:pt idx="1">
                  <c:v>the article is clear and understandable</c:v>
                </c:pt>
                <c:pt idx="2">
                  <c:v>the article is reliable</c:v>
                </c:pt>
                <c:pt idx="3">
                  <c:v>the article entices you to read it</c:v>
                </c:pt>
                <c:pt idx="4">
                  <c:v>the story is well written</c:v>
                </c:pt>
              </c:strCache>
            </c:strRef>
          </c:cat>
          <c:val>
            <c:numRef>
              <c:f>Sheet1!$B$2:$B$6</c:f>
              <c:numCache>
                <c:formatCode>0.0</c:formatCode>
                <c:ptCount val="5"/>
                <c:pt idx="0">
                  <c:v>8.5</c:v>
                </c:pt>
                <c:pt idx="1">
                  <c:v>8.6779119373095135</c:v>
                </c:pt>
                <c:pt idx="2">
                  <c:v>8.6405264804344988</c:v>
                </c:pt>
                <c:pt idx="3">
                  <c:v>8.5854215166640806</c:v>
                </c:pt>
                <c:pt idx="4">
                  <c:v>8.5689350764640579</c:v>
                </c:pt>
              </c:numCache>
            </c:numRef>
          </c:val>
          <c:extLst>
            <c:ext xmlns:c16="http://schemas.microsoft.com/office/drawing/2014/chart" uri="{C3380CC4-5D6E-409C-BE32-E72D297353CC}">
              <c16:uniqueId val="{0000000A-2DA7-6A40-9CC2-7C4DE3FC077A}"/>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
          <c:min val="4"/>
        </c:scaling>
        <c:delete val="0"/>
        <c:axPos val="t"/>
        <c:majorGridlines>
          <c:spPr>
            <a:ln w="9525" cap="flat" cmpd="sng" algn="ctr">
              <a:solidFill>
                <a:srgbClr val="FFFFFF">
                  <a:lumMod val="85000"/>
                </a:srgbClr>
              </a:solidFill>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1"/>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811179461942269"/>
          <c:y val="4.7790767704919919E-2"/>
          <c:w val="0.4506513287401574"/>
          <c:h val="0.787003057378865"/>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BFB3-7D4B-B2A2-9B9FDE9999AD}"/>
              </c:ext>
            </c:extLst>
          </c:dPt>
          <c:dPt>
            <c:idx val="1"/>
            <c:invertIfNegative val="0"/>
            <c:bubble3D val="0"/>
            <c:spPr>
              <a:solidFill>
                <a:srgbClr val="FF6363"/>
              </a:solidFill>
              <a:ln>
                <a:noFill/>
              </a:ln>
              <a:effectLst/>
            </c:spPr>
            <c:extLst>
              <c:ext xmlns:c16="http://schemas.microsoft.com/office/drawing/2014/chart" uri="{C3380CC4-5D6E-409C-BE32-E72D297353CC}">
                <c16:uniqueId val="{00000003-BFB3-7D4B-B2A2-9B9FDE9999AD}"/>
              </c:ext>
            </c:extLst>
          </c:dPt>
          <c:dPt>
            <c:idx val="2"/>
            <c:invertIfNegative val="0"/>
            <c:bubble3D val="0"/>
            <c:spPr>
              <a:solidFill>
                <a:srgbClr val="FF6363"/>
              </a:solidFill>
              <a:ln>
                <a:noFill/>
              </a:ln>
              <a:effectLst/>
            </c:spPr>
            <c:extLst>
              <c:ext xmlns:c16="http://schemas.microsoft.com/office/drawing/2014/chart" uri="{C3380CC4-5D6E-409C-BE32-E72D297353CC}">
                <c16:uniqueId val="{00000005-BFB3-7D4B-B2A2-9B9FDE9999AD}"/>
              </c:ext>
            </c:extLst>
          </c:dPt>
          <c:dPt>
            <c:idx val="3"/>
            <c:invertIfNegative val="0"/>
            <c:bubble3D val="0"/>
            <c:spPr>
              <a:solidFill>
                <a:srgbClr val="FF6363"/>
              </a:solidFill>
              <a:ln>
                <a:noFill/>
              </a:ln>
              <a:effectLst/>
            </c:spPr>
            <c:extLst>
              <c:ext xmlns:c16="http://schemas.microsoft.com/office/drawing/2014/chart" uri="{C3380CC4-5D6E-409C-BE32-E72D297353CC}">
                <c16:uniqueId val="{00000007-BFB3-7D4B-B2A2-9B9FDE9999AD}"/>
              </c:ext>
            </c:extLst>
          </c:dPt>
          <c:dPt>
            <c:idx val="4"/>
            <c:invertIfNegative val="0"/>
            <c:bubble3D val="0"/>
            <c:spPr>
              <a:solidFill>
                <a:srgbClr val="FF6363"/>
              </a:solidFill>
              <a:ln>
                <a:noFill/>
              </a:ln>
              <a:effectLst/>
            </c:spPr>
            <c:extLst>
              <c:ext xmlns:c16="http://schemas.microsoft.com/office/drawing/2014/chart" uri="{C3380CC4-5D6E-409C-BE32-E72D297353CC}">
                <c16:uniqueId val="{00000009-BFB3-7D4B-B2A2-9B9FDE9999AD}"/>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story gives a positive image of the publisher</c:v>
                </c:pt>
                <c:pt idx="1">
                  <c:v>there is useful information in the story</c:v>
                </c:pt>
                <c:pt idx="2">
                  <c:v>I like the pictures and the design of the article</c:v>
                </c:pt>
                <c:pt idx="3">
                  <c:v>It provides new information or news</c:v>
                </c:pt>
                <c:pt idx="4">
                  <c:v>the article evokes emotions</c:v>
                </c:pt>
              </c:strCache>
            </c:strRef>
          </c:cat>
          <c:val>
            <c:numRef>
              <c:f>Sheet1!$B$2:$B$6</c:f>
              <c:numCache>
                <c:formatCode>0.0</c:formatCode>
                <c:ptCount val="5"/>
                <c:pt idx="0">
                  <c:v>8.5122326130347812</c:v>
                </c:pt>
                <c:pt idx="1">
                  <c:v>8.4651871159431753</c:v>
                </c:pt>
                <c:pt idx="2">
                  <c:v>8.3833745880294632</c:v>
                </c:pt>
                <c:pt idx="3">
                  <c:v>8.1990380830628915</c:v>
                </c:pt>
                <c:pt idx="4">
                  <c:v>7.9727440632528808</c:v>
                </c:pt>
              </c:numCache>
            </c:numRef>
          </c:val>
          <c:extLst>
            <c:ext xmlns:c16="http://schemas.microsoft.com/office/drawing/2014/chart" uri="{C3380CC4-5D6E-409C-BE32-E72D297353CC}">
              <c16:uniqueId val="{0000000A-BFB3-7D4B-B2A2-9B9FDE9999AD}"/>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
          <c:min val="4"/>
        </c:scaling>
        <c:delete val="0"/>
        <c:axPos val="t"/>
        <c:majorGridlines>
          <c:spPr>
            <a:ln w="9525" cap="flat" cmpd="sng" algn="ctr">
              <a:solidFill>
                <a:srgbClr val="FFFFFF">
                  <a:lumMod val="85000"/>
                </a:srgbClr>
              </a:solidFill>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1"/>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10325209210705"/>
          <c:y val="6.4998189727150185E-2"/>
          <c:w val="0.37232868435693595"/>
          <c:h val="0.8070961271649267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270F-2E46-B540-9FBD941C2668}"/>
              </c:ext>
            </c:extLst>
          </c:dPt>
          <c:dPt>
            <c:idx val="1"/>
            <c:invertIfNegative val="0"/>
            <c:bubble3D val="0"/>
            <c:spPr>
              <a:solidFill>
                <a:srgbClr val="FF6363"/>
              </a:solidFill>
              <a:ln>
                <a:noFill/>
              </a:ln>
              <a:effectLst/>
            </c:spPr>
            <c:extLst>
              <c:ext xmlns:c16="http://schemas.microsoft.com/office/drawing/2014/chart" uri="{C3380CC4-5D6E-409C-BE32-E72D297353CC}">
                <c16:uniqueId val="{00000003-270F-2E46-B540-9FBD941C2668}"/>
              </c:ext>
            </c:extLst>
          </c:dPt>
          <c:dPt>
            <c:idx val="2"/>
            <c:invertIfNegative val="0"/>
            <c:bubble3D val="0"/>
            <c:spPr>
              <a:solidFill>
                <a:srgbClr val="FF6363"/>
              </a:solidFill>
              <a:ln>
                <a:noFill/>
              </a:ln>
              <a:effectLst/>
            </c:spPr>
            <c:extLst>
              <c:ext xmlns:c16="http://schemas.microsoft.com/office/drawing/2014/chart" uri="{C3380CC4-5D6E-409C-BE32-E72D297353CC}">
                <c16:uniqueId val="{00000005-270F-2E46-B540-9FBD941C266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Spreads and larger, three pcs</c:v>
                </c:pt>
                <c:pt idx="1">
                  <c:v>Whole pages, 55 pcs</c:v>
                </c:pt>
                <c:pt idx="2">
                  <c:v>Half-page ads and smaller, 22 pcs</c:v>
                </c:pt>
              </c:strCache>
            </c:strRef>
          </c:cat>
          <c:val>
            <c:numRef>
              <c:f>Sheet1!$B$2:$B$4</c:f>
              <c:numCache>
                <c:formatCode>General</c:formatCode>
                <c:ptCount val="3"/>
                <c:pt idx="0">
                  <c:v>47</c:v>
                </c:pt>
                <c:pt idx="1">
                  <c:v>40</c:v>
                </c:pt>
                <c:pt idx="2">
                  <c:v>30</c:v>
                </c:pt>
              </c:numCache>
            </c:numRef>
          </c:val>
          <c:extLst>
            <c:ext xmlns:c16="http://schemas.microsoft.com/office/drawing/2014/chart" uri="{C3380CC4-5D6E-409C-BE32-E72D297353CC}">
              <c16:uniqueId val="{0000000A-270F-2E46-B540-9FBD941C2668}"/>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10325209210705"/>
          <c:y val="6.4998189727150185E-2"/>
          <c:w val="0.31407178550295323"/>
          <c:h val="0.8070961271649267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270F-2E46-B540-9FBD941C2668}"/>
              </c:ext>
            </c:extLst>
          </c:dPt>
          <c:dPt>
            <c:idx val="1"/>
            <c:invertIfNegative val="0"/>
            <c:bubble3D val="0"/>
            <c:spPr>
              <a:solidFill>
                <a:srgbClr val="FF6363"/>
              </a:solidFill>
              <a:ln>
                <a:noFill/>
              </a:ln>
              <a:effectLst/>
            </c:spPr>
            <c:extLst>
              <c:ext xmlns:c16="http://schemas.microsoft.com/office/drawing/2014/chart" uri="{C3380CC4-5D6E-409C-BE32-E72D297353CC}">
                <c16:uniqueId val="{00000003-270F-2E46-B540-9FBD941C2668}"/>
              </c:ext>
            </c:extLst>
          </c:dPt>
          <c:dPt>
            <c:idx val="2"/>
            <c:invertIfNegative val="0"/>
            <c:bubble3D val="0"/>
            <c:spPr>
              <a:solidFill>
                <a:srgbClr val="FF6363"/>
              </a:solidFill>
              <a:ln>
                <a:noFill/>
              </a:ln>
              <a:effectLst/>
            </c:spPr>
            <c:extLst>
              <c:ext xmlns:c16="http://schemas.microsoft.com/office/drawing/2014/chart" uri="{C3380CC4-5D6E-409C-BE32-E72D297353CC}">
                <c16:uniqueId val="{00000005-270F-2E46-B540-9FBD941C266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Whole pages, 1st third, 24 pcs</c:v>
                </c:pt>
                <c:pt idx="1">
                  <c:v>Whole pages, 2nd third, nine pcs</c:v>
                </c:pt>
                <c:pt idx="2">
                  <c:v>Whole pages, 3rd third, 23 pcs</c:v>
                </c:pt>
              </c:strCache>
            </c:strRef>
          </c:cat>
          <c:val>
            <c:numRef>
              <c:f>Sheet1!$B$2:$B$4</c:f>
              <c:numCache>
                <c:formatCode>General</c:formatCode>
                <c:ptCount val="3"/>
                <c:pt idx="0">
                  <c:v>37</c:v>
                </c:pt>
                <c:pt idx="1">
                  <c:v>42</c:v>
                </c:pt>
                <c:pt idx="2">
                  <c:v>41</c:v>
                </c:pt>
              </c:numCache>
            </c:numRef>
          </c:val>
          <c:extLst>
            <c:ext xmlns:c16="http://schemas.microsoft.com/office/drawing/2014/chart" uri="{C3380CC4-5D6E-409C-BE32-E72D297353CC}">
              <c16:uniqueId val="{0000000A-270F-2E46-B540-9FBD941C2668}"/>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788455887417421"/>
          <c:y val="6.4998189727150185E-2"/>
          <c:w val="0.41087860930221787"/>
          <c:h val="0.7697955207116608"/>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2FAF-4E4A-B006-D3F234C3FF33}"/>
              </c:ext>
            </c:extLst>
          </c:dPt>
          <c:dPt>
            <c:idx val="1"/>
            <c:invertIfNegative val="0"/>
            <c:bubble3D val="0"/>
            <c:spPr>
              <a:solidFill>
                <a:srgbClr val="FF6363"/>
              </a:solidFill>
              <a:ln>
                <a:noFill/>
              </a:ln>
              <a:effectLst/>
            </c:spPr>
            <c:extLst>
              <c:ext xmlns:c16="http://schemas.microsoft.com/office/drawing/2014/chart" uri="{C3380CC4-5D6E-409C-BE32-E72D297353CC}">
                <c16:uniqueId val="{00000003-2FAF-4E4A-B006-D3F234C3FF33}"/>
              </c:ext>
            </c:extLst>
          </c:dPt>
          <c:dPt>
            <c:idx val="2"/>
            <c:invertIfNegative val="0"/>
            <c:bubble3D val="0"/>
            <c:spPr>
              <a:solidFill>
                <a:srgbClr val="FF6363"/>
              </a:solidFill>
              <a:ln>
                <a:noFill/>
              </a:ln>
              <a:effectLst/>
            </c:spPr>
            <c:extLst>
              <c:ext xmlns:c16="http://schemas.microsoft.com/office/drawing/2014/chart" uri="{C3380CC4-5D6E-409C-BE32-E72D297353CC}">
                <c16:uniqueId val="{00000005-2FAF-4E4A-B006-D3F234C3FF33}"/>
              </c:ext>
            </c:extLst>
          </c:dPt>
          <c:dPt>
            <c:idx val="4"/>
            <c:invertIfNegative val="0"/>
            <c:bubble3D val="0"/>
            <c:spPr>
              <a:solidFill>
                <a:srgbClr val="FF6363"/>
              </a:solidFill>
              <a:ln>
                <a:noFill/>
              </a:ln>
              <a:effectLst/>
            </c:spPr>
            <c:extLst>
              <c:ext xmlns:c16="http://schemas.microsoft.com/office/drawing/2014/chart" uri="{C3380CC4-5D6E-409C-BE32-E72D297353CC}">
                <c16:uniqueId val="{00000007-2FAF-4E4A-B006-D3F234C3FF3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 read the ad carefully</c:v>
                </c:pt>
                <c:pt idx="1">
                  <c:v>I looked at the ad and read part of it</c:v>
                </c:pt>
                <c:pt idx="2">
                  <c:v>I glanced at the ad</c:v>
                </c:pt>
                <c:pt idx="3">
                  <c:v>I skipped the ad, and I will check it out later</c:v>
                </c:pt>
                <c:pt idx="4">
                  <c:v>I skipped the ad without reading it</c:v>
                </c:pt>
              </c:strCache>
            </c:strRef>
          </c:cat>
          <c:val>
            <c:numRef>
              <c:f>Sheet1!$B$2:$B$6</c:f>
              <c:numCache>
                <c:formatCode>0</c:formatCode>
                <c:ptCount val="5"/>
                <c:pt idx="0">
                  <c:v>17.143750000000001</c:v>
                </c:pt>
                <c:pt idx="1">
                  <c:v>40.918749999999996</c:v>
                </c:pt>
                <c:pt idx="2">
                  <c:v>34.95624999999999</c:v>
                </c:pt>
                <c:pt idx="3">
                  <c:v>1.9062500000000002</c:v>
                </c:pt>
                <c:pt idx="4">
                  <c:v>5.0875000000000021</c:v>
                </c:pt>
              </c:numCache>
            </c:numRef>
          </c:val>
          <c:extLst>
            <c:ext xmlns:c16="http://schemas.microsoft.com/office/drawing/2014/chart" uri="{C3380CC4-5D6E-409C-BE32-E72D297353CC}">
              <c16:uniqueId val="{0000000A-2FAF-4E4A-B006-D3F234C3FF33}"/>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2436179461942265"/>
          <c:y val="6.4998189727150185E-2"/>
          <c:w val="0.3444013287401575"/>
          <c:h val="0.7697955207116608"/>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C4A4-1D43-9DF0-3DC6C7279D40}"/>
              </c:ext>
            </c:extLst>
          </c:dPt>
          <c:dPt>
            <c:idx val="1"/>
            <c:invertIfNegative val="0"/>
            <c:bubble3D val="0"/>
            <c:spPr>
              <a:solidFill>
                <a:srgbClr val="FF6363"/>
              </a:solidFill>
              <a:ln>
                <a:noFill/>
              </a:ln>
              <a:effectLst/>
            </c:spPr>
            <c:extLst>
              <c:ext xmlns:c16="http://schemas.microsoft.com/office/drawing/2014/chart" uri="{C3380CC4-5D6E-409C-BE32-E72D297353CC}">
                <c16:uniqueId val="{00000003-C4A4-1D43-9DF0-3DC6C7279D40}"/>
              </c:ext>
            </c:extLst>
          </c:dPt>
          <c:dPt>
            <c:idx val="3"/>
            <c:invertIfNegative val="0"/>
            <c:bubble3D val="0"/>
            <c:spPr>
              <a:solidFill>
                <a:srgbClr val="FF6363"/>
              </a:solidFill>
              <a:ln>
                <a:noFill/>
              </a:ln>
              <a:effectLst/>
            </c:spPr>
            <c:extLst>
              <c:ext xmlns:c16="http://schemas.microsoft.com/office/drawing/2014/chart" uri="{C3380CC4-5D6E-409C-BE32-E72D297353CC}">
                <c16:uniqueId val="{00000005-02BA-2C44-B0D5-2108C325457F}"/>
              </c:ext>
            </c:extLst>
          </c:dPt>
          <c:dPt>
            <c:idx val="4"/>
            <c:invertIfNegative val="0"/>
            <c:bubble3D val="0"/>
            <c:spPr>
              <a:solidFill>
                <a:srgbClr val="FF6363"/>
              </a:solidFill>
              <a:ln>
                <a:noFill/>
              </a:ln>
              <a:effectLst/>
            </c:spPr>
            <c:extLst>
              <c:ext xmlns:c16="http://schemas.microsoft.com/office/drawing/2014/chart" uri="{C3380CC4-5D6E-409C-BE32-E72D297353CC}">
                <c16:uniqueId val="{00000007-C4A4-1D43-9DF0-3DC6C7279D4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It gets me to search for more info online</c:v>
                </c:pt>
                <c:pt idx="1">
                  <c:v>It makes me consider buying a product or service</c:v>
                </c:pt>
                <c:pt idx="2">
                  <c:v>It tempts me to try a product or service</c:v>
                </c:pt>
                <c:pt idx="3">
                  <c:v>It makes me tell my friends or acquaintances about the product/service/publisher</c:v>
                </c:pt>
                <c:pt idx="4">
                  <c:v>It makes me visit a company’s online store or store</c:v>
                </c:pt>
              </c:strCache>
            </c:strRef>
          </c:cat>
          <c:val>
            <c:numRef>
              <c:f>Sheet1!$B$2:$B$6</c:f>
              <c:numCache>
                <c:formatCode>0</c:formatCode>
                <c:ptCount val="5"/>
                <c:pt idx="0">
                  <c:v>40.01428571428572</c:v>
                </c:pt>
                <c:pt idx="1">
                  <c:v>30.181250000000006</c:v>
                </c:pt>
                <c:pt idx="2">
                  <c:v>23.113333333333333</c:v>
                </c:pt>
                <c:pt idx="3">
                  <c:v>19.912500000000001</c:v>
                </c:pt>
                <c:pt idx="4">
                  <c:v>14.146666666666667</c:v>
                </c:pt>
              </c:numCache>
            </c:numRef>
          </c:val>
          <c:extLst>
            <c:ext xmlns:c16="http://schemas.microsoft.com/office/drawing/2014/chart" uri="{C3380CC4-5D6E-409C-BE32-E72D297353CC}">
              <c16:uniqueId val="{00000008-C4A4-1D43-9DF0-3DC6C7279D40}"/>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min val="0"/>
        </c:scaling>
        <c:delete val="0"/>
        <c:axPos val="t"/>
        <c:majorGridlines>
          <c:spPr>
            <a:ln w="9525" cap="flat" cmpd="sng" algn="ctr">
              <a:solidFill>
                <a:srgbClr val="FFFFFF">
                  <a:lumMod val="85000"/>
                </a:srgbClr>
              </a:solidFill>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124515935625085"/>
          <c:y val="6.4998189727150185E-2"/>
          <c:w val="0.57551272837777345"/>
          <c:h val="0.7697955207116608"/>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BCB7-3845-A02E-32FF5C98F772}"/>
              </c:ext>
            </c:extLst>
          </c:dPt>
          <c:dPt>
            <c:idx val="1"/>
            <c:invertIfNegative val="0"/>
            <c:bubble3D val="0"/>
            <c:spPr>
              <a:solidFill>
                <a:srgbClr val="FF6363"/>
              </a:solidFill>
              <a:ln>
                <a:noFill/>
              </a:ln>
              <a:effectLst/>
            </c:spPr>
            <c:extLst>
              <c:ext xmlns:c16="http://schemas.microsoft.com/office/drawing/2014/chart" uri="{C3380CC4-5D6E-409C-BE32-E72D297353CC}">
                <c16:uniqueId val="{00000003-BCB7-3845-A02E-32FF5C98F772}"/>
              </c:ext>
            </c:extLst>
          </c:dPt>
          <c:dPt>
            <c:idx val="2"/>
            <c:invertIfNegative val="0"/>
            <c:bubble3D val="0"/>
            <c:spPr>
              <a:solidFill>
                <a:srgbClr val="FF6363"/>
              </a:solidFill>
              <a:ln>
                <a:noFill/>
              </a:ln>
              <a:effectLst/>
            </c:spPr>
            <c:extLst>
              <c:ext xmlns:c16="http://schemas.microsoft.com/office/drawing/2014/chart" uri="{C3380CC4-5D6E-409C-BE32-E72D297353CC}">
                <c16:uniqueId val="{00000005-BCB7-3845-A02E-32FF5C98F772}"/>
              </c:ext>
            </c:extLst>
          </c:dPt>
          <c:dPt>
            <c:idx val="3"/>
            <c:invertIfNegative val="0"/>
            <c:bubble3D val="0"/>
            <c:spPr>
              <a:solidFill>
                <a:srgbClr val="FF6363"/>
              </a:solidFill>
              <a:ln>
                <a:noFill/>
              </a:ln>
              <a:effectLst/>
            </c:spPr>
            <c:extLst>
              <c:ext xmlns:c16="http://schemas.microsoft.com/office/drawing/2014/chart" uri="{C3380CC4-5D6E-409C-BE32-E72D297353CC}">
                <c16:uniqueId val="{00000007-BCB7-3845-A02E-32FF5C98F77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Under 20 years</c:v>
                </c:pt>
                <c:pt idx="1">
                  <c:v>20 – 29 years</c:v>
                </c:pt>
                <c:pt idx="2">
                  <c:v>30 – 39 years</c:v>
                </c:pt>
                <c:pt idx="3">
                  <c:v>40 – 49 years</c:v>
                </c:pt>
                <c:pt idx="4">
                  <c:v>50 – 64 years</c:v>
                </c:pt>
                <c:pt idx="5">
                  <c:v>Over 65 years</c:v>
                </c:pt>
              </c:strCache>
            </c:strRef>
          </c:cat>
          <c:val>
            <c:numRef>
              <c:f>Sheet1!$B$2:$B$7</c:f>
              <c:numCache>
                <c:formatCode>0</c:formatCode>
                <c:ptCount val="6"/>
                <c:pt idx="0">
                  <c:v>0.44893269143428099</c:v>
                </c:pt>
                <c:pt idx="1">
                  <c:v>7.9299028067944404</c:v>
                </c:pt>
                <c:pt idx="2">
                  <c:v>12.71748569352348</c:v>
                </c:pt>
                <c:pt idx="3">
                  <c:v>19.683513488963577</c:v>
                </c:pt>
                <c:pt idx="4">
                  <c:v>37.900163502588796</c:v>
                </c:pt>
                <c:pt idx="5">
                  <c:v>21.334707966209464</c:v>
                </c:pt>
              </c:numCache>
            </c:numRef>
          </c:val>
          <c:extLst>
            <c:ext xmlns:c16="http://schemas.microsoft.com/office/drawing/2014/chart" uri="{C3380CC4-5D6E-409C-BE32-E72D297353CC}">
              <c16:uniqueId val="{00000008-BCB7-3845-A02E-32FF5C98F772}"/>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564705995359399"/>
          <c:y val="3.4812121695402654E-2"/>
          <c:w val="0.41701151705353573"/>
          <c:h val="0.93037575660919469"/>
        </c:manualLayout>
      </c:layout>
      <c:doughnutChart>
        <c:varyColors val="1"/>
        <c:ser>
          <c:idx val="0"/>
          <c:order val="0"/>
          <c:tx>
            <c:strRef>
              <c:f>Sheet1!$B$1</c:f>
              <c:strCache>
                <c:ptCount val="1"/>
                <c:pt idx="0">
                  <c:v>20 ADAM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53-F647-A03A-3598FFE6282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C53-F647-A03A-3598FFE6282E}"/>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DC53-F647-A03A-3598FFE6282E}"/>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DC53-F647-A03A-3598FFE6282E}"/>
              </c:ext>
            </c:extLst>
          </c:dPt>
          <c:dLbls>
            <c:dLbl>
              <c:idx val="0"/>
              <c:layout>
                <c:manualLayout>
                  <c:x val="0.12460787292553166"/>
                  <c:y val="-4.7620817435381005E-2"/>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1422570570010922"/>
                      <c:h val="9.0817463390271858E-2"/>
                    </c:manualLayout>
                  </c15:layout>
                </c:ext>
                <c:ext xmlns:c16="http://schemas.microsoft.com/office/drawing/2014/chart" uri="{C3380CC4-5D6E-409C-BE32-E72D297353CC}">
                  <c16:uniqueId val="{00000001-DC53-F647-A03A-3598FFE6282E}"/>
                </c:ext>
              </c:extLst>
            </c:dLbl>
            <c:dLbl>
              <c:idx val="1"/>
              <c:layout>
                <c:manualLayout>
                  <c:x val="0.14519148949549626"/>
                  <c:y val="0.1287346856638443"/>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7EB12DD8-D898-8F4F-89BC-C5B55DF9FA2D}"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9AD3FF43-56F8-E74E-B31C-FDB568C82B82}"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2915398878448678"/>
                      <c:h val="0.15401218747852174"/>
                    </c:manualLayout>
                  </c15:layout>
                  <c15:dlblFieldTable/>
                  <c15:showDataLabelsRange val="0"/>
                </c:ext>
                <c:ext xmlns:c16="http://schemas.microsoft.com/office/drawing/2014/chart" uri="{C3380CC4-5D6E-409C-BE32-E72D297353CC}">
                  <c16:uniqueId val="{00000003-DC53-F647-A03A-3598FFE6282E}"/>
                </c:ext>
              </c:extLst>
            </c:dLbl>
            <c:dLbl>
              <c:idx val="2"/>
              <c:layout>
                <c:manualLayout>
                  <c:x val="-0.24228086688559564"/>
                  <c:y val="5.7141059625050207E-3"/>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582916279243926"/>
                      <c:h val="0.14007068246303153"/>
                    </c:manualLayout>
                  </c15:layout>
                </c:ext>
                <c:ext xmlns:c16="http://schemas.microsoft.com/office/drawing/2014/chart" uri="{C3380CC4-5D6E-409C-BE32-E72D297353CC}">
                  <c16:uniqueId val="{00000005-DC53-F647-A03A-3598FFE6282E}"/>
                </c:ext>
              </c:extLst>
            </c:dLbl>
            <c:dLbl>
              <c:idx val="3"/>
              <c:layout>
                <c:manualLayout>
                  <c:x val="-0.18629233793343353"/>
                  <c:y val="-0.15612063893016664"/>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D96D44B3-4489-2C4D-8078-599B49B8F444}"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4260F6DE-7EA5-044E-9683-7FC7B837FB05}"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8612249599619494"/>
                      <c:h val="0.13733439251454488"/>
                    </c:manualLayout>
                  </c15:layout>
                  <c15:dlblFieldTable/>
                  <c15:showDataLabelsRange val="0"/>
                </c:ext>
                <c:ext xmlns:c16="http://schemas.microsoft.com/office/drawing/2014/chart" uri="{C3380CC4-5D6E-409C-BE32-E72D297353CC}">
                  <c16:uniqueId val="{00000007-DC53-F647-A03A-3598FFE6282E}"/>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Sheet1!$A$2:$A$5</c:f>
              <c:strCache>
                <c:ptCount val="4"/>
                <c:pt idx="0">
                  <c:v>Once</c:v>
                </c:pt>
                <c:pt idx="1">
                  <c:v>Two times</c:v>
                </c:pt>
                <c:pt idx="2">
                  <c:v>Three times</c:v>
                </c:pt>
                <c:pt idx="3">
                  <c:v>Four or more times</c:v>
                </c:pt>
              </c:strCache>
            </c:strRef>
          </c:cat>
          <c:val>
            <c:numRef>
              <c:f>Sheet1!$B$2:$B$5</c:f>
              <c:numCache>
                <c:formatCode>0%</c:formatCode>
                <c:ptCount val="4"/>
                <c:pt idx="0">
                  <c:v>0.28999999999999998</c:v>
                </c:pt>
                <c:pt idx="1">
                  <c:v>0.36</c:v>
                </c:pt>
                <c:pt idx="2">
                  <c:v>0.19</c:v>
                </c:pt>
                <c:pt idx="3">
                  <c:v>0.16</c:v>
                </c:pt>
              </c:numCache>
            </c:numRef>
          </c:val>
          <c:extLst>
            <c:ext xmlns:c16="http://schemas.microsoft.com/office/drawing/2014/chart" uri="{C3380CC4-5D6E-409C-BE32-E72D297353CC}">
              <c16:uniqueId val="{00000008-DC53-F647-A03A-3598FFE6282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564705995359399"/>
          <c:y val="3.4812121695402654E-2"/>
          <c:w val="0.41701151705353573"/>
          <c:h val="0.93037575660919469"/>
        </c:manualLayout>
      </c:layout>
      <c:doughnutChart>
        <c:varyColors val="1"/>
        <c:ser>
          <c:idx val="0"/>
          <c:order val="0"/>
          <c:tx>
            <c:strRef>
              <c:f>Sheet1!$B$1</c:f>
              <c:strCache>
                <c:ptCount val="1"/>
                <c:pt idx="0">
                  <c:v>Series 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2B-1947-BA31-753F790CBE86}"/>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CC2B-1947-BA31-753F790CBE86}"/>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CC2B-1947-BA31-753F790CBE86}"/>
              </c:ext>
            </c:extLst>
          </c:dPt>
          <c:dLbls>
            <c:dLbl>
              <c:idx val="0"/>
              <c:layout>
                <c:manualLayout>
                  <c:x val="0.18034195725534316"/>
                  <c:y val="-7.3148908248171107E-2"/>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795671174347522"/>
                      <c:h val="9.0817463390271858E-2"/>
                    </c:manualLayout>
                  </c15:layout>
                </c:ext>
                <c:ext xmlns:c16="http://schemas.microsoft.com/office/drawing/2014/chart" uri="{C3380CC4-5D6E-409C-BE32-E72D297353CC}">
                  <c16:uniqueId val="{00000001-CC2B-1947-BA31-753F790CBE86}"/>
                </c:ext>
              </c:extLst>
            </c:dLbl>
            <c:dLbl>
              <c:idx val="1"/>
              <c:layout>
                <c:manualLayout>
                  <c:x val="-0.18542875890513683"/>
                  <c:y val="0.14621544647344614"/>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FB2AC0F3-E330-8540-B063-CD4832E4D859}"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6FE6BE6C-B66C-7A4E-BD79-AABB947C656C}"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8014792998350457"/>
                      <c:h val="0.20600169649976804"/>
                    </c:manualLayout>
                  </c15:layout>
                  <c15:dlblFieldTable/>
                  <c15:showDataLabelsRange val="0"/>
                </c:ext>
                <c:ext xmlns:c16="http://schemas.microsoft.com/office/drawing/2014/chart" uri="{C3380CC4-5D6E-409C-BE32-E72D297353CC}">
                  <c16:uniqueId val="{00000003-CC2B-1947-BA31-753F790CBE86}"/>
                </c:ext>
              </c:extLst>
            </c:dLbl>
            <c:dLbl>
              <c:idx val="2"/>
              <c:layout>
                <c:manualLayout>
                  <c:x val="-0.24083326592439661"/>
                  <c:y val="-1.6176213625388066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AF139E71-0094-8F47-9250-B576002735CD}" type="CATEGORYNAME">
                      <a:rPr lang="en-US" dirty="0"/>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436EA6BE-9DDE-5D47-8DA4-951AFB804C4F}"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582916279243926"/>
                      <c:h val="0.14007068246303153"/>
                    </c:manualLayout>
                  </c15:layout>
                  <c15:dlblFieldTable/>
                  <c15:showDataLabelsRange val="0"/>
                </c:ext>
                <c:ext xmlns:c16="http://schemas.microsoft.com/office/drawing/2014/chart" uri="{C3380CC4-5D6E-409C-BE32-E72D297353CC}">
                  <c16:uniqueId val="{00000005-CC2B-1947-BA31-753F790CBE86}"/>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Sheet1!$A$2:$A$4</c:f>
              <c:strCache>
                <c:ptCount val="3"/>
                <c:pt idx="0">
                  <c:v>Women</c:v>
                </c:pt>
                <c:pt idx="1">
                  <c:v>Man</c:v>
                </c:pt>
                <c:pt idx="2">
                  <c:v>Other</c:v>
                </c:pt>
              </c:strCache>
            </c:strRef>
          </c:cat>
          <c:val>
            <c:numRef>
              <c:f>Sheet1!$B$2:$B$4</c:f>
              <c:numCache>
                <c:formatCode>0.0</c:formatCode>
                <c:ptCount val="3"/>
                <c:pt idx="0">
                  <c:v>49.909430546412118</c:v>
                </c:pt>
                <c:pt idx="1">
                  <c:v>49.720951283739296</c:v>
                </c:pt>
                <c:pt idx="2">
                  <c:v>0.36491935483870969</c:v>
                </c:pt>
              </c:numCache>
            </c:numRef>
          </c:val>
          <c:extLst>
            <c:ext xmlns:c16="http://schemas.microsoft.com/office/drawing/2014/chart" uri="{C3380CC4-5D6E-409C-BE32-E72D297353CC}">
              <c16:uniqueId val="{00000006-CC2B-1947-BA31-753F790CBE86}"/>
            </c:ext>
          </c:extLst>
        </c:ser>
        <c:dLbls>
          <c:showLegendKey val="0"/>
          <c:showVal val="0"/>
          <c:showCatName val="0"/>
          <c:showSerName val="0"/>
          <c:showPercent val="0"/>
          <c:showBubbleSize val="0"/>
          <c:showLeaderLines val="1"/>
        </c:dLbls>
        <c:firstSliceAng val="30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735592087737782"/>
          <c:y val="3.5663574338764784E-2"/>
          <c:w val="0.47940192993449332"/>
          <c:h val="0.86724287276744316"/>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F6C2-AB46-A310-11DEEE5E6D8B}"/>
              </c:ext>
            </c:extLst>
          </c:dPt>
          <c:dPt>
            <c:idx val="1"/>
            <c:invertIfNegative val="0"/>
            <c:bubble3D val="0"/>
            <c:spPr>
              <a:solidFill>
                <a:srgbClr val="FF6363"/>
              </a:solidFill>
              <a:ln>
                <a:noFill/>
              </a:ln>
              <a:effectLst/>
            </c:spPr>
            <c:extLst>
              <c:ext xmlns:c16="http://schemas.microsoft.com/office/drawing/2014/chart" uri="{C3380CC4-5D6E-409C-BE32-E72D297353CC}">
                <c16:uniqueId val="{00000003-F6C2-AB46-A310-11DEEE5E6D8B}"/>
              </c:ext>
            </c:extLst>
          </c:dPt>
          <c:dPt>
            <c:idx val="2"/>
            <c:invertIfNegative val="0"/>
            <c:bubble3D val="0"/>
            <c:spPr>
              <a:solidFill>
                <a:srgbClr val="FF6363"/>
              </a:solidFill>
              <a:ln>
                <a:noFill/>
              </a:ln>
              <a:effectLst/>
            </c:spPr>
            <c:extLst>
              <c:ext xmlns:c16="http://schemas.microsoft.com/office/drawing/2014/chart" uri="{C3380CC4-5D6E-409C-BE32-E72D297353CC}">
                <c16:uniqueId val="{00000005-F6C2-AB46-A310-11DEEE5E6D8B}"/>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White-collar worker or expert</c:v>
                </c:pt>
                <c:pt idx="1">
                  <c:v>pensioner</c:v>
                </c:pt>
                <c:pt idx="2">
                  <c:v>employee</c:v>
                </c:pt>
                <c:pt idx="3">
                  <c:v>in a leading position</c:v>
                </c:pt>
                <c:pt idx="4">
                  <c:v>other self-employed</c:v>
                </c:pt>
                <c:pt idx="5">
                  <c:v>agricultural entrepreneur</c:v>
                </c:pt>
                <c:pt idx="6">
                  <c:v>student, school child</c:v>
                </c:pt>
                <c:pt idx="7">
                  <c:v>unemployed</c:v>
                </c:pt>
                <c:pt idx="8">
                  <c:v>housewife/housefather</c:v>
                </c:pt>
                <c:pt idx="9">
                  <c:v>other</c:v>
                </c:pt>
              </c:strCache>
            </c:strRef>
          </c:cat>
          <c:val>
            <c:numRef>
              <c:f>Sheet1!$B$2:$B$11</c:f>
              <c:numCache>
                <c:formatCode>0</c:formatCode>
                <c:ptCount val="10"/>
                <c:pt idx="0">
                  <c:v>25.980391114890001</c:v>
                </c:pt>
                <c:pt idx="1">
                  <c:v>23.937676692528431</c:v>
                </c:pt>
                <c:pt idx="2">
                  <c:v>20.917547029439898</c:v>
                </c:pt>
                <c:pt idx="3">
                  <c:v>8.7439047720267826</c:v>
                </c:pt>
                <c:pt idx="4">
                  <c:v>6.0561802529493045</c:v>
                </c:pt>
                <c:pt idx="5">
                  <c:v>5.4829524922946113</c:v>
                </c:pt>
                <c:pt idx="6">
                  <c:v>4.8011265809331496</c:v>
                </c:pt>
                <c:pt idx="7">
                  <c:v>1.4171219045594643</c:v>
                </c:pt>
                <c:pt idx="8">
                  <c:v>0.45781698373897328</c:v>
                </c:pt>
                <c:pt idx="9">
                  <c:v>2.1322563503029013</c:v>
                </c:pt>
              </c:numCache>
            </c:numRef>
          </c:val>
          <c:extLst>
            <c:ext xmlns:c16="http://schemas.microsoft.com/office/drawing/2014/chart" uri="{C3380CC4-5D6E-409C-BE32-E72D297353CC}">
              <c16:uniqueId val="{00000006-F6C2-AB46-A310-11DEEE5E6D8B}"/>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02236944922626"/>
          <c:y val="0.1856252436111766"/>
          <c:w val="0.49145784754135896"/>
          <c:h val="0.59609925708650624"/>
        </c:manualLayout>
      </c:layout>
      <c:doughnutChart>
        <c:varyColors val="1"/>
        <c:ser>
          <c:idx val="0"/>
          <c:order val="0"/>
          <c:tx>
            <c:strRef>
              <c:f>Sheet1!$B$1</c:f>
              <c:strCache>
                <c:ptCount val="1"/>
                <c:pt idx="0">
                  <c:v>Series 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C1E-1241-8845-436AA888004B}"/>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5C1E-1241-8845-436AA888004B}"/>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5C1E-1241-8845-436AA888004B}"/>
              </c:ext>
            </c:extLst>
          </c:dPt>
          <c:dLbls>
            <c:dLbl>
              <c:idx val="0"/>
              <c:layout>
                <c:manualLayout>
                  <c:x val="-0.20587078583326243"/>
                  <c:y val="-0.14339096563241371"/>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05C43B2E-2EC5-D34E-BA74-C4F73A343B9A}"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2310B07E-A4DD-EB47-A07A-053251AD9ABC}"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795671174347522"/>
                      <c:h val="9.0817463390271858E-2"/>
                    </c:manualLayout>
                  </c15:layout>
                  <c15:dlblFieldTable/>
                  <c15:showDataLabelsRange val="0"/>
                </c:ext>
                <c:ext xmlns:c16="http://schemas.microsoft.com/office/drawing/2014/chart" uri="{C3380CC4-5D6E-409C-BE32-E72D297353CC}">
                  <c16:uniqueId val="{00000001-5C1E-1241-8845-436AA888004B}"/>
                </c:ext>
              </c:extLst>
            </c:dLbl>
            <c:dLbl>
              <c:idx val="1"/>
              <c:layout>
                <c:manualLayout>
                  <c:x val="0.25986006348994306"/>
                  <c:y val="-5.5144125094581914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CD512DA6-A729-E147-A429-231ACB6EC631}"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974098A4-11BA-9B43-87FC-DA49E7190AE9}"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31324902705419061"/>
                      <c:h val="0.20600169300291549"/>
                    </c:manualLayout>
                  </c15:layout>
                  <c15:dlblFieldTable/>
                  <c15:showDataLabelsRange val="0"/>
                </c:ext>
                <c:ext xmlns:c16="http://schemas.microsoft.com/office/drawing/2014/chart" uri="{C3380CC4-5D6E-409C-BE32-E72D297353CC}">
                  <c16:uniqueId val="{00000003-5C1E-1241-8845-436AA888004B}"/>
                </c:ext>
              </c:extLst>
            </c:dLbl>
            <c:dLbl>
              <c:idx val="2"/>
              <c:layout>
                <c:manualLayout>
                  <c:x val="3.2795765489728936E-2"/>
                  <c:y val="0.16669815680080763"/>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53970999118402463"/>
                      <c:h val="0.14351337059432612"/>
                    </c:manualLayout>
                  </c15:layout>
                </c:ext>
                <c:ext xmlns:c16="http://schemas.microsoft.com/office/drawing/2014/chart" uri="{C3380CC4-5D6E-409C-BE32-E72D297353CC}">
                  <c16:uniqueId val="{00000005-5C1E-1241-8845-436AA888004B}"/>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Sheet1!$A$2:$A$4</c:f>
              <c:strCache>
                <c:ptCount val="3"/>
                <c:pt idx="0">
                  <c:v>Solely</c:v>
                </c:pt>
                <c:pt idx="1">
                  <c:v>Together with others</c:v>
                </c:pt>
                <c:pt idx="2">
                  <c:v>I am not responsible for purchasing decisions</c:v>
                </c:pt>
              </c:strCache>
            </c:strRef>
          </c:cat>
          <c:val>
            <c:numRef>
              <c:f>Sheet1!$B$2:$B$4</c:f>
              <c:numCache>
                <c:formatCode>0</c:formatCode>
                <c:ptCount val="3"/>
                <c:pt idx="0">
                  <c:v>11.553344425956739</c:v>
                </c:pt>
                <c:pt idx="1">
                  <c:v>25.908752079866886</c:v>
                </c:pt>
                <c:pt idx="2">
                  <c:v>62.524769828064343</c:v>
                </c:pt>
              </c:numCache>
            </c:numRef>
          </c:val>
          <c:extLst>
            <c:ext xmlns:c16="http://schemas.microsoft.com/office/drawing/2014/chart" uri="{C3380CC4-5D6E-409C-BE32-E72D297353CC}">
              <c16:uniqueId val="{00000006-5C1E-1241-8845-436AA888004B}"/>
            </c:ext>
          </c:extLst>
        </c:ser>
        <c:dLbls>
          <c:showLegendKey val="0"/>
          <c:showVal val="0"/>
          <c:showCatName val="0"/>
          <c:showSerName val="0"/>
          <c:showPercent val="0"/>
          <c:showBubbleSize val="0"/>
          <c:showLeaderLines val="1"/>
        </c:dLbls>
        <c:firstSliceAng val="30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3102930470291942"/>
          <c:y val="1.2885529770938441E-2"/>
          <c:w val="0.41572854610895177"/>
          <c:h val="0.91582880486201057"/>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60FF-574F-A3EA-9A6B4C65ED65}"/>
              </c:ext>
            </c:extLst>
          </c:dPt>
          <c:dPt>
            <c:idx val="3"/>
            <c:invertIfNegative val="0"/>
            <c:bubble3D val="0"/>
            <c:spPr>
              <a:solidFill>
                <a:srgbClr val="FF6363"/>
              </a:solidFill>
              <a:ln>
                <a:noFill/>
              </a:ln>
              <a:effectLst/>
            </c:spPr>
            <c:extLst>
              <c:ext xmlns:c16="http://schemas.microsoft.com/office/drawing/2014/chart" uri="{C3380CC4-5D6E-409C-BE32-E72D297353CC}">
                <c16:uniqueId val="{00000003-1C10-4633-9FB9-6C93AAAF55B2}"/>
              </c:ext>
            </c:extLst>
          </c:dPt>
          <c:dLbls>
            <c:numFmt formatCode="#,##0" sourceLinked="0"/>
            <c:spPr>
              <a:noFill/>
              <a:ln>
                <a:noFill/>
              </a:ln>
              <a:effectLst/>
            </c:spPr>
            <c:txPr>
              <a:bodyPr rot="0" spcFirstLastPara="1" vertOverflow="ellipsis" vert="horz" wrap="square" anchor="ctr" anchorCtr="1"/>
              <a:lstStyle/>
              <a:p>
                <a:pPr>
                  <a:defRPr sz="1500" b="1" i="0" u="none" strike="noStrike" kern="1200" baseline="0">
                    <a:solidFill>
                      <a:srgbClr val="002649"/>
                    </a:solidFill>
                    <a:latin typeface="Neue Haas Unica W1G" panose="020B08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Primary school</c:v>
                </c:pt>
                <c:pt idx="1">
                  <c:v>Vocational school, college</c:v>
                </c:pt>
                <c:pt idx="2">
                  <c:v>High school</c:v>
                </c:pt>
                <c:pt idx="3">
                  <c:v>University, college, university of applied sciences</c:v>
                </c:pt>
              </c:strCache>
            </c:strRef>
          </c:cat>
          <c:val>
            <c:numRef>
              <c:f>Sheet1!$B$2:$B$5</c:f>
              <c:numCache>
                <c:formatCode>General</c:formatCode>
                <c:ptCount val="4"/>
                <c:pt idx="0">
                  <c:v>4</c:v>
                </c:pt>
                <c:pt idx="1">
                  <c:v>32</c:v>
                </c:pt>
                <c:pt idx="2">
                  <c:v>10</c:v>
                </c:pt>
                <c:pt idx="3">
                  <c:v>53</c:v>
                </c:pt>
              </c:numCache>
            </c:numRef>
          </c:val>
          <c:extLst>
            <c:ext xmlns:c16="http://schemas.microsoft.com/office/drawing/2014/chart" uri="{C3380CC4-5D6E-409C-BE32-E72D297353CC}">
              <c16:uniqueId val="{0000000A-60FF-574F-A3EA-9A6B4C65ED65}"/>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649"/>
                </a:solidFill>
                <a:latin typeface="Neue Haas Unica W1G" panose="020B08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sz="1200"/>
      </a:pPr>
      <a:endParaRPr lang="en-FI"/>
    </a:p>
  </c:txPr>
  <c:externalData r:id="rId4">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3223068930340123"/>
          <c:y val="1.2341723304572689E-3"/>
          <c:w val="0.41572854610895177"/>
          <c:h val="0.91582880486201057"/>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60FF-574F-A3EA-9A6B4C65ED65}"/>
              </c:ext>
            </c:extLst>
          </c:dPt>
          <c:dPt>
            <c:idx val="1"/>
            <c:invertIfNegative val="0"/>
            <c:bubble3D val="0"/>
            <c:spPr>
              <a:solidFill>
                <a:srgbClr val="FF6363"/>
              </a:solidFill>
              <a:ln>
                <a:noFill/>
              </a:ln>
              <a:effectLst/>
            </c:spPr>
            <c:extLst>
              <c:ext xmlns:c16="http://schemas.microsoft.com/office/drawing/2014/chart" uri="{C3380CC4-5D6E-409C-BE32-E72D297353CC}">
                <c16:uniqueId val="{00000003-60FF-574F-A3EA-9A6B4C65ED65}"/>
              </c:ext>
            </c:extLst>
          </c:dPt>
          <c:dPt>
            <c:idx val="2"/>
            <c:invertIfNegative val="0"/>
            <c:bubble3D val="0"/>
            <c:spPr>
              <a:solidFill>
                <a:srgbClr val="FF6363"/>
              </a:solidFill>
              <a:ln>
                <a:noFill/>
              </a:ln>
              <a:effectLst/>
            </c:spPr>
            <c:extLst>
              <c:ext xmlns:c16="http://schemas.microsoft.com/office/drawing/2014/chart" uri="{C3380CC4-5D6E-409C-BE32-E72D297353CC}">
                <c16:uniqueId val="{00000005-60FF-574F-A3EA-9A6B4C65ED65}"/>
              </c:ext>
            </c:extLst>
          </c:dPt>
          <c:dLbls>
            <c:numFmt formatCode="#,##0" sourceLinked="0"/>
            <c:spPr>
              <a:noFill/>
              <a:ln>
                <a:noFill/>
              </a:ln>
              <a:effectLst/>
            </c:spPr>
            <c:txPr>
              <a:bodyPr rot="0" spcFirstLastPara="1" vertOverflow="ellipsis" vert="horz" wrap="square" anchor="ctr" anchorCtr="1"/>
              <a:lstStyle/>
              <a:p>
                <a:pPr>
                  <a:defRPr sz="1600" b="1" i="0" u="none" strike="noStrike" kern="1200" baseline="0">
                    <a:solidFill>
                      <a:srgbClr val="002649"/>
                    </a:solidFill>
                    <a:latin typeface="Neue Haas Unica W1G" panose="020B08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City of more than 100,000 inhabitants (e.g. Helsinki, Tampere, Oulu, Turku)</c:v>
                </c:pt>
                <c:pt idx="1">
                  <c:v>A city or municipality with a population of 30,000 to 100,000</c:v>
                </c:pt>
                <c:pt idx="2">
                  <c:v>A city or municipality with 5,000 to 30,000 inhabitants</c:v>
                </c:pt>
                <c:pt idx="3">
                  <c:v>Rural area / rural municipality with less than 5,000 inhabitants</c:v>
                </c:pt>
              </c:strCache>
            </c:strRef>
          </c:cat>
          <c:val>
            <c:numRef>
              <c:f>Sheet1!$B$2:$B$5</c:f>
              <c:numCache>
                <c:formatCode>General</c:formatCode>
                <c:ptCount val="4"/>
                <c:pt idx="0">
                  <c:v>42</c:v>
                </c:pt>
                <c:pt idx="1">
                  <c:v>26</c:v>
                </c:pt>
                <c:pt idx="2">
                  <c:v>25</c:v>
                </c:pt>
                <c:pt idx="3">
                  <c:v>7</c:v>
                </c:pt>
              </c:numCache>
            </c:numRef>
          </c:val>
          <c:extLst>
            <c:ext xmlns:c16="http://schemas.microsoft.com/office/drawing/2014/chart" uri="{C3380CC4-5D6E-409C-BE32-E72D297353CC}">
              <c16:uniqueId val="{0000000A-60FF-574F-A3EA-9A6B4C65ED65}"/>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8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sz="1200"/>
      </a:pPr>
      <a:endParaRPr lang="en-FI"/>
    </a:p>
  </c:txPr>
  <c:externalData r:id="rId4">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637674193162371"/>
          <c:y val="0.22870471574795187"/>
          <c:w val="0.49145784754135896"/>
          <c:h val="0.59609925708650624"/>
        </c:manualLayout>
      </c:layout>
      <c:doughnutChart>
        <c:varyColors val="1"/>
        <c:ser>
          <c:idx val="0"/>
          <c:order val="0"/>
          <c:tx>
            <c:strRef>
              <c:f>Sheet1!$B$1</c:f>
              <c:strCache>
                <c:ptCount val="1"/>
                <c:pt idx="0">
                  <c:v>Series 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A65-4373-B5CA-BD1C537A8D8F}"/>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9A65-4373-B5CA-BD1C537A8D8F}"/>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9A65-4373-B5CA-BD1C537A8D8F}"/>
              </c:ext>
            </c:extLst>
          </c:dPt>
          <c:dLbls>
            <c:dLbl>
              <c:idx val="0"/>
              <c:layout>
                <c:manualLayout>
                  <c:x val="-0.15034138576107509"/>
                  <c:y val="-0.15159983547787365"/>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616058467096142"/>
                      <c:h val="9.0817463390271858E-2"/>
                    </c:manualLayout>
                  </c15:layout>
                </c:ext>
                <c:ext xmlns:c16="http://schemas.microsoft.com/office/drawing/2014/chart" uri="{C3380CC4-5D6E-409C-BE32-E72D297353CC}">
                  <c16:uniqueId val="{00000001-9A65-4373-B5CA-BD1C537A8D8F}"/>
                </c:ext>
              </c:extLst>
            </c:dLbl>
            <c:dLbl>
              <c:idx val="1"/>
              <c:layout>
                <c:manualLayout>
                  <c:x val="0.15099035583576856"/>
                  <c:y val="-8.8649330653928758E-4"/>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2019129770506413"/>
                      <c:h val="0.20600169649976804"/>
                    </c:manualLayout>
                  </c15:layout>
                </c:ext>
                <c:ext xmlns:c16="http://schemas.microsoft.com/office/drawing/2014/chart" uri="{C3380CC4-5D6E-409C-BE32-E72D297353CC}">
                  <c16:uniqueId val="{00000003-9A65-4373-B5CA-BD1C537A8D8F}"/>
                </c:ext>
              </c:extLst>
            </c:dLbl>
            <c:dLbl>
              <c:idx val="2"/>
              <c:layout>
                <c:manualLayout>
                  <c:x val="-0.22321040410678247"/>
                  <c:y val="3.5279395672051128E-2"/>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9352307849132716"/>
                      <c:h val="0.14007068246303153"/>
                    </c:manualLayout>
                  </c15:layout>
                </c:ext>
                <c:ext xmlns:c16="http://schemas.microsoft.com/office/drawing/2014/chart" uri="{C3380CC4-5D6E-409C-BE32-E72D297353CC}">
                  <c16:uniqueId val="{00000005-9A65-4373-B5CA-BD1C537A8D8F}"/>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Sheet1!$A$2:$A$4</c:f>
              <c:strCache>
                <c:ptCount val="3"/>
                <c:pt idx="0">
                  <c:v>Alone </c:v>
                </c:pt>
                <c:pt idx="1">
                  <c:v>With spouse/partner, no children living at home</c:v>
                </c:pt>
                <c:pt idx="2">
                  <c:v>Family with children at home </c:v>
                </c:pt>
              </c:strCache>
            </c:strRef>
          </c:cat>
          <c:val>
            <c:numRef>
              <c:f>Sheet1!$B$2:$B$4</c:f>
              <c:numCache>
                <c:formatCode>0%</c:formatCode>
                <c:ptCount val="3"/>
                <c:pt idx="0">
                  <c:v>0.18</c:v>
                </c:pt>
                <c:pt idx="1">
                  <c:v>0.5</c:v>
                </c:pt>
                <c:pt idx="2">
                  <c:v>0.32</c:v>
                </c:pt>
              </c:numCache>
            </c:numRef>
          </c:val>
          <c:extLst>
            <c:ext xmlns:c16="http://schemas.microsoft.com/office/drawing/2014/chart" uri="{C3380CC4-5D6E-409C-BE32-E72D297353CC}">
              <c16:uniqueId val="{00000006-9A65-4373-B5CA-BD1C537A8D8F}"/>
            </c:ext>
          </c:extLst>
        </c:ser>
        <c:dLbls>
          <c:showLegendKey val="0"/>
          <c:showVal val="0"/>
          <c:showCatName val="0"/>
          <c:showSerName val="0"/>
          <c:showPercent val="0"/>
          <c:showBubbleSize val="0"/>
          <c:showLeaderLines val="1"/>
        </c:dLbls>
        <c:firstSliceAng val="293"/>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352052490408985"/>
          <c:y val="0"/>
          <c:w val="0.41572854610895177"/>
          <c:h val="0.91582880486201057"/>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7487-4EAA-8EDB-4B03A27250C1}"/>
              </c:ext>
            </c:extLst>
          </c:dPt>
          <c:dPt>
            <c:idx val="1"/>
            <c:invertIfNegative val="0"/>
            <c:bubble3D val="0"/>
            <c:spPr>
              <a:solidFill>
                <a:srgbClr val="FF6363"/>
              </a:solidFill>
              <a:ln>
                <a:noFill/>
              </a:ln>
              <a:effectLst/>
            </c:spPr>
            <c:extLst>
              <c:ext xmlns:c16="http://schemas.microsoft.com/office/drawing/2014/chart" uri="{C3380CC4-5D6E-409C-BE32-E72D297353CC}">
                <c16:uniqueId val="{00000003-7487-4EAA-8EDB-4B03A27250C1}"/>
              </c:ext>
            </c:extLst>
          </c:dPt>
          <c:dPt>
            <c:idx val="2"/>
            <c:invertIfNegative val="0"/>
            <c:bubble3D val="0"/>
            <c:spPr>
              <a:solidFill>
                <a:srgbClr val="FF6363"/>
              </a:solidFill>
              <a:ln>
                <a:noFill/>
              </a:ln>
              <a:effectLst/>
            </c:spPr>
            <c:extLst>
              <c:ext xmlns:c16="http://schemas.microsoft.com/office/drawing/2014/chart" uri="{C3380CC4-5D6E-409C-BE32-E72D297353CC}">
                <c16:uniqueId val="{00000005-7487-4EAA-8EDB-4B03A27250C1}"/>
              </c:ext>
            </c:extLst>
          </c:dPt>
          <c:dPt>
            <c:idx val="5"/>
            <c:invertIfNegative val="0"/>
            <c:bubble3D val="0"/>
            <c:spPr>
              <a:solidFill>
                <a:srgbClr val="002548"/>
              </a:solidFill>
              <a:ln>
                <a:noFill/>
              </a:ln>
              <a:effectLst/>
            </c:spPr>
            <c:extLst>
              <c:ext xmlns:c16="http://schemas.microsoft.com/office/drawing/2014/chart" uri="{C3380CC4-5D6E-409C-BE32-E72D297353CC}">
                <c16:uniqueId val="{00000000-3183-471D-B2A7-6EB9DAF578A9}"/>
              </c:ext>
            </c:extLst>
          </c:dPt>
          <c:dLbls>
            <c:numFmt formatCode="#,##0" sourceLinked="0"/>
            <c:spPr>
              <a:noFill/>
              <a:ln>
                <a:noFill/>
              </a:ln>
              <a:effectLst/>
            </c:spPr>
            <c:txPr>
              <a:bodyPr rot="0" spcFirstLastPara="1" vertOverflow="ellipsis" vert="horz" wrap="square" anchor="ctr" anchorCtr="1"/>
              <a:lstStyle/>
              <a:p>
                <a:pPr>
                  <a:defRPr sz="1500" b="0" i="0" u="none" strike="noStrike" kern="1200" baseline="0">
                    <a:solidFill>
                      <a:srgbClr val="002649"/>
                    </a:solidFill>
                    <a:latin typeface="Neue Haas Unica W1G Medium" panose="020B05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35,000 € / year</c:v>
                </c:pt>
                <c:pt idx="1">
                  <c:v>35,000 - 75,000 € / year</c:v>
                </c:pt>
                <c:pt idx="2">
                  <c:v>75 001 - 100 000 € / year</c:v>
                </c:pt>
                <c:pt idx="3">
                  <c:v>100 001 - 150 000 € / year</c:v>
                </c:pt>
                <c:pt idx="4">
                  <c:v>More than 150,000 € / year</c:v>
                </c:pt>
                <c:pt idx="5">
                  <c:v>I do not want to answer</c:v>
                </c:pt>
              </c:strCache>
            </c:strRef>
          </c:cat>
          <c:val>
            <c:numRef>
              <c:f>Sheet1!$B$2:$B$7</c:f>
              <c:numCache>
                <c:formatCode>General</c:formatCode>
                <c:ptCount val="6"/>
                <c:pt idx="0">
                  <c:v>14</c:v>
                </c:pt>
                <c:pt idx="1">
                  <c:v>38</c:v>
                </c:pt>
                <c:pt idx="2">
                  <c:v>19</c:v>
                </c:pt>
                <c:pt idx="3">
                  <c:v>12</c:v>
                </c:pt>
                <c:pt idx="4">
                  <c:v>6</c:v>
                </c:pt>
                <c:pt idx="5">
                  <c:v>11</c:v>
                </c:pt>
              </c:numCache>
            </c:numRef>
          </c:val>
          <c:extLst>
            <c:ext xmlns:c16="http://schemas.microsoft.com/office/drawing/2014/chart" uri="{C3380CC4-5D6E-409C-BE32-E72D297353CC}">
              <c16:uniqueId val="{00000006-7487-4EAA-8EDB-4B03A27250C1}"/>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sz="1200" b="0" i="0">
          <a:latin typeface="Neue Haas Unica W1G" panose="020B0504030206020203" pitchFamily="34" charset="0"/>
        </a:defRPr>
      </a:pPr>
      <a:endParaRPr lang="en-FI"/>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815293241236012"/>
          <c:y val="0.23844308919697427"/>
          <c:w val="0.37847442476073279"/>
          <c:h val="0.63362216570010776"/>
        </c:manualLayout>
      </c:layout>
      <c:doughnutChart>
        <c:varyColors val="1"/>
        <c:ser>
          <c:idx val="0"/>
          <c:order val="0"/>
          <c:tx>
            <c:strRef>
              <c:f>Sheet1!$B$1</c:f>
              <c:strCache>
                <c:ptCount val="1"/>
                <c:pt idx="0">
                  <c:v>Series 1</c:v>
                </c:pt>
              </c:strCache>
            </c:strRef>
          </c:tx>
          <c:explosion val="1"/>
          <c:dPt>
            <c:idx val="0"/>
            <c:bubble3D val="0"/>
            <c:spPr>
              <a:solidFill>
                <a:schemeClr val="accent4"/>
              </a:solidFill>
              <a:ln w="19050">
                <a:solidFill>
                  <a:schemeClr val="lt1"/>
                </a:solidFill>
              </a:ln>
              <a:effectLst/>
            </c:spPr>
            <c:extLst>
              <c:ext xmlns:c16="http://schemas.microsoft.com/office/drawing/2014/chart" uri="{C3380CC4-5D6E-409C-BE32-E72D297353CC}">
                <c16:uniqueId val="{00000001-D925-684A-90E4-17AC5DC39F78}"/>
              </c:ext>
            </c:extLst>
          </c:dPt>
          <c:dPt>
            <c:idx val="1"/>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3-D925-684A-90E4-17AC5DC39F78}"/>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D925-684A-90E4-17AC5DC39F78}"/>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D925-684A-90E4-17AC5DC39F78}"/>
              </c:ext>
            </c:extLst>
          </c:dPt>
          <c:dPt>
            <c:idx val="4"/>
            <c:bubble3D val="0"/>
            <c:spPr>
              <a:solidFill>
                <a:srgbClr val="FF6464"/>
              </a:solidFill>
              <a:ln w="19050">
                <a:solidFill>
                  <a:schemeClr val="lt1"/>
                </a:solidFill>
              </a:ln>
              <a:effectLst/>
            </c:spPr>
            <c:extLst>
              <c:ext xmlns:c16="http://schemas.microsoft.com/office/drawing/2014/chart" uri="{C3380CC4-5D6E-409C-BE32-E72D297353CC}">
                <c16:uniqueId val="{00000009-ECBE-4C42-82CD-275E39350CA4}"/>
              </c:ext>
            </c:extLst>
          </c:dPt>
          <c:dLbls>
            <c:dLbl>
              <c:idx val="0"/>
              <c:layout>
                <c:manualLayout>
                  <c:x val="1.8453531420078148E-2"/>
                  <c:y val="-0.22955086104780631"/>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8CF7F00D-1088-324F-8E83-6FE76D00FE5E}" type="CATEGORYNAME">
                      <a:rPr lang="en-US"/>
                      <a:pPr>
                        <a:defRPr sz="1600">
                          <a:solidFill>
                            <a:schemeClr val="accent2"/>
                          </a:solidFill>
                          <a:latin typeface="Neue Haas Unica W1G Medium" panose="020B0404030206020203" pitchFamily="34" charset="0"/>
                        </a:defRPr>
                      </a:pPr>
                      <a:t>[CATEGORY NAME]</a:t>
                    </a:fld>
                    <a:r>
                      <a:rPr lang="en-US" baseline="0" dirty="0"/>
                      <a:t>, </a:t>
                    </a:r>
                    <a:fld id="{CE187DFB-CA8D-2447-8A60-B90FA01BAB94}"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32584508169961007"/>
                      <c:h val="0.15360363245891281"/>
                    </c:manualLayout>
                  </c15:layout>
                  <c15:dlblFieldTable/>
                  <c15:showDataLabelsRange val="0"/>
                </c:ext>
                <c:ext xmlns:c16="http://schemas.microsoft.com/office/drawing/2014/chart" uri="{C3380CC4-5D6E-409C-BE32-E72D297353CC}">
                  <c16:uniqueId val="{00000001-D925-684A-90E4-17AC5DC39F78}"/>
                </c:ext>
              </c:extLst>
            </c:dLbl>
            <c:dLbl>
              <c:idx val="1"/>
              <c:layout>
                <c:manualLayout>
                  <c:x val="0.23237027832638646"/>
                  <c:y val="-0.10023564564713655"/>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C79468BA-F54D-054A-9298-194E83C726F0}" type="CATEGORYNAME">
                      <a:rPr lang="en-US"/>
                      <a:pPr>
                        <a:defRPr sz="1600">
                          <a:solidFill>
                            <a:schemeClr val="accent2"/>
                          </a:solidFill>
                          <a:latin typeface="Neue Haas Unica W1G Medium" panose="020B0404030206020203" pitchFamily="34" charset="0"/>
                        </a:defRPr>
                      </a:pPr>
                      <a:t>[CATEGORY NAME]</a:t>
                    </a:fld>
                    <a:r>
                      <a:rPr lang="en-US" baseline="0" dirty="0"/>
                      <a:t>, </a:t>
                    </a:r>
                    <a:fld id="{88F28635-1561-7444-AFCA-86FE281FA42B}"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952879089376961"/>
                      <c:h val="0.14746499086165948"/>
                    </c:manualLayout>
                  </c15:layout>
                  <c15:dlblFieldTable/>
                  <c15:showDataLabelsRange val="0"/>
                </c:ext>
                <c:ext xmlns:c16="http://schemas.microsoft.com/office/drawing/2014/chart" uri="{C3380CC4-5D6E-409C-BE32-E72D297353CC}">
                  <c16:uniqueId val="{00000003-D925-684A-90E4-17AC5DC39F78}"/>
                </c:ext>
              </c:extLst>
            </c:dLbl>
            <c:dLbl>
              <c:idx val="2"/>
              <c:layout>
                <c:manualLayout>
                  <c:x val="0.20059823000233976"/>
                  <c:y val="3.7206842844789067E-3"/>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2D6726AC-F90D-4C41-92C1-6860D1A8D3ED}"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A644DAB2-0482-9843-BAB5-75FD161AA712}"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6893096246053707"/>
                      <c:h val="0.1501188619273528"/>
                    </c:manualLayout>
                  </c15:layout>
                  <c15:dlblFieldTable/>
                  <c15:showDataLabelsRange val="0"/>
                </c:ext>
                <c:ext xmlns:c16="http://schemas.microsoft.com/office/drawing/2014/chart" uri="{C3380CC4-5D6E-409C-BE32-E72D297353CC}">
                  <c16:uniqueId val="{00000005-D925-684A-90E4-17AC5DC39F78}"/>
                </c:ext>
              </c:extLst>
            </c:dLbl>
            <c:dLbl>
              <c:idx val="3"/>
              <c:layout>
                <c:manualLayout>
                  <c:x val="0.17404653324467548"/>
                  <c:y val="0.10124311449422778"/>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564312E6-6FCB-C64D-9F0C-1D1E790922CE}" type="CATEGORYNAME">
                      <a:rPr lang="en-US" dirty="0"/>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47C402F5-157E-D04D-A90D-DB553CECB9E8}"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354893330383203"/>
                      <c:h val="0.15614774208520421"/>
                    </c:manualLayout>
                  </c15:layout>
                  <c15:dlblFieldTable/>
                  <c15:showDataLabelsRange val="0"/>
                </c:ext>
                <c:ext xmlns:c16="http://schemas.microsoft.com/office/drawing/2014/chart" uri="{C3380CC4-5D6E-409C-BE32-E72D297353CC}">
                  <c16:uniqueId val="{00000007-D925-684A-90E4-17AC5DC39F78}"/>
                </c:ext>
              </c:extLst>
            </c:dLbl>
            <c:dLbl>
              <c:idx val="4"/>
              <c:layout>
                <c:manualLayout>
                  <c:x val="-0.21735770687448561"/>
                  <c:y val="2.2663430820510984E-2"/>
                </c:manualLayout>
              </c:layout>
              <c:tx>
                <c:rich>
                  <a:bodyPr/>
                  <a:lstStyle/>
                  <a:p>
                    <a:fld id="{ECFD957C-B6FE-1A48-B09F-1DADBCD3B2BB}" type="CATEGORYNAME">
                      <a:rPr lang="en-US"/>
                      <a:pPr/>
                      <a:t>[CATEGORY NAME]</a:t>
                    </a:fld>
                    <a:r>
                      <a:rPr lang="en-US" baseline="0" dirty="0"/>
                      <a:t>, </a:t>
                    </a:r>
                    <a:br>
                      <a:rPr lang="en-US" baseline="0" dirty="0"/>
                    </a:br>
                    <a:fld id="{E4E8F8F0-6915-9D42-954C-6C81B438D382}" type="PERCENTAGE">
                      <a:rPr lang="en-US" baseline="0" smtClean="0"/>
                      <a:pPr/>
                      <a:t>[PERCENTAGE]</a:t>
                    </a:fld>
                    <a:endParaRPr lang="en-US" baseline="0" dirty="0"/>
                  </a:p>
                </c:rich>
              </c:tx>
              <c:showLegendKey val="1"/>
              <c:showVal val="0"/>
              <c:showCatName val="1"/>
              <c:showSerName val="0"/>
              <c:showPercent val="1"/>
              <c:showBubbleSize val="0"/>
              <c:separator>, </c:separator>
              <c:extLst>
                <c:ext xmlns:c15="http://schemas.microsoft.com/office/drawing/2012/chart" uri="{CE6537A1-D6FC-4f65-9D91-7224C49458BB}">
                  <c15:layout>
                    <c:manualLayout>
                      <c:w val="0.19184867307011416"/>
                      <c:h val="0.22077953565915545"/>
                    </c:manualLayout>
                  </c15:layout>
                  <c15:dlblFieldTable/>
                  <c15:showDataLabelsRange val="0"/>
                </c:ext>
                <c:ext xmlns:c16="http://schemas.microsoft.com/office/drawing/2014/chart" uri="{C3380CC4-5D6E-409C-BE32-E72D297353CC}">
                  <c16:uniqueId val="{00000009-ECBE-4C42-82CD-275E39350CA4}"/>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Sheet1!$A$2:$A$6</c:f>
              <c:strCache>
                <c:ptCount val="5"/>
                <c:pt idx="0">
                  <c:v>I’ve just started reading this magazine</c:v>
                </c:pt>
                <c:pt idx="1">
                  <c:v>Less than one year</c:v>
                </c:pt>
                <c:pt idx="2">
                  <c:v>1-2 years</c:v>
                </c:pt>
                <c:pt idx="3">
                  <c:v>3-5 years</c:v>
                </c:pt>
                <c:pt idx="4">
                  <c:v>More than five years</c:v>
                </c:pt>
              </c:strCache>
            </c:strRef>
          </c:cat>
          <c:val>
            <c:numRef>
              <c:f>Sheet1!$B$2:$B$6</c:f>
              <c:numCache>
                <c:formatCode>0%</c:formatCode>
                <c:ptCount val="5"/>
                <c:pt idx="0">
                  <c:v>2.5555628703094142E-2</c:v>
                </c:pt>
                <c:pt idx="1">
                  <c:v>5.7069453587886766E-2</c:v>
                </c:pt>
                <c:pt idx="2">
                  <c:v>8.5478275181040134E-2</c:v>
                </c:pt>
                <c:pt idx="3">
                  <c:v>0.16661224489795917</c:v>
                </c:pt>
                <c:pt idx="4">
                  <c:v>0.66489623107307438</c:v>
                </c:pt>
              </c:numCache>
            </c:numRef>
          </c:val>
          <c:extLst>
            <c:ext xmlns:c16="http://schemas.microsoft.com/office/drawing/2014/chart" uri="{C3380CC4-5D6E-409C-BE32-E72D297353CC}">
              <c16:uniqueId val="{0000000A-D925-684A-90E4-17AC5DC39F78}"/>
            </c:ext>
          </c:extLst>
        </c:ser>
        <c:dLbls>
          <c:showLegendKey val="0"/>
          <c:showVal val="0"/>
          <c:showCatName val="0"/>
          <c:showSerName val="0"/>
          <c:showPercent val="0"/>
          <c:showBubbleSize val="0"/>
          <c:showLeaderLines val="1"/>
        </c:dLbls>
        <c:firstSliceAng val="31"/>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414515256418372"/>
          <c:y val="0.21280126929380666"/>
          <c:w val="0.41701151705353573"/>
          <c:h val="0.93037575660919469"/>
        </c:manualLayout>
      </c:layout>
      <c:doughnutChart>
        <c:varyColors val="1"/>
        <c:ser>
          <c:idx val="0"/>
          <c:order val="0"/>
          <c:tx>
            <c:strRef>
              <c:f>Sheet1!$B$1</c:f>
              <c:strCache>
                <c:ptCount val="1"/>
                <c:pt idx="0">
                  <c:v>20 ADMA</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53-F647-A03A-3598FFE6282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C53-F647-A03A-3598FFE6282E}"/>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DC53-F647-A03A-3598FFE6282E}"/>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DC53-F647-A03A-3598FFE6282E}"/>
              </c:ext>
            </c:extLst>
          </c:dPt>
          <c:dLbls>
            <c:dLbl>
              <c:idx val="0"/>
              <c:layout>
                <c:manualLayout>
                  <c:x val="0.19950902170695209"/>
                  <c:y val="-0.10097847143087067"/>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26EE0DE0-1E2A-804D-9FD5-A6FE15F8B6B3}" type="CATEGORYNAME">
                      <a:rPr lang="en-US"/>
                      <a:pPr>
                        <a:defRPr sz="1600">
                          <a:solidFill>
                            <a:schemeClr val="accent2"/>
                          </a:solidFill>
                          <a:latin typeface="Neue Haas Unica W1G Medium" panose="020B0404030206020203" pitchFamily="34" charset="0"/>
                        </a:defRPr>
                      </a:pPr>
                      <a:t>[CATEGORY NAME]</a:t>
                    </a:fld>
                    <a:r>
                      <a:rPr lang="en-US" baseline="0" dirty="0"/>
                      <a:t>, </a:t>
                    </a:r>
                    <a:fld id="{3FA5A2A6-F725-BF40-AE69-A742DCB466EC}"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31363318914487764"/>
                      <c:h val="0.25225857035098409"/>
                    </c:manualLayout>
                  </c15:layout>
                  <c15:dlblFieldTable/>
                  <c15:showDataLabelsRange val="0"/>
                </c:ext>
                <c:ext xmlns:c16="http://schemas.microsoft.com/office/drawing/2014/chart" uri="{C3380CC4-5D6E-409C-BE32-E72D297353CC}">
                  <c16:uniqueId val="{00000001-DC53-F647-A03A-3598FFE6282E}"/>
                </c:ext>
              </c:extLst>
            </c:dLbl>
            <c:dLbl>
              <c:idx val="1"/>
              <c:layout>
                <c:manualLayout>
                  <c:x val="0.21797368669968223"/>
                  <c:y val="0.10519537433416047"/>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7EB12DD8-D898-8F4F-89BC-C5B55DF9FA2D}" type="CATEGORYNAME">
                      <a:rPr lang="en-US"/>
                      <a:pPr>
                        <a:defRPr sz="1600">
                          <a:solidFill>
                            <a:schemeClr val="accent2"/>
                          </a:solidFill>
                          <a:latin typeface="Neue Haas Unica W1G Medium" panose="020B0404030206020203" pitchFamily="34" charset="0"/>
                        </a:defRPr>
                      </a:pPr>
                      <a:t>[CATEGORY NAME]</a:t>
                    </a:fld>
                    <a:r>
                      <a:rPr lang="en-US" baseline="0" dirty="0"/>
                      <a:t>, </a:t>
                    </a:r>
                    <a:fld id="{9AD3FF43-56F8-E74E-B31C-FDB568C82B82}"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30179700315320984"/>
                      <c:h val="0.21147427639674132"/>
                    </c:manualLayout>
                  </c15:layout>
                  <c15:dlblFieldTable/>
                  <c15:showDataLabelsRange val="0"/>
                </c:ext>
                <c:ext xmlns:c16="http://schemas.microsoft.com/office/drawing/2014/chart" uri="{C3380CC4-5D6E-409C-BE32-E72D297353CC}">
                  <c16:uniqueId val="{00000003-DC53-F647-A03A-3598FFE6282E}"/>
                </c:ext>
              </c:extLst>
            </c:dLbl>
            <c:dLbl>
              <c:idx val="2"/>
              <c:layout>
                <c:manualLayout>
                  <c:x val="-0.18721182421601537"/>
                  <c:y val="-4.6275403058741248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F98821C3-5272-2B42-9875-2342012D858E}"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EFE21840-32A0-F34E-A0DF-6A53CA4ADEB0}"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6330647017676223"/>
                      <c:h val="0.14007068246303153"/>
                    </c:manualLayout>
                  </c15:layout>
                  <c15:dlblFieldTable/>
                  <c15:showDataLabelsRange val="0"/>
                </c:ext>
                <c:ext xmlns:c16="http://schemas.microsoft.com/office/drawing/2014/chart" uri="{C3380CC4-5D6E-409C-BE32-E72D297353CC}">
                  <c16:uniqueId val="{00000005-DC53-F647-A03A-3598FFE6282E}"/>
                </c:ext>
              </c:extLst>
            </c:dLbl>
            <c:dLbl>
              <c:idx val="3"/>
              <c:layout>
                <c:manualLayout>
                  <c:x val="-0.16160723578090982"/>
                  <c:y val="-0.24915449717871269"/>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D96D44B3-4489-2C4D-8078-599B49B8F444}" type="CATEGORYNAME">
                      <a:rPr lang="fi-FI"/>
                      <a:pPr>
                        <a:defRPr sz="1600">
                          <a:solidFill>
                            <a:schemeClr val="accent2"/>
                          </a:solidFill>
                          <a:latin typeface="Neue Haas Unica W1G Medium" panose="020B0404030206020203" pitchFamily="34" charset="0"/>
                        </a:defRPr>
                      </a:pPr>
                      <a:t>[CATEGORY NAME]</a:t>
                    </a:fld>
                    <a:r>
                      <a:rPr lang="fi-FI" baseline="0" dirty="0"/>
                      <a:t>, </a:t>
                    </a:r>
                    <a:br>
                      <a:rPr lang="fi-FI" baseline="0" dirty="0"/>
                    </a:br>
                    <a:fld id="{4260F6DE-7EA5-044E-9683-7FC7B837FB05}" type="PERCENTAGE">
                      <a:rPr lang="fi-FI" baseline="0" smtClean="0"/>
                      <a:pPr>
                        <a:defRPr sz="1600">
                          <a:solidFill>
                            <a:schemeClr val="accent2"/>
                          </a:solidFill>
                          <a:latin typeface="Neue Haas Unica W1G Medium" panose="020B0404030206020203" pitchFamily="34" charset="0"/>
                        </a:defRPr>
                      </a:pPr>
                      <a:t>[PERCENTAGE]</a:t>
                    </a:fld>
                    <a:endParaRPr lang="fi-FI"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4074651562491514"/>
                      <c:h val="0.24131341055703753"/>
                    </c:manualLayout>
                  </c15:layout>
                  <c15:dlblFieldTable/>
                  <c15:showDataLabelsRange val="0"/>
                </c:ext>
                <c:ext xmlns:c16="http://schemas.microsoft.com/office/drawing/2014/chart" uri="{C3380CC4-5D6E-409C-BE32-E72D297353CC}">
                  <c16:uniqueId val="{00000007-DC53-F647-A03A-3598FFE6282E}"/>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Sheet1!$A$2:$A$4</c:f>
              <c:strCache>
                <c:ptCount val="3"/>
                <c:pt idx="0">
                  <c:v>The amount of time I spend reading this magazine has increased</c:v>
                </c:pt>
                <c:pt idx="1">
                  <c:v>The amount of time I spend reading this magazine has decreased</c:v>
                </c:pt>
                <c:pt idx="2">
                  <c:v>No effect</c:v>
                </c:pt>
              </c:strCache>
            </c:strRef>
          </c:cat>
          <c:val>
            <c:numRef>
              <c:f>Sheet1!$B$2:$B$4</c:f>
              <c:numCache>
                <c:formatCode>0</c:formatCode>
                <c:ptCount val="3"/>
                <c:pt idx="0">
                  <c:v>19.881250000000001</c:v>
                </c:pt>
                <c:pt idx="1">
                  <c:v>4.3875000000000002</c:v>
                </c:pt>
                <c:pt idx="2">
                  <c:v>75.725000000000009</c:v>
                </c:pt>
              </c:numCache>
            </c:numRef>
          </c:val>
          <c:extLst>
            <c:ext xmlns:c16="http://schemas.microsoft.com/office/drawing/2014/chart" uri="{C3380CC4-5D6E-409C-BE32-E72D297353CC}">
              <c16:uniqueId val="{00000008-DC53-F647-A03A-3598FFE6282E}"/>
            </c:ext>
          </c:extLst>
        </c:ser>
        <c:dLbls>
          <c:showLegendKey val="0"/>
          <c:showVal val="0"/>
          <c:showCatName val="0"/>
          <c:showSerName val="0"/>
          <c:showPercent val="0"/>
          <c:showBubbleSize val="0"/>
          <c:showLeaderLines val="1"/>
        </c:dLbls>
        <c:firstSliceAng val="35"/>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67334536537664"/>
          <c:y val="0.10759733663865541"/>
          <c:w val="0.7857554464513935"/>
          <c:h val="0.73273079799231811"/>
        </c:manualLayout>
      </c:layout>
      <c:lineChart>
        <c:grouping val="standard"/>
        <c:varyColors val="0"/>
        <c:ser>
          <c:idx val="0"/>
          <c:order val="0"/>
          <c:tx>
            <c:strRef>
              <c:f>Taul1!$B$1</c:f>
              <c:strCache>
                <c:ptCount val="1"/>
                <c:pt idx="0">
                  <c:v>Sarja 1</c:v>
                </c:pt>
              </c:strCache>
            </c:strRef>
          </c:tx>
          <c:spPr>
            <a:ln w="28575" cap="rnd">
              <a:solidFill>
                <a:schemeClr val="accent1"/>
              </a:solidFill>
              <a:round/>
            </a:ln>
            <a:effectLst/>
          </c:spPr>
          <c:marker>
            <c:symbol val="none"/>
          </c:marker>
          <c:dLbls>
            <c:numFmt formatCode="General" sourceLinked="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Neue Haas Unica W1G" panose="020B0504030206020203" pitchFamily="34" charset="0"/>
                    <a:ea typeface="+mn-ea"/>
                    <a:cs typeface="+mn-cs"/>
                  </a:defRPr>
                </a:pPr>
                <a:endParaRPr lang="en-FI"/>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Taul1!$A$2:$A$7</c:f>
              <c:strCache>
                <c:ptCount val="6"/>
                <c:pt idx="0">
                  <c:v>15-24 years</c:v>
                </c:pt>
                <c:pt idx="1">
                  <c:v>25-34 years</c:v>
                </c:pt>
                <c:pt idx="2">
                  <c:v>35-44 years</c:v>
                </c:pt>
                <c:pt idx="3">
                  <c:v>45-54 years</c:v>
                </c:pt>
                <c:pt idx="4">
                  <c:v>55-64 years</c:v>
                </c:pt>
                <c:pt idx="5">
                  <c:v>Over 65 years</c:v>
                </c:pt>
              </c:strCache>
            </c:strRef>
          </c:cat>
          <c:val>
            <c:numRef>
              <c:f>Taul1!$B$2:$B$7</c:f>
              <c:numCache>
                <c:formatCode>General</c:formatCode>
                <c:ptCount val="6"/>
                <c:pt idx="0">
                  <c:v>77</c:v>
                </c:pt>
                <c:pt idx="1">
                  <c:v>79</c:v>
                </c:pt>
                <c:pt idx="2">
                  <c:v>84</c:v>
                </c:pt>
                <c:pt idx="3">
                  <c:v>86</c:v>
                </c:pt>
                <c:pt idx="4">
                  <c:v>85</c:v>
                </c:pt>
                <c:pt idx="5">
                  <c:v>84</c:v>
                </c:pt>
              </c:numCache>
            </c:numRef>
          </c:val>
          <c:smooth val="0"/>
          <c:extLst>
            <c:ext xmlns:c16="http://schemas.microsoft.com/office/drawing/2014/chart" uri="{C3380CC4-5D6E-409C-BE32-E72D297353CC}">
              <c16:uniqueId val="{00000000-E93E-054B-AFAD-76DF8E6B6F0D}"/>
            </c:ext>
          </c:extLst>
        </c:ser>
        <c:dLbls>
          <c:dLblPos val="ctr"/>
          <c:showLegendKey val="0"/>
          <c:showVal val="1"/>
          <c:showCatName val="0"/>
          <c:showSerName val="0"/>
          <c:showPercent val="0"/>
          <c:showBubbleSize val="0"/>
        </c:dLbls>
        <c:smooth val="0"/>
        <c:axId val="953832895"/>
        <c:axId val="1119961391"/>
      </c:lineChart>
      <c:catAx>
        <c:axId val="953832895"/>
        <c:scaling>
          <c:orientation val="minMax"/>
        </c:scaling>
        <c:delete val="0"/>
        <c:axPos val="b"/>
        <c:numFmt formatCode="General" sourceLinked="1"/>
        <c:majorTickMark val="none"/>
        <c:minorTickMark val="none"/>
        <c:tickLblPos val="low"/>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300" b="0" i="0" u="none" strike="noStrike" kern="1200" baseline="0">
                <a:solidFill>
                  <a:schemeClr val="tx2"/>
                </a:solidFill>
                <a:latin typeface="Neue Haas Unica W1G" panose="020B0504030206020203" pitchFamily="34" charset="0"/>
                <a:ea typeface="+mn-ea"/>
                <a:cs typeface="+mn-cs"/>
              </a:defRPr>
            </a:pPr>
            <a:endParaRPr lang="en-FI"/>
          </a:p>
        </c:txPr>
        <c:crossAx val="1119961391"/>
        <c:crosses val="autoZero"/>
        <c:auto val="1"/>
        <c:lblAlgn val="ctr"/>
        <c:lblOffset val="100"/>
        <c:noMultiLvlLbl val="0"/>
      </c:catAx>
      <c:valAx>
        <c:axId val="1119961391"/>
        <c:scaling>
          <c:orientation val="minMax"/>
          <c:max val="100"/>
        </c:scaling>
        <c:delete val="1"/>
        <c:axPos val="l"/>
        <c:majorGridlines>
          <c:spPr>
            <a:ln w="12700" cap="flat" cmpd="sng" algn="ctr">
              <a:solidFill>
                <a:schemeClr val="bg1">
                  <a:lumMod val="85000"/>
                </a:schemeClr>
              </a:solidFill>
              <a:prstDash val="dash"/>
              <a:round/>
            </a:ln>
            <a:effectLst/>
          </c:spPr>
        </c:majorGridlines>
        <c:numFmt formatCode="General" sourceLinked="1"/>
        <c:majorTickMark val="none"/>
        <c:minorTickMark val="none"/>
        <c:tickLblPos val="nextTo"/>
        <c:crossAx val="95383289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alpha val="88000"/>
      </a:schemeClr>
    </a:solidFill>
    <a:ln>
      <a:noFill/>
    </a:ln>
    <a:effectLst/>
  </c:spPr>
  <c:txPr>
    <a:bodyPr/>
    <a:lstStyle/>
    <a:p>
      <a:pPr>
        <a:defRPr>
          <a:latin typeface="Neue Haas Unica W1G" panose="020B0504030206020203" pitchFamily="34" charset="0"/>
        </a:defRPr>
      </a:pPr>
      <a:endParaRPr lang="en-FI"/>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67334536537664"/>
          <c:y val="0.10759733663865541"/>
          <c:w val="0.7857554464513935"/>
          <c:h val="0.73273079799231811"/>
        </c:manualLayout>
      </c:layout>
      <c:lineChart>
        <c:grouping val="standard"/>
        <c:varyColors val="0"/>
        <c:ser>
          <c:idx val="0"/>
          <c:order val="0"/>
          <c:tx>
            <c:strRef>
              <c:f>Taul1!$B$1</c:f>
              <c:strCache>
                <c:ptCount val="1"/>
                <c:pt idx="0">
                  <c:v>Sarja 1</c:v>
                </c:pt>
              </c:strCache>
            </c:strRef>
          </c:tx>
          <c:spPr>
            <a:ln w="28575" cap="rnd">
              <a:solidFill>
                <a:schemeClr val="accent1"/>
              </a:solidFill>
              <a:round/>
            </a:ln>
            <a:effectLst/>
          </c:spPr>
          <c:marker>
            <c:symbol val="none"/>
          </c:marker>
          <c:dLbls>
            <c:numFmt formatCode="General" sourceLinked="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Neue Haas Unica W1G" panose="020B0504030206020203" pitchFamily="34" charset="0"/>
                    <a:ea typeface="+mn-ea"/>
                    <a:cs typeface="+mn-cs"/>
                  </a:defRPr>
                </a:pPr>
                <a:endParaRPr lang="en-FI"/>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Taul1!$A$2:$A$7</c:f>
              <c:strCache>
                <c:ptCount val="6"/>
                <c:pt idx="0">
                  <c:v>15-24 years</c:v>
                </c:pt>
                <c:pt idx="1">
                  <c:v>25-34 years</c:v>
                </c:pt>
                <c:pt idx="2">
                  <c:v>35-44 years</c:v>
                </c:pt>
                <c:pt idx="3">
                  <c:v>45-54 years</c:v>
                </c:pt>
                <c:pt idx="4">
                  <c:v>55-64 years</c:v>
                </c:pt>
                <c:pt idx="5">
                  <c:v>Over 65 years</c:v>
                </c:pt>
              </c:strCache>
            </c:strRef>
          </c:cat>
          <c:val>
            <c:numRef>
              <c:f>Taul1!$B$2:$B$7</c:f>
              <c:numCache>
                <c:formatCode>General</c:formatCode>
                <c:ptCount val="6"/>
                <c:pt idx="0">
                  <c:v>79</c:v>
                </c:pt>
                <c:pt idx="1">
                  <c:v>85</c:v>
                </c:pt>
                <c:pt idx="2">
                  <c:v>88</c:v>
                </c:pt>
                <c:pt idx="3">
                  <c:v>91</c:v>
                </c:pt>
                <c:pt idx="4">
                  <c:v>89</c:v>
                </c:pt>
                <c:pt idx="5">
                  <c:v>84</c:v>
                </c:pt>
              </c:numCache>
            </c:numRef>
          </c:val>
          <c:smooth val="0"/>
          <c:extLst>
            <c:ext xmlns:c16="http://schemas.microsoft.com/office/drawing/2014/chart" uri="{C3380CC4-5D6E-409C-BE32-E72D297353CC}">
              <c16:uniqueId val="{00000000-E93E-054B-AFAD-76DF8E6B6F0D}"/>
            </c:ext>
          </c:extLst>
        </c:ser>
        <c:dLbls>
          <c:dLblPos val="ctr"/>
          <c:showLegendKey val="0"/>
          <c:showVal val="1"/>
          <c:showCatName val="0"/>
          <c:showSerName val="0"/>
          <c:showPercent val="0"/>
          <c:showBubbleSize val="0"/>
        </c:dLbls>
        <c:smooth val="0"/>
        <c:axId val="953832895"/>
        <c:axId val="1119961391"/>
      </c:lineChart>
      <c:catAx>
        <c:axId val="953832895"/>
        <c:scaling>
          <c:orientation val="minMax"/>
        </c:scaling>
        <c:delete val="0"/>
        <c:axPos val="b"/>
        <c:numFmt formatCode="General" sourceLinked="1"/>
        <c:majorTickMark val="none"/>
        <c:minorTickMark val="none"/>
        <c:tickLblPos val="low"/>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300" b="0" i="0" u="none" strike="noStrike" kern="1200" baseline="0">
                <a:solidFill>
                  <a:schemeClr val="tx2"/>
                </a:solidFill>
                <a:latin typeface="Neue Haas Unica W1G" panose="020B0504030206020203" pitchFamily="34" charset="0"/>
                <a:ea typeface="+mn-ea"/>
                <a:cs typeface="+mn-cs"/>
              </a:defRPr>
            </a:pPr>
            <a:endParaRPr lang="en-FI"/>
          </a:p>
        </c:txPr>
        <c:crossAx val="1119961391"/>
        <c:crosses val="autoZero"/>
        <c:auto val="1"/>
        <c:lblAlgn val="ctr"/>
        <c:lblOffset val="100"/>
        <c:noMultiLvlLbl val="0"/>
      </c:catAx>
      <c:valAx>
        <c:axId val="1119961391"/>
        <c:scaling>
          <c:orientation val="minMax"/>
          <c:max val="100"/>
        </c:scaling>
        <c:delete val="1"/>
        <c:axPos val="l"/>
        <c:majorGridlines>
          <c:spPr>
            <a:ln w="12700" cap="flat" cmpd="sng" algn="ctr">
              <a:solidFill>
                <a:schemeClr val="bg1">
                  <a:lumMod val="85000"/>
                </a:schemeClr>
              </a:solidFill>
              <a:prstDash val="dash"/>
              <a:round/>
            </a:ln>
            <a:effectLst/>
          </c:spPr>
        </c:majorGridlines>
        <c:numFmt formatCode="General" sourceLinked="1"/>
        <c:majorTickMark val="none"/>
        <c:minorTickMark val="none"/>
        <c:tickLblPos val="nextTo"/>
        <c:crossAx val="95383289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alpha val="88000"/>
      </a:schemeClr>
    </a:solidFill>
    <a:ln>
      <a:noFill/>
    </a:ln>
    <a:effectLst/>
  </c:spPr>
  <c:txPr>
    <a:bodyPr/>
    <a:lstStyle/>
    <a:p>
      <a:pPr>
        <a:defRPr>
          <a:latin typeface="Neue Haas Unica W1G" panose="020B0504030206020203" pitchFamily="34" charset="0"/>
        </a:defRPr>
      </a:pPr>
      <a:endParaRPr lang="en-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116731-4676-4049-B778-C85831E1F5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dirty="0">
              <a:latin typeface="Neue Haas Unica W1G" panose="020B0504030206020203" pitchFamily="34" charset="0"/>
            </a:endParaRPr>
          </a:p>
        </p:txBody>
      </p:sp>
      <p:sp>
        <p:nvSpPr>
          <p:cNvPr id="3" name="Date Placeholder 2">
            <a:extLst>
              <a:ext uri="{FF2B5EF4-FFF2-40B4-BE49-F238E27FC236}">
                <a16:creationId xmlns:a16="http://schemas.microsoft.com/office/drawing/2014/main" id="{4C5C887A-2D2F-E940-8170-CB98732492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303909-B5E8-FB4E-AFE4-A87166A88C34}" type="datetimeFigureOut">
              <a:rPr lang="en-FI" smtClean="0">
                <a:latin typeface="Neue Haas Unica W1G" panose="020B0504030206020203" pitchFamily="34" charset="0"/>
              </a:rPr>
              <a:t>18/06/2021</a:t>
            </a:fld>
            <a:endParaRPr lang="en-FI" dirty="0">
              <a:latin typeface="Neue Haas Unica W1G" panose="020B0504030206020203" pitchFamily="34" charset="0"/>
            </a:endParaRPr>
          </a:p>
        </p:txBody>
      </p:sp>
      <p:sp>
        <p:nvSpPr>
          <p:cNvPr id="4" name="Footer Placeholder 3">
            <a:extLst>
              <a:ext uri="{FF2B5EF4-FFF2-40B4-BE49-F238E27FC236}">
                <a16:creationId xmlns:a16="http://schemas.microsoft.com/office/drawing/2014/main" id="{66B4AAC1-5A48-8D47-9036-9B35BA37D1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dirty="0">
              <a:latin typeface="Neue Haas Unica W1G" panose="020B0504030206020203" pitchFamily="34" charset="0"/>
            </a:endParaRPr>
          </a:p>
        </p:txBody>
      </p:sp>
      <p:sp>
        <p:nvSpPr>
          <p:cNvPr id="5" name="Slide Number Placeholder 4">
            <a:extLst>
              <a:ext uri="{FF2B5EF4-FFF2-40B4-BE49-F238E27FC236}">
                <a16:creationId xmlns:a16="http://schemas.microsoft.com/office/drawing/2014/main" id="{63DB4C95-5904-FB43-9FE2-1A5C1BAD6A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6F5268-A0E2-674D-AEA0-0DAD3129F1B4}" type="slidenum">
              <a:rPr lang="en-FI" smtClean="0">
                <a:latin typeface="Neue Haas Unica W1G" panose="020B0504030206020203" pitchFamily="34" charset="0"/>
              </a:rPr>
              <a:t>‹#›</a:t>
            </a:fld>
            <a:endParaRPr lang="en-FI" dirty="0">
              <a:latin typeface="Neue Haas Unica W1G" panose="020B0504030206020203" pitchFamily="34" charset="0"/>
            </a:endParaRPr>
          </a:p>
        </p:txBody>
      </p:sp>
    </p:spTree>
    <p:extLst>
      <p:ext uri="{BB962C8B-B14F-4D97-AF65-F5344CB8AC3E}">
        <p14:creationId xmlns:p14="http://schemas.microsoft.com/office/powerpoint/2010/main" val="2661359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eue Haas Unica W1G" panose="020B0504030206020203" pitchFamily="34" charset="0"/>
              </a:defRPr>
            </a:lvl1pPr>
          </a:lstStyle>
          <a:p>
            <a:endParaRPr lang="en-FI"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eue Haas Unica W1G" panose="020B0504030206020203" pitchFamily="34" charset="0"/>
              </a:defRPr>
            </a:lvl1pPr>
          </a:lstStyle>
          <a:p>
            <a:fld id="{C4E458E5-F7A7-9540-B300-0997209ECD22}" type="datetimeFigureOut">
              <a:rPr lang="en-FI" smtClean="0"/>
              <a:pPr/>
              <a:t>18/06/2021</a:t>
            </a:fld>
            <a:endParaRPr lang="en-FI"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eue Haas Unica W1G" panose="020B0504030206020203" pitchFamily="34" charset="0"/>
              </a:defRPr>
            </a:lvl1pPr>
          </a:lstStyle>
          <a:p>
            <a:endParaRPr lang="en-FI"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eue Haas Unica W1G" panose="020B0504030206020203" pitchFamily="34" charset="0"/>
              </a:defRPr>
            </a:lvl1pPr>
          </a:lstStyle>
          <a:p>
            <a:fld id="{ECE063A0-E1D9-054C-B6B8-9DCE4E3BD599}" type="slidenum">
              <a:rPr lang="en-FI" smtClean="0"/>
              <a:pPr/>
              <a:t>‹#›</a:t>
            </a:fld>
            <a:endParaRPr lang="en-FI" dirty="0"/>
          </a:p>
        </p:txBody>
      </p:sp>
    </p:spTree>
    <p:extLst>
      <p:ext uri="{BB962C8B-B14F-4D97-AF65-F5344CB8AC3E}">
        <p14:creationId xmlns:p14="http://schemas.microsoft.com/office/powerpoint/2010/main" val="2287118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eue Haas Unica W1G" panose="020B0504030206020203"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a:t>
            </a:fld>
            <a:endParaRPr lang="en-FI" dirty="0"/>
          </a:p>
        </p:txBody>
      </p:sp>
    </p:spTree>
    <p:extLst>
      <p:ext uri="{BB962C8B-B14F-4D97-AF65-F5344CB8AC3E}">
        <p14:creationId xmlns:p14="http://schemas.microsoft.com/office/powerpoint/2010/main" val="4055974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13</a:t>
            </a:fld>
            <a:endParaRPr lang="en-FI" dirty="0"/>
          </a:p>
        </p:txBody>
      </p:sp>
    </p:spTree>
    <p:extLst>
      <p:ext uri="{BB962C8B-B14F-4D97-AF65-F5344CB8AC3E}">
        <p14:creationId xmlns:p14="http://schemas.microsoft.com/office/powerpoint/2010/main" val="2419962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14</a:t>
            </a:fld>
            <a:endParaRPr lang="en-FI" dirty="0"/>
          </a:p>
        </p:txBody>
      </p:sp>
    </p:spTree>
    <p:extLst>
      <p:ext uri="{BB962C8B-B14F-4D97-AF65-F5344CB8AC3E}">
        <p14:creationId xmlns:p14="http://schemas.microsoft.com/office/powerpoint/2010/main" val="105440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17</a:t>
            </a:fld>
            <a:endParaRPr lang="en-FI" dirty="0"/>
          </a:p>
        </p:txBody>
      </p:sp>
    </p:spTree>
    <p:extLst>
      <p:ext uri="{BB962C8B-B14F-4D97-AF65-F5344CB8AC3E}">
        <p14:creationId xmlns:p14="http://schemas.microsoft.com/office/powerpoint/2010/main" val="482724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18</a:t>
            </a:fld>
            <a:endParaRPr lang="en-FI" dirty="0"/>
          </a:p>
        </p:txBody>
      </p:sp>
    </p:spTree>
    <p:extLst>
      <p:ext uri="{BB962C8B-B14F-4D97-AF65-F5344CB8AC3E}">
        <p14:creationId xmlns:p14="http://schemas.microsoft.com/office/powerpoint/2010/main" val="1254497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19</a:t>
            </a:fld>
            <a:endParaRPr lang="en-FI" dirty="0"/>
          </a:p>
        </p:txBody>
      </p:sp>
    </p:spTree>
    <p:extLst>
      <p:ext uri="{BB962C8B-B14F-4D97-AF65-F5344CB8AC3E}">
        <p14:creationId xmlns:p14="http://schemas.microsoft.com/office/powerpoint/2010/main" val="2699170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20</a:t>
            </a:fld>
            <a:endParaRPr lang="en-FI" dirty="0"/>
          </a:p>
        </p:txBody>
      </p:sp>
    </p:spTree>
    <p:extLst>
      <p:ext uri="{BB962C8B-B14F-4D97-AF65-F5344CB8AC3E}">
        <p14:creationId xmlns:p14="http://schemas.microsoft.com/office/powerpoint/2010/main" val="601503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21</a:t>
            </a:fld>
            <a:endParaRPr lang="en-FI" dirty="0"/>
          </a:p>
        </p:txBody>
      </p:sp>
    </p:spTree>
    <p:extLst>
      <p:ext uri="{BB962C8B-B14F-4D97-AF65-F5344CB8AC3E}">
        <p14:creationId xmlns:p14="http://schemas.microsoft.com/office/powerpoint/2010/main" val="1304866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22</a:t>
            </a:fld>
            <a:endParaRPr lang="en-FI" dirty="0"/>
          </a:p>
        </p:txBody>
      </p:sp>
    </p:spTree>
    <p:extLst>
      <p:ext uri="{BB962C8B-B14F-4D97-AF65-F5344CB8AC3E}">
        <p14:creationId xmlns:p14="http://schemas.microsoft.com/office/powerpoint/2010/main" val="346588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23</a:t>
            </a:fld>
            <a:endParaRPr lang="en-FI" dirty="0"/>
          </a:p>
        </p:txBody>
      </p:sp>
    </p:spTree>
    <p:extLst>
      <p:ext uri="{BB962C8B-B14F-4D97-AF65-F5344CB8AC3E}">
        <p14:creationId xmlns:p14="http://schemas.microsoft.com/office/powerpoint/2010/main" val="896390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24</a:t>
            </a:fld>
            <a:endParaRPr lang="en-FI" dirty="0"/>
          </a:p>
        </p:txBody>
      </p:sp>
    </p:spTree>
    <p:extLst>
      <p:ext uri="{BB962C8B-B14F-4D97-AF65-F5344CB8AC3E}">
        <p14:creationId xmlns:p14="http://schemas.microsoft.com/office/powerpoint/2010/main" val="3068112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a:t>
            </a:fld>
            <a:endParaRPr lang="en-FI" dirty="0"/>
          </a:p>
        </p:txBody>
      </p:sp>
    </p:spTree>
    <p:extLst>
      <p:ext uri="{BB962C8B-B14F-4D97-AF65-F5344CB8AC3E}">
        <p14:creationId xmlns:p14="http://schemas.microsoft.com/office/powerpoint/2010/main" val="3748925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31</a:t>
            </a:fld>
            <a:endParaRPr lang="en-FI" dirty="0"/>
          </a:p>
        </p:txBody>
      </p:sp>
    </p:spTree>
    <p:extLst>
      <p:ext uri="{BB962C8B-B14F-4D97-AF65-F5344CB8AC3E}">
        <p14:creationId xmlns:p14="http://schemas.microsoft.com/office/powerpoint/2010/main" val="2759055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32</a:t>
            </a:fld>
            <a:endParaRPr lang="en-FI" dirty="0"/>
          </a:p>
        </p:txBody>
      </p:sp>
    </p:spTree>
    <p:extLst>
      <p:ext uri="{BB962C8B-B14F-4D97-AF65-F5344CB8AC3E}">
        <p14:creationId xmlns:p14="http://schemas.microsoft.com/office/powerpoint/2010/main" val="2608732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33</a:t>
            </a:fld>
            <a:endParaRPr lang="en-FI" dirty="0"/>
          </a:p>
        </p:txBody>
      </p:sp>
    </p:spTree>
    <p:extLst>
      <p:ext uri="{BB962C8B-B14F-4D97-AF65-F5344CB8AC3E}">
        <p14:creationId xmlns:p14="http://schemas.microsoft.com/office/powerpoint/2010/main" val="1750754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34</a:t>
            </a:fld>
            <a:endParaRPr lang="en-FI" dirty="0"/>
          </a:p>
        </p:txBody>
      </p:sp>
    </p:spTree>
    <p:extLst>
      <p:ext uri="{BB962C8B-B14F-4D97-AF65-F5344CB8AC3E}">
        <p14:creationId xmlns:p14="http://schemas.microsoft.com/office/powerpoint/2010/main" val="2807647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35</a:t>
            </a:fld>
            <a:endParaRPr lang="en-FI" dirty="0"/>
          </a:p>
        </p:txBody>
      </p:sp>
    </p:spTree>
    <p:extLst>
      <p:ext uri="{BB962C8B-B14F-4D97-AF65-F5344CB8AC3E}">
        <p14:creationId xmlns:p14="http://schemas.microsoft.com/office/powerpoint/2010/main" val="1842280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36</a:t>
            </a:fld>
            <a:endParaRPr lang="en-FI" dirty="0"/>
          </a:p>
        </p:txBody>
      </p:sp>
    </p:spTree>
    <p:extLst>
      <p:ext uri="{BB962C8B-B14F-4D97-AF65-F5344CB8AC3E}">
        <p14:creationId xmlns:p14="http://schemas.microsoft.com/office/powerpoint/2010/main" val="4294220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37</a:t>
            </a:fld>
            <a:endParaRPr lang="en-FI" dirty="0"/>
          </a:p>
        </p:txBody>
      </p:sp>
    </p:spTree>
    <p:extLst>
      <p:ext uri="{BB962C8B-B14F-4D97-AF65-F5344CB8AC3E}">
        <p14:creationId xmlns:p14="http://schemas.microsoft.com/office/powerpoint/2010/main" val="1069683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38</a:t>
            </a:fld>
            <a:endParaRPr lang="en-FI" dirty="0"/>
          </a:p>
        </p:txBody>
      </p:sp>
    </p:spTree>
    <p:extLst>
      <p:ext uri="{BB962C8B-B14F-4D97-AF65-F5344CB8AC3E}">
        <p14:creationId xmlns:p14="http://schemas.microsoft.com/office/powerpoint/2010/main" val="4212567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39</a:t>
            </a:fld>
            <a:endParaRPr lang="en-FI" dirty="0"/>
          </a:p>
        </p:txBody>
      </p:sp>
    </p:spTree>
    <p:extLst>
      <p:ext uri="{BB962C8B-B14F-4D97-AF65-F5344CB8AC3E}">
        <p14:creationId xmlns:p14="http://schemas.microsoft.com/office/powerpoint/2010/main" val="2047096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40</a:t>
            </a:fld>
            <a:endParaRPr lang="en-FI" dirty="0"/>
          </a:p>
        </p:txBody>
      </p:sp>
    </p:spTree>
    <p:extLst>
      <p:ext uri="{BB962C8B-B14F-4D97-AF65-F5344CB8AC3E}">
        <p14:creationId xmlns:p14="http://schemas.microsoft.com/office/powerpoint/2010/main" val="1778934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4</a:t>
            </a:fld>
            <a:endParaRPr lang="en-FI" dirty="0"/>
          </a:p>
        </p:txBody>
      </p:sp>
    </p:spTree>
    <p:extLst>
      <p:ext uri="{BB962C8B-B14F-4D97-AF65-F5344CB8AC3E}">
        <p14:creationId xmlns:p14="http://schemas.microsoft.com/office/powerpoint/2010/main" val="11623675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41</a:t>
            </a:fld>
            <a:endParaRPr lang="en-FI" dirty="0"/>
          </a:p>
        </p:txBody>
      </p:sp>
    </p:spTree>
    <p:extLst>
      <p:ext uri="{BB962C8B-B14F-4D97-AF65-F5344CB8AC3E}">
        <p14:creationId xmlns:p14="http://schemas.microsoft.com/office/powerpoint/2010/main" val="424470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42</a:t>
            </a:fld>
            <a:endParaRPr lang="en-FI" dirty="0"/>
          </a:p>
        </p:txBody>
      </p:sp>
    </p:spTree>
    <p:extLst>
      <p:ext uri="{BB962C8B-B14F-4D97-AF65-F5344CB8AC3E}">
        <p14:creationId xmlns:p14="http://schemas.microsoft.com/office/powerpoint/2010/main" val="16520771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43</a:t>
            </a:fld>
            <a:endParaRPr lang="en-FI" dirty="0"/>
          </a:p>
        </p:txBody>
      </p:sp>
    </p:spTree>
    <p:extLst>
      <p:ext uri="{BB962C8B-B14F-4D97-AF65-F5344CB8AC3E}">
        <p14:creationId xmlns:p14="http://schemas.microsoft.com/office/powerpoint/2010/main" val="2314255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44</a:t>
            </a:fld>
            <a:endParaRPr lang="en-FI" dirty="0"/>
          </a:p>
        </p:txBody>
      </p:sp>
    </p:spTree>
    <p:extLst>
      <p:ext uri="{BB962C8B-B14F-4D97-AF65-F5344CB8AC3E}">
        <p14:creationId xmlns:p14="http://schemas.microsoft.com/office/powerpoint/2010/main" val="963575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45</a:t>
            </a:fld>
            <a:endParaRPr lang="en-FI" dirty="0"/>
          </a:p>
        </p:txBody>
      </p:sp>
    </p:spTree>
    <p:extLst>
      <p:ext uri="{BB962C8B-B14F-4D97-AF65-F5344CB8AC3E}">
        <p14:creationId xmlns:p14="http://schemas.microsoft.com/office/powerpoint/2010/main" val="3082551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46</a:t>
            </a:fld>
            <a:endParaRPr lang="en-FI" dirty="0"/>
          </a:p>
        </p:txBody>
      </p:sp>
    </p:spTree>
    <p:extLst>
      <p:ext uri="{BB962C8B-B14F-4D97-AF65-F5344CB8AC3E}">
        <p14:creationId xmlns:p14="http://schemas.microsoft.com/office/powerpoint/2010/main" val="9200350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47</a:t>
            </a:fld>
            <a:endParaRPr lang="en-FI" dirty="0"/>
          </a:p>
        </p:txBody>
      </p:sp>
    </p:spTree>
    <p:extLst>
      <p:ext uri="{BB962C8B-B14F-4D97-AF65-F5344CB8AC3E}">
        <p14:creationId xmlns:p14="http://schemas.microsoft.com/office/powerpoint/2010/main" val="25067767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0" i="0" u="none" strike="noStrike" kern="1200" dirty="0" err="1">
                <a:solidFill>
                  <a:schemeClr val="tx1"/>
                </a:solidFill>
                <a:effectLst/>
                <a:latin typeface="Neue Haas Unica W1G" panose="020B0504030206020203" pitchFamily="34" charset="0"/>
                <a:ea typeface="+mn-ea"/>
                <a:cs typeface="+mn-cs"/>
              </a:rPr>
              <a:t>Talouselämä</a:t>
            </a:r>
            <a:r>
              <a:rPr lang="en-GB" sz="1200" b="0" i="0" u="none" strike="noStrike" kern="1200" dirty="0">
                <a:solidFill>
                  <a:schemeClr val="tx1"/>
                </a:solidFill>
                <a:effectLst/>
                <a:latin typeface="Neue Haas Unica W1G" panose="020B0504030206020203" pitchFamily="34" charset="0"/>
                <a:ea typeface="+mn-ea"/>
                <a:cs typeface="+mn-cs"/>
              </a:rPr>
              <a:t> (Provides the most relevant financial news of the day through analysis and background work.)</a:t>
            </a:r>
            <a:endParaRPr lang="en-FI" sz="1200" b="0" i="0" u="none" strike="noStrike" kern="1200" dirty="0">
              <a:solidFill>
                <a:schemeClr val="tx1"/>
              </a:solidFill>
              <a:effectLst/>
              <a:latin typeface="Neue Haas Unica W1G" panose="020B0504030206020203" pitchFamily="34" charset="0"/>
              <a:ea typeface="+mn-ea"/>
              <a:cs typeface="+mn-cs"/>
            </a:endParaRPr>
          </a:p>
          <a:p>
            <a:pPr lvl="0"/>
            <a:r>
              <a:rPr lang="en-GB" sz="1200" b="0" i="0" u="none" strike="noStrike" kern="1200" dirty="0" err="1">
                <a:solidFill>
                  <a:schemeClr val="tx1"/>
                </a:solidFill>
                <a:effectLst/>
                <a:latin typeface="Neue Haas Unica W1G" panose="020B0504030206020203" pitchFamily="34" charset="0"/>
                <a:ea typeface="+mn-ea"/>
                <a:cs typeface="+mn-cs"/>
              </a:rPr>
              <a:t>Tehy-lehti</a:t>
            </a:r>
            <a:r>
              <a:rPr lang="en-GB" sz="1200" b="0" i="0" u="none" strike="noStrike" kern="1200" dirty="0">
                <a:solidFill>
                  <a:schemeClr val="tx1"/>
                </a:solidFill>
                <a:effectLst/>
                <a:latin typeface="Neue Haas Unica W1G" panose="020B0504030206020203" pitchFamily="34" charset="0"/>
                <a:ea typeface="+mn-ea"/>
                <a:cs typeface="+mn-cs"/>
              </a:rPr>
              <a:t> (Union of Health and Social Care and Early Childhood Education and Care Professionals in Finland journal)</a:t>
            </a:r>
            <a:endParaRPr lang="en-FI" sz="1200" b="0" i="0" u="none" strike="noStrike" kern="1200" dirty="0">
              <a:solidFill>
                <a:schemeClr val="tx1"/>
              </a:solidFill>
              <a:effectLst/>
              <a:latin typeface="Neue Haas Unica W1G" panose="020B0504030206020203" pitchFamily="34" charset="0"/>
              <a:ea typeface="+mn-ea"/>
              <a:cs typeface="+mn-cs"/>
            </a:endParaRPr>
          </a:p>
          <a:p>
            <a:pPr lvl="0"/>
            <a:r>
              <a:rPr lang="en-GB" sz="1200" b="0" i="0" u="none" strike="noStrike" kern="1200" dirty="0" err="1">
                <a:solidFill>
                  <a:schemeClr val="tx1"/>
                </a:solidFill>
                <a:effectLst/>
                <a:latin typeface="Neue Haas Unica W1G" panose="020B0504030206020203" pitchFamily="34" charset="0"/>
                <a:ea typeface="+mn-ea"/>
                <a:cs typeface="+mn-cs"/>
              </a:rPr>
              <a:t>Potilaan</a:t>
            </a:r>
            <a:r>
              <a:rPr lang="en-GB" sz="1200" b="0" i="0" u="none" strike="noStrike" kern="1200" dirty="0">
                <a:solidFill>
                  <a:schemeClr val="tx1"/>
                </a:solidFill>
                <a:effectLst/>
                <a:latin typeface="Neue Haas Unica W1G" panose="020B0504030206020203" pitchFamily="34" charset="0"/>
                <a:ea typeface="+mn-ea"/>
                <a:cs typeface="+mn-cs"/>
              </a:rPr>
              <a:t> </a:t>
            </a:r>
            <a:r>
              <a:rPr lang="en-GB" sz="1200" b="0" i="0" u="none" strike="noStrike" kern="1200" dirty="0" err="1">
                <a:solidFill>
                  <a:schemeClr val="tx1"/>
                </a:solidFill>
                <a:effectLst/>
                <a:latin typeface="Neue Haas Unica W1G" panose="020B0504030206020203" pitchFamily="34" charset="0"/>
                <a:ea typeface="+mn-ea"/>
                <a:cs typeface="+mn-cs"/>
              </a:rPr>
              <a:t>Lääkärilehti</a:t>
            </a:r>
            <a:r>
              <a:rPr lang="en-GB" sz="1200" b="0" i="0" u="none" strike="noStrike" kern="1200" dirty="0">
                <a:solidFill>
                  <a:schemeClr val="tx1"/>
                </a:solidFill>
                <a:effectLst/>
                <a:latin typeface="Neue Haas Unica W1G" panose="020B0504030206020203" pitchFamily="34" charset="0"/>
                <a:ea typeface="+mn-ea"/>
                <a:cs typeface="+mn-cs"/>
              </a:rPr>
              <a:t> (A summary of the articles in the Medical Journal is published in the Patient's Journal. The Finnish Medical Association publishes the Medical Journal.)</a:t>
            </a:r>
            <a:endParaRPr lang="en-FI" sz="1200" b="0" i="0" u="none" strike="noStrike" kern="1200" dirty="0">
              <a:solidFill>
                <a:schemeClr val="tx1"/>
              </a:solidFill>
              <a:effectLst/>
              <a:latin typeface="Neue Haas Unica W1G" panose="020B0504030206020203" pitchFamily="34" charset="0"/>
              <a:ea typeface="+mn-ea"/>
              <a:cs typeface="+mn-cs"/>
            </a:endParaRPr>
          </a:p>
          <a:p>
            <a:pPr lvl="0"/>
            <a:r>
              <a:rPr lang="en-GB" sz="1200" b="0" i="0" u="none" strike="noStrike" kern="1200" dirty="0" err="1">
                <a:solidFill>
                  <a:schemeClr val="tx1"/>
                </a:solidFill>
                <a:effectLst/>
                <a:latin typeface="Neue Haas Unica W1G" panose="020B0504030206020203" pitchFamily="34" charset="0"/>
                <a:ea typeface="+mn-ea"/>
                <a:cs typeface="+mn-cs"/>
              </a:rPr>
              <a:t>Reserviläinen</a:t>
            </a:r>
            <a:r>
              <a:rPr lang="en-GB" sz="1200" b="0" i="0" u="none" strike="noStrike" kern="1200" dirty="0">
                <a:solidFill>
                  <a:schemeClr val="tx1"/>
                </a:solidFill>
                <a:effectLst/>
                <a:latin typeface="Neue Haas Unica W1G" panose="020B0504030206020203" pitchFamily="34" charset="0"/>
                <a:ea typeface="+mn-ea"/>
                <a:cs typeface="+mn-cs"/>
              </a:rPr>
              <a:t> (Finland's most significant national defence publication)</a:t>
            </a:r>
            <a:endParaRPr lang="en-FI" sz="1200" b="0" i="0" u="none" strike="noStrike" kern="1200" dirty="0">
              <a:solidFill>
                <a:schemeClr val="tx1"/>
              </a:solidFill>
              <a:effectLst/>
              <a:latin typeface="Neue Haas Unica W1G" panose="020B0504030206020203" pitchFamily="34" charset="0"/>
              <a:ea typeface="+mn-ea"/>
              <a:cs typeface="+mn-cs"/>
            </a:endParaRPr>
          </a:p>
          <a:p>
            <a:pPr lvl="0"/>
            <a:r>
              <a:rPr lang="en-GB" sz="1200" b="0" i="0" u="none" strike="noStrike" kern="1200" dirty="0" err="1">
                <a:solidFill>
                  <a:schemeClr val="tx1"/>
                </a:solidFill>
                <a:effectLst/>
                <a:latin typeface="Neue Haas Unica W1G" panose="020B0504030206020203" pitchFamily="34" charset="0"/>
                <a:ea typeface="+mn-ea"/>
                <a:cs typeface="+mn-cs"/>
              </a:rPr>
              <a:t>Tekniikka</a:t>
            </a:r>
            <a:r>
              <a:rPr lang="en-GB" sz="1200" b="0" i="0" u="none" strike="noStrike" kern="1200" dirty="0">
                <a:solidFill>
                  <a:schemeClr val="tx1"/>
                </a:solidFill>
                <a:effectLst/>
                <a:latin typeface="Neue Haas Unica W1G" panose="020B0504030206020203" pitchFamily="34" charset="0"/>
                <a:ea typeface="+mn-ea"/>
                <a:cs typeface="+mn-cs"/>
              </a:rPr>
              <a:t> &amp; </a:t>
            </a:r>
            <a:r>
              <a:rPr lang="en-GB" sz="1200" b="0" i="0" u="none" strike="noStrike" kern="1200" dirty="0" err="1">
                <a:solidFill>
                  <a:schemeClr val="tx1"/>
                </a:solidFill>
                <a:effectLst/>
                <a:latin typeface="Neue Haas Unica W1G" panose="020B0504030206020203" pitchFamily="34" charset="0"/>
                <a:ea typeface="+mn-ea"/>
                <a:cs typeface="+mn-cs"/>
              </a:rPr>
              <a:t>Talous</a:t>
            </a:r>
            <a:r>
              <a:rPr lang="en-GB" sz="1200" b="0" i="0" u="none" strike="noStrike" kern="1200" dirty="0">
                <a:solidFill>
                  <a:schemeClr val="tx1"/>
                </a:solidFill>
                <a:effectLst/>
                <a:latin typeface="Neue Haas Unica W1G" panose="020B0504030206020203" pitchFamily="34" charset="0"/>
                <a:ea typeface="+mn-ea"/>
                <a:cs typeface="+mn-cs"/>
              </a:rPr>
              <a:t> (Finland's leading innovation media)</a:t>
            </a:r>
            <a:endParaRPr lang="en-FI" sz="1200" b="0" i="0" u="none" strike="noStrike" kern="1200" dirty="0">
              <a:solidFill>
                <a:schemeClr val="tx1"/>
              </a:solidFill>
              <a:effectLst/>
              <a:latin typeface="Neue Haas Unica W1G" panose="020B0504030206020203" pitchFamily="34" charset="0"/>
              <a:ea typeface="+mn-ea"/>
              <a:cs typeface="+mn-cs"/>
            </a:endParaRPr>
          </a:p>
          <a:p>
            <a:pPr lvl="0"/>
            <a:r>
              <a:rPr lang="en-GB" sz="1200" b="0" i="0" u="none" strike="noStrike" kern="1200" dirty="0" err="1">
                <a:solidFill>
                  <a:schemeClr val="tx1"/>
                </a:solidFill>
                <a:effectLst/>
                <a:latin typeface="Neue Haas Unica W1G" panose="020B0504030206020203" pitchFamily="34" charset="0"/>
                <a:ea typeface="+mn-ea"/>
                <a:cs typeface="+mn-cs"/>
              </a:rPr>
              <a:t>Konepörssi</a:t>
            </a:r>
            <a:r>
              <a:rPr lang="en-GB" sz="1200" b="0" i="0" u="none" strike="noStrike" kern="1200" dirty="0">
                <a:solidFill>
                  <a:schemeClr val="tx1"/>
                </a:solidFill>
                <a:effectLst/>
                <a:latin typeface="Neue Haas Unica W1G" panose="020B0504030206020203" pitchFamily="34" charset="0"/>
                <a:ea typeface="+mn-ea"/>
                <a:cs typeface="+mn-cs"/>
              </a:rPr>
              <a:t> (Magazine specialised in </a:t>
            </a:r>
            <a:endParaRPr lang="en-FI" sz="1200" b="0" i="0" u="none" strike="noStrike" kern="1200" dirty="0">
              <a:solidFill>
                <a:schemeClr val="tx1"/>
              </a:solidFill>
              <a:effectLst/>
              <a:latin typeface="Neue Haas Unica W1G" panose="020B0504030206020203" pitchFamily="34" charset="0"/>
              <a:ea typeface="+mn-ea"/>
              <a:cs typeface="+mn-cs"/>
            </a:endParaRPr>
          </a:p>
          <a:p>
            <a:r>
              <a:rPr lang="en-GB" sz="1200" b="0" i="0" kern="1200" dirty="0">
                <a:solidFill>
                  <a:schemeClr val="tx1"/>
                </a:solidFill>
                <a:effectLst/>
                <a:latin typeface="Neue Haas Unica W1G" panose="020B0504030206020203" pitchFamily="34" charset="0"/>
                <a:ea typeface="+mn-ea"/>
                <a:cs typeface="+mn-cs"/>
              </a:rPr>
              <a:t>Special magazine about work machinery and transport equipment, Finland’s most-read trade journal)</a:t>
            </a:r>
            <a:endParaRPr lang="en-FI" sz="1200" b="0" i="0" kern="1200" dirty="0">
              <a:solidFill>
                <a:schemeClr val="tx1"/>
              </a:solidFill>
              <a:effectLst/>
              <a:latin typeface="Neue Haas Unica W1G" panose="020B0504030206020203" pitchFamily="34" charset="0"/>
              <a:ea typeface="+mn-ea"/>
              <a:cs typeface="+mn-cs"/>
            </a:endParaRPr>
          </a:p>
          <a:p>
            <a:pPr lvl="0"/>
            <a:r>
              <a:rPr lang="en-GB" sz="1200" b="0" i="0" u="none" strike="noStrike" kern="1200" dirty="0" err="1">
                <a:solidFill>
                  <a:schemeClr val="tx1"/>
                </a:solidFill>
                <a:effectLst/>
                <a:latin typeface="Neue Haas Unica W1G" panose="020B0504030206020203" pitchFamily="34" charset="0"/>
                <a:ea typeface="+mn-ea"/>
                <a:cs typeface="+mn-cs"/>
              </a:rPr>
              <a:t>Arvopaperi</a:t>
            </a:r>
            <a:r>
              <a:rPr lang="en-GB" sz="1200" b="0" i="0" u="none" strike="noStrike" kern="1200" dirty="0">
                <a:solidFill>
                  <a:schemeClr val="tx1"/>
                </a:solidFill>
                <a:effectLst/>
                <a:latin typeface="Neue Haas Unica W1G" panose="020B0504030206020203" pitchFamily="34" charset="0"/>
                <a:ea typeface="+mn-ea"/>
                <a:cs typeface="+mn-cs"/>
              </a:rPr>
              <a:t> (the investor's information package)</a:t>
            </a:r>
            <a:endParaRPr lang="en-FI" sz="1200" b="0" i="0" u="none" strike="noStrike" kern="1200" dirty="0">
              <a:solidFill>
                <a:schemeClr val="tx1"/>
              </a:solidFill>
              <a:effectLst/>
              <a:latin typeface="Neue Haas Unica W1G" panose="020B0504030206020203" pitchFamily="34" charset="0"/>
              <a:ea typeface="+mn-ea"/>
              <a:cs typeface="+mn-cs"/>
            </a:endParaRPr>
          </a:p>
          <a:p>
            <a:pPr lvl="0"/>
            <a:r>
              <a:rPr lang="en-GB" sz="1200" b="0" i="0" u="none" strike="noStrike" kern="1200" dirty="0" err="1">
                <a:solidFill>
                  <a:schemeClr val="tx1"/>
                </a:solidFill>
                <a:effectLst/>
                <a:latin typeface="Neue Haas Unica W1G" panose="020B0504030206020203" pitchFamily="34" charset="0"/>
                <a:ea typeface="+mn-ea"/>
                <a:cs typeface="+mn-cs"/>
              </a:rPr>
              <a:t>Tivi</a:t>
            </a:r>
            <a:r>
              <a:rPr lang="en-GB" sz="1200" b="0" i="0" u="none" strike="noStrike" kern="1200" dirty="0">
                <a:solidFill>
                  <a:schemeClr val="tx1"/>
                </a:solidFill>
                <a:effectLst/>
                <a:latin typeface="Neue Haas Unica W1G" panose="020B0504030206020203" pitchFamily="34" charset="0"/>
                <a:ea typeface="+mn-ea"/>
                <a:cs typeface="+mn-cs"/>
              </a:rPr>
              <a:t> (IT professional magazine)</a:t>
            </a:r>
            <a:endParaRPr lang="en-FI" sz="1200" b="0" i="0" u="none" strike="noStrike" kern="1200" dirty="0">
              <a:solidFill>
                <a:schemeClr val="tx1"/>
              </a:solidFill>
              <a:effectLst/>
              <a:latin typeface="Neue Haas Unica W1G" panose="020B0504030206020203" pitchFamily="34" charset="0"/>
              <a:ea typeface="+mn-ea"/>
              <a:cs typeface="+mn-cs"/>
            </a:endParaRPr>
          </a:p>
          <a:p>
            <a:pPr lvl="0"/>
            <a:r>
              <a:rPr lang="en-GB" sz="1200" b="0" i="0" u="none" strike="noStrike" kern="1200" dirty="0" err="1">
                <a:solidFill>
                  <a:schemeClr val="tx1"/>
                </a:solidFill>
                <a:effectLst/>
                <a:latin typeface="Neue Haas Unica W1G" panose="020B0504030206020203" pitchFamily="34" charset="0"/>
                <a:ea typeface="+mn-ea"/>
                <a:cs typeface="+mn-cs"/>
              </a:rPr>
              <a:t>Koneviesti</a:t>
            </a:r>
            <a:r>
              <a:rPr lang="en-GB" sz="1200" b="0" i="0" u="none" strike="noStrike" kern="1200" dirty="0">
                <a:solidFill>
                  <a:schemeClr val="tx1"/>
                </a:solidFill>
                <a:effectLst/>
                <a:latin typeface="Neue Haas Unica W1G" panose="020B0504030206020203" pitchFamily="34" charset="0"/>
                <a:ea typeface="+mn-ea"/>
                <a:cs typeface="+mn-cs"/>
              </a:rPr>
              <a:t> (is a professional magazine for those working in agriculture, forestry and construction)</a:t>
            </a:r>
            <a:endParaRPr lang="en-FI" sz="1200" b="0" i="0" u="none" strike="noStrike" kern="1200" dirty="0">
              <a:solidFill>
                <a:schemeClr val="tx1"/>
              </a:solidFill>
              <a:effectLst/>
              <a:latin typeface="Neue Haas Unica W1G" panose="020B0504030206020203" pitchFamily="34" charset="0"/>
              <a:ea typeface="+mn-ea"/>
              <a:cs typeface="+mn-cs"/>
            </a:endParaRPr>
          </a:p>
          <a:p>
            <a:pPr lvl="0"/>
            <a:r>
              <a:rPr lang="en-GB" sz="1200" b="0" i="0" u="none" strike="noStrike" kern="1200" dirty="0" err="1">
                <a:solidFill>
                  <a:schemeClr val="tx1"/>
                </a:solidFill>
                <a:effectLst/>
                <a:latin typeface="Neue Haas Unica W1G" panose="020B0504030206020203" pitchFamily="34" charset="0"/>
                <a:ea typeface="+mn-ea"/>
                <a:cs typeface="+mn-cs"/>
              </a:rPr>
              <a:t>Suomen</a:t>
            </a:r>
            <a:r>
              <a:rPr lang="en-GB" sz="1200" b="0" i="0" u="none" strike="noStrike" kern="1200" dirty="0">
                <a:solidFill>
                  <a:schemeClr val="tx1"/>
                </a:solidFill>
                <a:effectLst/>
                <a:latin typeface="Neue Haas Unica W1G" panose="020B0504030206020203" pitchFamily="34" charset="0"/>
                <a:ea typeface="+mn-ea"/>
                <a:cs typeface="+mn-cs"/>
              </a:rPr>
              <a:t> </a:t>
            </a:r>
            <a:r>
              <a:rPr lang="en-GB" sz="1200" b="0" i="0" u="none" strike="noStrike" kern="1200" dirty="0" err="1">
                <a:solidFill>
                  <a:schemeClr val="tx1"/>
                </a:solidFill>
                <a:effectLst/>
                <a:latin typeface="Neue Haas Unica W1G" panose="020B0504030206020203" pitchFamily="34" charset="0"/>
                <a:ea typeface="+mn-ea"/>
                <a:cs typeface="+mn-cs"/>
              </a:rPr>
              <a:t>Lääkärilehti</a:t>
            </a:r>
            <a:r>
              <a:rPr lang="en-GB" sz="1200" b="0" i="0" u="none" strike="noStrike" kern="1200" dirty="0">
                <a:solidFill>
                  <a:schemeClr val="tx1"/>
                </a:solidFill>
                <a:effectLst/>
                <a:latin typeface="Neue Haas Unica W1G" panose="020B0504030206020203" pitchFamily="34" charset="0"/>
                <a:ea typeface="+mn-ea"/>
                <a:cs typeface="+mn-cs"/>
              </a:rPr>
              <a:t> (A publication published by the Finnish Medical Association focusing on medicine, the doctor's clinical work and health policy)</a:t>
            </a:r>
            <a:endParaRPr lang="en-FI" sz="1200" b="0" i="0" u="none" strike="noStrike" kern="1200" dirty="0">
              <a:solidFill>
                <a:schemeClr val="tx1"/>
              </a:solidFill>
              <a:effectLst/>
              <a:latin typeface="Neue Haas Unica W1G" panose="020B0504030206020203" pitchFamily="34" charset="0"/>
              <a:ea typeface="+mn-ea"/>
              <a:cs typeface="+mn-cs"/>
            </a:endParaRPr>
          </a:p>
        </p:txBody>
      </p:sp>
      <p:sp>
        <p:nvSpPr>
          <p:cNvPr id="4" name="Slide Number Placeholder 3"/>
          <p:cNvSpPr>
            <a:spLocks noGrp="1"/>
          </p:cNvSpPr>
          <p:nvPr>
            <p:ph type="sldNum" sz="quarter" idx="5"/>
          </p:nvPr>
        </p:nvSpPr>
        <p:spPr/>
        <p:txBody>
          <a:bodyPr/>
          <a:lstStyle/>
          <a:p>
            <a:fld id="{ECE063A0-E1D9-054C-B6B8-9DCE4E3BD599}" type="slidenum">
              <a:rPr lang="en-FI" smtClean="0"/>
              <a:pPr/>
              <a:t>48</a:t>
            </a:fld>
            <a:endParaRPr lang="en-FI" dirty="0"/>
          </a:p>
        </p:txBody>
      </p:sp>
    </p:spTree>
    <p:extLst>
      <p:ext uri="{BB962C8B-B14F-4D97-AF65-F5344CB8AC3E}">
        <p14:creationId xmlns:p14="http://schemas.microsoft.com/office/powerpoint/2010/main" val="20453863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0" i="0" u="none" strike="noStrike" kern="1200" dirty="0">
                <a:solidFill>
                  <a:schemeClr val="tx1"/>
                </a:solidFill>
                <a:effectLst/>
                <a:latin typeface="Neue Haas Unica W1G" panose="020B0504030206020203" pitchFamily="34" charset="0"/>
                <a:ea typeface="+mn-ea"/>
                <a:cs typeface="+mn-cs"/>
              </a:rPr>
              <a:t>1. </a:t>
            </a:r>
            <a:r>
              <a:rPr lang="en-GB" sz="1200" b="0" i="0" u="none" strike="noStrike" kern="1200" dirty="0" err="1">
                <a:solidFill>
                  <a:schemeClr val="tx1"/>
                </a:solidFill>
                <a:effectLst/>
                <a:latin typeface="Neue Haas Unica W1G" panose="020B0504030206020203" pitchFamily="34" charset="0"/>
                <a:ea typeface="+mn-ea"/>
                <a:cs typeface="+mn-cs"/>
              </a:rPr>
              <a:t>Tehy-lehti</a:t>
            </a:r>
            <a:endParaRPr lang="en-FI" sz="1200" b="0" i="0" u="none" strike="noStrike" kern="1200" dirty="0">
              <a:solidFill>
                <a:schemeClr val="tx1"/>
              </a:solidFill>
              <a:effectLst/>
              <a:latin typeface="Neue Haas Unica W1G" panose="020B0504030206020203" pitchFamily="34" charset="0"/>
              <a:ea typeface="+mn-ea"/>
              <a:cs typeface="+mn-cs"/>
            </a:endParaRPr>
          </a:p>
          <a:p>
            <a:pPr lvl="0"/>
            <a:r>
              <a:rPr lang="en-GB" sz="1200" b="0" i="0" u="none" strike="noStrike" kern="1200" dirty="0">
                <a:solidFill>
                  <a:schemeClr val="tx1"/>
                </a:solidFill>
                <a:effectLst/>
                <a:latin typeface="Neue Haas Unica W1G" panose="020B0504030206020203" pitchFamily="34" charset="0"/>
                <a:ea typeface="+mn-ea"/>
                <a:cs typeface="+mn-cs"/>
              </a:rPr>
              <a:t>2. </a:t>
            </a:r>
            <a:r>
              <a:rPr lang="en-GB" sz="1200" b="0" i="0" u="none" strike="noStrike" kern="1200" dirty="0" err="1">
                <a:solidFill>
                  <a:schemeClr val="tx1"/>
                </a:solidFill>
                <a:effectLst/>
                <a:latin typeface="Neue Haas Unica W1G" panose="020B0504030206020203" pitchFamily="34" charset="0"/>
                <a:ea typeface="+mn-ea"/>
                <a:cs typeface="+mn-cs"/>
              </a:rPr>
              <a:t>Potilaan</a:t>
            </a:r>
            <a:r>
              <a:rPr lang="en-GB" sz="1200" b="0" i="0" u="none" strike="noStrike" kern="1200" dirty="0">
                <a:solidFill>
                  <a:schemeClr val="tx1"/>
                </a:solidFill>
                <a:effectLst/>
                <a:latin typeface="Neue Haas Unica W1G" panose="020B0504030206020203" pitchFamily="34" charset="0"/>
                <a:ea typeface="+mn-ea"/>
                <a:cs typeface="+mn-cs"/>
              </a:rPr>
              <a:t> </a:t>
            </a:r>
            <a:r>
              <a:rPr lang="en-GB" sz="1200" b="0" i="0" u="none" strike="noStrike" kern="1200" dirty="0" err="1">
                <a:solidFill>
                  <a:schemeClr val="tx1"/>
                </a:solidFill>
                <a:effectLst/>
                <a:latin typeface="Neue Haas Unica W1G" panose="020B0504030206020203" pitchFamily="34" charset="0"/>
                <a:ea typeface="+mn-ea"/>
                <a:cs typeface="+mn-cs"/>
              </a:rPr>
              <a:t>Lääkärilehti</a:t>
            </a:r>
            <a:endParaRPr lang="en-FI" sz="1200" b="0" i="0" u="none" strike="noStrike" kern="1200" dirty="0">
              <a:solidFill>
                <a:schemeClr val="tx1"/>
              </a:solidFill>
              <a:effectLst/>
              <a:latin typeface="Neue Haas Unica W1G" panose="020B0504030206020203" pitchFamily="34" charset="0"/>
              <a:ea typeface="+mn-ea"/>
              <a:cs typeface="+mn-cs"/>
            </a:endParaRPr>
          </a:p>
          <a:p>
            <a:pPr lvl="0"/>
            <a:r>
              <a:rPr lang="en-GB" sz="1200" b="0" i="0" u="none" strike="noStrike" kern="1200" dirty="0">
                <a:solidFill>
                  <a:schemeClr val="tx1"/>
                </a:solidFill>
                <a:effectLst/>
                <a:latin typeface="Neue Haas Unica W1G" panose="020B0504030206020203" pitchFamily="34" charset="0"/>
                <a:ea typeface="+mn-ea"/>
                <a:cs typeface="+mn-cs"/>
              </a:rPr>
              <a:t>3. </a:t>
            </a:r>
            <a:r>
              <a:rPr lang="en-GB" sz="1200" b="0" i="0" u="none" strike="noStrike" kern="1200" dirty="0" err="1">
                <a:solidFill>
                  <a:schemeClr val="tx1"/>
                </a:solidFill>
                <a:effectLst/>
                <a:latin typeface="Neue Haas Unica W1G" panose="020B0504030206020203" pitchFamily="34" charset="0"/>
                <a:ea typeface="+mn-ea"/>
                <a:cs typeface="+mn-cs"/>
              </a:rPr>
              <a:t>Reserviläinen</a:t>
            </a:r>
            <a:endParaRPr lang="en-FI" sz="1200" b="0" i="0" u="none" strike="noStrike" kern="1200" dirty="0">
              <a:solidFill>
                <a:schemeClr val="tx1"/>
              </a:solidFill>
              <a:effectLst/>
              <a:latin typeface="Neue Haas Unica W1G" panose="020B0504030206020203" pitchFamily="34" charset="0"/>
              <a:ea typeface="+mn-ea"/>
              <a:cs typeface="+mn-cs"/>
            </a:endParaRPr>
          </a:p>
          <a:p>
            <a:pPr lvl="0"/>
            <a:r>
              <a:rPr lang="en-GB" sz="1200" b="0" i="0" u="none" strike="noStrike" kern="1200" dirty="0">
                <a:solidFill>
                  <a:schemeClr val="tx1"/>
                </a:solidFill>
                <a:effectLst/>
                <a:latin typeface="Neue Haas Unica W1G" panose="020B0504030206020203" pitchFamily="34" charset="0"/>
                <a:ea typeface="+mn-ea"/>
                <a:cs typeface="+mn-cs"/>
              </a:rPr>
              <a:t>4. </a:t>
            </a:r>
            <a:r>
              <a:rPr lang="en-GB" sz="1200" b="0" i="0" u="none" strike="noStrike" kern="1200" dirty="0" err="1">
                <a:solidFill>
                  <a:schemeClr val="tx1"/>
                </a:solidFill>
                <a:effectLst/>
                <a:latin typeface="Neue Haas Unica W1G" panose="020B0504030206020203" pitchFamily="34" charset="0"/>
                <a:ea typeface="+mn-ea"/>
                <a:cs typeface="+mn-cs"/>
              </a:rPr>
              <a:t>Suomen</a:t>
            </a:r>
            <a:r>
              <a:rPr lang="en-GB" sz="1200" b="0" i="0" u="none" strike="noStrike" kern="1200" dirty="0">
                <a:solidFill>
                  <a:schemeClr val="tx1"/>
                </a:solidFill>
                <a:effectLst/>
                <a:latin typeface="Neue Haas Unica W1G" panose="020B0504030206020203" pitchFamily="34" charset="0"/>
                <a:ea typeface="+mn-ea"/>
                <a:cs typeface="+mn-cs"/>
              </a:rPr>
              <a:t> </a:t>
            </a:r>
            <a:r>
              <a:rPr lang="en-GB" sz="1200" b="0" i="0" u="none" strike="noStrike" kern="1200" dirty="0" err="1">
                <a:solidFill>
                  <a:schemeClr val="tx1"/>
                </a:solidFill>
                <a:effectLst/>
                <a:latin typeface="Neue Haas Unica W1G" panose="020B0504030206020203" pitchFamily="34" charset="0"/>
                <a:ea typeface="+mn-ea"/>
                <a:cs typeface="+mn-cs"/>
              </a:rPr>
              <a:t>Lääkärilehti</a:t>
            </a:r>
            <a:endParaRPr lang="en-FI" sz="1200" b="0" i="0" u="none" strike="noStrike" kern="1200" dirty="0">
              <a:solidFill>
                <a:schemeClr val="tx1"/>
              </a:solidFill>
              <a:effectLst/>
              <a:latin typeface="Neue Haas Unica W1G" panose="020B0504030206020203" pitchFamily="34" charset="0"/>
              <a:ea typeface="+mn-ea"/>
              <a:cs typeface="+mn-cs"/>
            </a:endParaRPr>
          </a:p>
          <a:p>
            <a:pPr lvl="0"/>
            <a:r>
              <a:rPr lang="en-GB" sz="1200" b="0" i="0" u="none" strike="noStrike" kern="1200" dirty="0">
                <a:solidFill>
                  <a:schemeClr val="tx1"/>
                </a:solidFill>
                <a:effectLst/>
                <a:latin typeface="Neue Haas Unica W1G" panose="020B0504030206020203" pitchFamily="34" charset="0"/>
                <a:ea typeface="+mn-ea"/>
                <a:cs typeface="+mn-cs"/>
              </a:rPr>
              <a:t>5. </a:t>
            </a:r>
            <a:r>
              <a:rPr lang="en-GB" sz="1200" b="0" i="0" u="none" strike="noStrike" kern="1200" dirty="0" err="1">
                <a:solidFill>
                  <a:schemeClr val="tx1"/>
                </a:solidFill>
                <a:effectLst/>
                <a:latin typeface="Neue Haas Unica W1G" panose="020B0504030206020203" pitchFamily="34" charset="0"/>
                <a:ea typeface="+mn-ea"/>
                <a:cs typeface="+mn-cs"/>
              </a:rPr>
              <a:t>Pelastustieto</a:t>
            </a:r>
            <a:r>
              <a:rPr lang="en-GB" sz="1200" b="0" i="0" u="none" strike="noStrike" kern="1200" dirty="0">
                <a:solidFill>
                  <a:schemeClr val="tx1"/>
                </a:solidFill>
                <a:effectLst/>
                <a:latin typeface="Neue Haas Unica W1G" panose="020B0504030206020203" pitchFamily="34" charset="0"/>
                <a:ea typeface="+mn-ea"/>
                <a:cs typeface="+mn-cs"/>
              </a:rPr>
              <a:t> (a leading trade magazine in the field of fire, rescue and civil protection)</a:t>
            </a:r>
            <a:endParaRPr lang="en-FI" sz="1200" b="0" i="0" u="none" strike="noStrike" kern="1200" dirty="0">
              <a:solidFill>
                <a:schemeClr val="tx1"/>
              </a:solidFill>
              <a:effectLst/>
              <a:latin typeface="Neue Haas Unica W1G" panose="020B0504030206020203" pitchFamily="34" charset="0"/>
              <a:ea typeface="+mn-ea"/>
              <a:cs typeface="+mn-cs"/>
            </a:endParaRPr>
          </a:p>
          <a:p>
            <a:pPr lvl="0"/>
            <a:r>
              <a:rPr lang="en-GB" sz="1200" b="0" i="0" u="none" strike="noStrike" kern="1200" dirty="0">
                <a:solidFill>
                  <a:schemeClr val="tx1"/>
                </a:solidFill>
                <a:effectLst/>
                <a:latin typeface="Neue Haas Unica W1G" panose="020B0504030206020203" pitchFamily="34" charset="0"/>
                <a:ea typeface="+mn-ea"/>
                <a:cs typeface="+mn-cs"/>
              </a:rPr>
              <a:t>6. </a:t>
            </a:r>
            <a:r>
              <a:rPr lang="en-GB" sz="1200" b="0" i="0" u="none" strike="noStrike" kern="1200" dirty="0" err="1">
                <a:solidFill>
                  <a:schemeClr val="tx1"/>
                </a:solidFill>
                <a:effectLst/>
                <a:latin typeface="Neue Haas Unica W1G" panose="020B0504030206020203" pitchFamily="34" charset="0"/>
                <a:ea typeface="+mn-ea"/>
                <a:cs typeface="+mn-cs"/>
              </a:rPr>
              <a:t>Taloustaito</a:t>
            </a:r>
            <a:endParaRPr lang="en-FI" sz="1200" b="0" i="0" u="none" strike="noStrike" kern="1200" dirty="0">
              <a:solidFill>
                <a:schemeClr val="tx1"/>
              </a:solidFill>
              <a:effectLst/>
              <a:latin typeface="Neue Haas Unica W1G" panose="020B0504030206020203" pitchFamily="34" charset="0"/>
              <a:ea typeface="+mn-ea"/>
              <a:cs typeface="+mn-cs"/>
            </a:endParaRPr>
          </a:p>
          <a:p>
            <a:pPr lvl="0"/>
            <a:r>
              <a:rPr lang="en-GB" sz="1200" b="0" i="0" u="none" strike="noStrike" kern="1200" dirty="0">
                <a:solidFill>
                  <a:schemeClr val="tx1"/>
                </a:solidFill>
                <a:effectLst/>
                <a:latin typeface="Neue Haas Unica W1G" panose="020B0504030206020203" pitchFamily="34" charset="0"/>
                <a:ea typeface="+mn-ea"/>
                <a:cs typeface="+mn-cs"/>
              </a:rPr>
              <a:t>7. </a:t>
            </a:r>
            <a:r>
              <a:rPr lang="en-GB" sz="1200" b="0" i="0" u="none" strike="noStrike" kern="1200" dirty="0" err="1">
                <a:solidFill>
                  <a:schemeClr val="tx1"/>
                </a:solidFill>
                <a:effectLst/>
                <a:latin typeface="Neue Haas Unica W1G" panose="020B0504030206020203" pitchFamily="34" charset="0"/>
                <a:ea typeface="+mn-ea"/>
                <a:cs typeface="+mn-cs"/>
              </a:rPr>
              <a:t>Kuntalehti</a:t>
            </a:r>
            <a:r>
              <a:rPr lang="en-GB" sz="1200" b="0" i="0" u="none" strike="noStrike" kern="1200" dirty="0">
                <a:solidFill>
                  <a:schemeClr val="tx1"/>
                </a:solidFill>
                <a:effectLst/>
                <a:latin typeface="Neue Haas Unica W1G" panose="020B0504030206020203" pitchFamily="34" charset="0"/>
                <a:ea typeface="+mn-ea"/>
                <a:cs typeface="+mn-cs"/>
              </a:rPr>
              <a:t> (reports and covers the most important events in the municipal and provincial sector)</a:t>
            </a:r>
            <a:endParaRPr lang="en-FI" sz="1200" b="0" i="0" u="none" strike="noStrike" kern="1200" dirty="0">
              <a:solidFill>
                <a:schemeClr val="tx1"/>
              </a:solidFill>
              <a:effectLst/>
              <a:latin typeface="Neue Haas Unica W1G" panose="020B0504030206020203" pitchFamily="34" charset="0"/>
              <a:ea typeface="+mn-ea"/>
              <a:cs typeface="+mn-cs"/>
            </a:endParaRPr>
          </a:p>
          <a:p>
            <a:pPr lvl="0"/>
            <a:r>
              <a:rPr lang="en-GB" sz="1200" b="0" i="0" u="none" strike="noStrike" kern="1200" dirty="0">
                <a:solidFill>
                  <a:schemeClr val="tx1"/>
                </a:solidFill>
                <a:effectLst/>
                <a:latin typeface="Neue Haas Unica W1G" panose="020B0504030206020203" pitchFamily="34" charset="0"/>
                <a:ea typeface="+mn-ea"/>
                <a:cs typeface="+mn-cs"/>
              </a:rPr>
              <a:t>8. Super (practical nurse, health and social care and early childhood professional magazine)</a:t>
            </a:r>
            <a:endParaRPr lang="en-FI" sz="1200" b="0" i="0" u="none" strike="noStrike" kern="1200" dirty="0">
              <a:solidFill>
                <a:schemeClr val="tx1"/>
              </a:solidFill>
              <a:effectLst/>
              <a:latin typeface="Neue Haas Unica W1G" panose="020B0504030206020203" pitchFamily="34" charset="0"/>
              <a:ea typeface="+mn-ea"/>
              <a:cs typeface="+mn-cs"/>
            </a:endParaRPr>
          </a:p>
          <a:p>
            <a:r>
              <a:rPr lang="en-GB" sz="1200" b="0" i="0" u="none" strike="noStrike" kern="1200" dirty="0">
                <a:solidFill>
                  <a:schemeClr val="tx1"/>
                </a:solidFill>
                <a:effectLst/>
                <a:latin typeface="Neue Haas Unica W1G" panose="020B0504030206020203" pitchFamily="34" charset="0"/>
                <a:ea typeface="+mn-ea"/>
                <a:cs typeface="+mn-cs"/>
              </a:rPr>
              <a:t>9. </a:t>
            </a:r>
            <a:r>
              <a:rPr lang="en-GB" sz="1200" b="0" i="0" u="none" strike="noStrike" kern="1200" dirty="0" err="1">
                <a:solidFill>
                  <a:schemeClr val="tx1"/>
                </a:solidFill>
                <a:effectLst/>
                <a:latin typeface="Neue Haas Unica W1G" panose="020B0504030206020203" pitchFamily="34" charset="0"/>
                <a:ea typeface="+mn-ea"/>
                <a:cs typeface="+mn-cs"/>
              </a:rPr>
              <a:t>Suomen</a:t>
            </a:r>
            <a:r>
              <a:rPr lang="en-GB" sz="1200" b="0" i="0" u="none" strike="noStrike" kern="1200" dirty="0">
                <a:solidFill>
                  <a:schemeClr val="tx1"/>
                </a:solidFill>
                <a:effectLst/>
                <a:latin typeface="Neue Haas Unica W1G" panose="020B0504030206020203" pitchFamily="34" charset="0"/>
                <a:ea typeface="+mn-ea"/>
                <a:cs typeface="+mn-cs"/>
              </a:rPr>
              <a:t> </a:t>
            </a:r>
            <a:r>
              <a:rPr lang="en-GB" sz="1200" b="0" i="0" u="none" strike="noStrike" kern="1200" dirty="0" err="1">
                <a:solidFill>
                  <a:schemeClr val="tx1"/>
                </a:solidFill>
                <a:effectLst/>
                <a:latin typeface="Neue Haas Unica W1G" panose="020B0504030206020203" pitchFamily="34" charset="0"/>
                <a:ea typeface="+mn-ea"/>
                <a:cs typeface="+mn-cs"/>
              </a:rPr>
              <a:t>Kiinteistölehti</a:t>
            </a:r>
            <a:r>
              <a:rPr lang="en-GB" sz="1200" b="0" i="0" u="none" strike="noStrike" kern="1200" dirty="0">
                <a:solidFill>
                  <a:schemeClr val="tx1"/>
                </a:solidFill>
                <a:effectLst/>
                <a:latin typeface="Neue Haas Unica W1G" panose="020B0504030206020203" pitchFamily="34" charset="0"/>
                <a:ea typeface="+mn-ea"/>
                <a:cs typeface="+mn-cs"/>
              </a:rPr>
              <a:t> (the most widely circulated expert turn in the real estate industry)</a:t>
            </a:r>
            <a:endParaRPr lang="en-FI" sz="1200" b="0" i="0" u="none" strike="noStrike" kern="1200" dirty="0">
              <a:solidFill>
                <a:schemeClr val="tx1"/>
              </a:solidFill>
              <a:effectLst/>
              <a:latin typeface="Neue Haas Unica W1G" panose="020B0504030206020203" pitchFamily="34" charset="0"/>
              <a:ea typeface="+mn-ea"/>
              <a:cs typeface="+mn-cs"/>
            </a:endParaRPr>
          </a:p>
          <a:p>
            <a:pPr lvl="0"/>
            <a:r>
              <a:rPr lang="en-GB" sz="1200" b="0" i="0" u="none" strike="noStrike" kern="1200" dirty="0">
                <a:solidFill>
                  <a:schemeClr val="tx1"/>
                </a:solidFill>
                <a:effectLst/>
                <a:latin typeface="Neue Haas Unica W1G" panose="020B0504030206020203" pitchFamily="34" charset="0"/>
                <a:ea typeface="+mn-ea"/>
                <a:cs typeface="+mn-cs"/>
              </a:rPr>
              <a:t>10. </a:t>
            </a:r>
            <a:r>
              <a:rPr lang="en-GB" sz="1200" b="0" i="0" u="none" strike="noStrike" kern="1200" dirty="0" err="1">
                <a:solidFill>
                  <a:schemeClr val="tx1"/>
                </a:solidFill>
                <a:effectLst/>
                <a:latin typeface="Neue Haas Unica W1G" panose="020B0504030206020203" pitchFamily="34" charset="0"/>
                <a:ea typeface="+mn-ea"/>
                <a:cs typeface="+mn-cs"/>
              </a:rPr>
              <a:t>Apteekkarilehti</a:t>
            </a:r>
            <a:endParaRPr lang="en-FI" sz="1200" b="0" i="0" u="none" strike="noStrike" kern="1200" dirty="0">
              <a:solidFill>
                <a:schemeClr val="tx1"/>
              </a:solidFill>
              <a:effectLst/>
              <a:latin typeface="Neue Haas Unica W1G" panose="020B0504030206020203" pitchFamily="34" charset="0"/>
              <a:ea typeface="+mn-ea"/>
              <a:cs typeface="+mn-cs"/>
            </a:endParaRPr>
          </a:p>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49</a:t>
            </a:fld>
            <a:endParaRPr lang="en-FI" dirty="0"/>
          </a:p>
        </p:txBody>
      </p:sp>
    </p:spTree>
    <p:extLst>
      <p:ext uri="{BB962C8B-B14F-4D97-AF65-F5344CB8AC3E}">
        <p14:creationId xmlns:p14="http://schemas.microsoft.com/office/powerpoint/2010/main" val="30903565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50</a:t>
            </a:fld>
            <a:endParaRPr lang="en-FI" dirty="0"/>
          </a:p>
        </p:txBody>
      </p:sp>
    </p:spTree>
    <p:extLst>
      <p:ext uri="{BB962C8B-B14F-4D97-AF65-F5344CB8AC3E}">
        <p14:creationId xmlns:p14="http://schemas.microsoft.com/office/powerpoint/2010/main" val="2233153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5</a:t>
            </a:fld>
            <a:endParaRPr lang="en-FI" dirty="0"/>
          </a:p>
        </p:txBody>
      </p:sp>
    </p:spTree>
    <p:extLst>
      <p:ext uri="{BB962C8B-B14F-4D97-AF65-F5344CB8AC3E}">
        <p14:creationId xmlns:p14="http://schemas.microsoft.com/office/powerpoint/2010/main" val="39198414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51</a:t>
            </a:fld>
            <a:endParaRPr lang="en-FI" dirty="0"/>
          </a:p>
        </p:txBody>
      </p:sp>
    </p:spTree>
    <p:extLst>
      <p:ext uri="{BB962C8B-B14F-4D97-AF65-F5344CB8AC3E}">
        <p14:creationId xmlns:p14="http://schemas.microsoft.com/office/powerpoint/2010/main" val="5027867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52</a:t>
            </a:fld>
            <a:endParaRPr lang="en-FI" dirty="0"/>
          </a:p>
        </p:txBody>
      </p:sp>
    </p:spTree>
    <p:extLst>
      <p:ext uri="{BB962C8B-B14F-4D97-AF65-F5344CB8AC3E}">
        <p14:creationId xmlns:p14="http://schemas.microsoft.com/office/powerpoint/2010/main" val="24264885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53</a:t>
            </a:fld>
            <a:endParaRPr lang="en-FI" dirty="0"/>
          </a:p>
        </p:txBody>
      </p:sp>
    </p:spTree>
    <p:extLst>
      <p:ext uri="{BB962C8B-B14F-4D97-AF65-F5344CB8AC3E}">
        <p14:creationId xmlns:p14="http://schemas.microsoft.com/office/powerpoint/2010/main" val="13568545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54</a:t>
            </a:fld>
            <a:endParaRPr lang="en-FI" dirty="0"/>
          </a:p>
        </p:txBody>
      </p:sp>
    </p:spTree>
    <p:extLst>
      <p:ext uri="{BB962C8B-B14F-4D97-AF65-F5344CB8AC3E}">
        <p14:creationId xmlns:p14="http://schemas.microsoft.com/office/powerpoint/2010/main" val="11862714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55</a:t>
            </a:fld>
            <a:endParaRPr lang="en-FI" dirty="0"/>
          </a:p>
        </p:txBody>
      </p:sp>
    </p:spTree>
    <p:extLst>
      <p:ext uri="{BB962C8B-B14F-4D97-AF65-F5344CB8AC3E}">
        <p14:creationId xmlns:p14="http://schemas.microsoft.com/office/powerpoint/2010/main" val="16547080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56</a:t>
            </a:fld>
            <a:endParaRPr lang="en-FI" dirty="0"/>
          </a:p>
        </p:txBody>
      </p:sp>
    </p:spTree>
    <p:extLst>
      <p:ext uri="{BB962C8B-B14F-4D97-AF65-F5344CB8AC3E}">
        <p14:creationId xmlns:p14="http://schemas.microsoft.com/office/powerpoint/2010/main" val="39522757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57</a:t>
            </a:fld>
            <a:endParaRPr lang="en-FI" dirty="0"/>
          </a:p>
        </p:txBody>
      </p:sp>
    </p:spTree>
    <p:extLst>
      <p:ext uri="{BB962C8B-B14F-4D97-AF65-F5344CB8AC3E}">
        <p14:creationId xmlns:p14="http://schemas.microsoft.com/office/powerpoint/2010/main" val="21732839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58</a:t>
            </a:fld>
            <a:endParaRPr lang="en-FI" dirty="0"/>
          </a:p>
        </p:txBody>
      </p:sp>
    </p:spTree>
    <p:extLst>
      <p:ext uri="{BB962C8B-B14F-4D97-AF65-F5344CB8AC3E}">
        <p14:creationId xmlns:p14="http://schemas.microsoft.com/office/powerpoint/2010/main" val="38445586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59</a:t>
            </a:fld>
            <a:endParaRPr lang="en-FI" dirty="0"/>
          </a:p>
        </p:txBody>
      </p:sp>
    </p:spTree>
    <p:extLst>
      <p:ext uri="{BB962C8B-B14F-4D97-AF65-F5344CB8AC3E}">
        <p14:creationId xmlns:p14="http://schemas.microsoft.com/office/powerpoint/2010/main" val="34106276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60</a:t>
            </a:fld>
            <a:endParaRPr lang="en-FI" dirty="0"/>
          </a:p>
        </p:txBody>
      </p:sp>
    </p:spTree>
    <p:extLst>
      <p:ext uri="{BB962C8B-B14F-4D97-AF65-F5344CB8AC3E}">
        <p14:creationId xmlns:p14="http://schemas.microsoft.com/office/powerpoint/2010/main" val="815543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6</a:t>
            </a:fld>
            <a:endParaRPr lang="en-FI" dirty="0"/>
          </a:p>
        </p:txBody>
      </p:sp>
    </p:spTree>
    <p:extLst>
      <p:ext uri="{BB962C8B-B14F-4D97-AF65-F5344CB8AC3E}">
        <p14:creationId xmlns:p14="http://schemas.microsoft.com/office/powerpoint/2010/main" val="31270385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61</a:t>
            </a:fld>
            <a:endParaRPr lang="en-FI" dirty="0"/>
          </a:p>
        </p:txBody>
      </p:sp>
    </p:spTree>
    <p:extLst>
      <p:ext uri="{BB962C8B-B14F-4D97-AF65-F5344CB8AC3E}">
        <p14:creationId xmlns:p14="http://schemas.microsoft.com/office/powerpoint/2010/main" val="23105884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62</a:t>
            </a:fld>
            <a:endParaRPr lang="en-FI" dirty="0"/>
          </a:p>
        </p:txBody>
      </p:sp>
    </p:spTree>
    <p:extLst>
      <p:ext uri="{BB962C8B-B14F-4D97-AF65-F5344CB8AC3E}">
        <p14:creationId xmlns:p14="http://schemas.microsoft.com/office/powerpoint/2010/main" val="10176921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63</a:t>
            </a:fld>
            <a:endParaRPr lang="en-FI" dirty="0"/>
          </a:p>
        </p:txBody>
      </p:sp>
    </p:spTree>
    <p:extLst>
      <p:ext uri="{BB962C8B-B14F-4D97-AF65-F5344CB8AC3E}">
        <p14:creationId xmlns:p14="http://schemas.microsoft.com/office/powerpoint/2010/main" val="23098835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64</a:t>
            </a:fld>
            <a:endParaRPr lang="en-FI" dirty="0"/>
          </a:p>
        </p:txBody>
      </p:sp>
    </p:spTree>
    <p:extLst>
      <p:ext uri="{BB962C8B-B14F-4D97-AF65-F5344CB8AC3E}">
        <p14:creationId xmlns:p14="http://schemas.microsoft.com/office/powerpoint/2010/main" val="8699716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65</a:t>
            </a:fld>
            <a:endParaRPr lang="en-FI" dirty="0"/>
          </a:p>
        </p:txBody>
      </p:sp>
    </p:spTree>
    <p:extLst>
      <p:ext uri="{BB962C8B-B14F-4D97-AF65-F5344CB8AC3E}">
        <p14:creationId xmlns:p14="http://schemas.microsoft.com/office/powerpoint/2010/main" val="31453535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66</a:t>
            </a:fld>
            <a:endParaRPr lang="en-FI" dirty="0"/>
          </a:p>
        </p:txBody>
      </p:sp>
    </p:spTree>
    <p:extLst>
      <p:ext uri="{BB962C8B-B14F-4D97-AF65-F5344CB8AC3E}">
        <p14:creationId xmlns:p14="http://schemas.microsoft.com/office/powerpoint/2010/main" val="11338471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67</a:t>
            </a:fld>
            <a:endParaRPr lang="en-FI" dirty="0"/>
          </a:p>
        </p:txBody>
      </p:sp>
    </p:spTree>
    <p:extLst>
      <p:ext uri="{BB962C8B-B14F-4D97-AF65-F5344CB8AC3E}">
        <p14:creationId xmlns:p14="http://schemas.microsoft.com/office/powerpoint/2010/main" val="34687623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68</a:t>
            </a:fld>
            <a:endParaRPr lang="en-FI" dirty="0"/>
          </a:p>
        </p:txBody>
      </p:sp>
    </p:spTree>
    <p:extLst>
      <p:ext uri="{BB962C8B-B14F-4D97-AF65-F5344CB8AC3E}">
        <p14:creationId xmlns:p14="http://schemas.microsoft.com/office/powerpoint/2010/main" val="28603692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69</a:t>
            </a:fld>
            <a:endParaRPr lang="en-FI" dirty="0"/>
          </a:p>
        </p:txBody>
      </p:sp>
    </p:spTree>
    <p:extLst>
      <p:ext uri="{BB962C8B-B14F-4D97-AF65-F5344CB8AC3E}">
        <p14:creationId xmlns:p14="http://schemas.microsoft.com/office/powerpoint/2010/main" val="29372762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70</a:t>
            </a:fld>
            <a:endParaRPr lang="en-FI" dirty="0"/>
          </a:p>
        </p:txBody>
      </p:sp>
    </p:spTree>
    <p:extLst>
      <p:ext uri="{BB962C8B-B14F-4D97-AF65-F5344CB8AC3E}">
        <p14:creationId xmlns:p14="http://schemas.microsoft.com/office/powerpoint/2010/main" val="4123237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7</a:t>
            </a:fld>
            <a:endParaRPr lang="en-FI" dirty="0"/>
          </a:p>
        </p:txBody>
      </p:sp>
    </p:spTree>
    <p:extLst>
      <p:ext uri="{BB962C8B-B14F-4D97-AF65-F5344CB8AC3E}">
        <p14:creationId xmlns:p14="http://schemas.microsoft.com/office/powerpoint/2010/main" val="20948706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71</a:t>
            </a:fld>
            <a:endParaRPr lang="en-FI" dirty="0"/>
          </a:p>
        </p:txBody>
      </p:sp>
    </p:spTree>
    <p:extLst>
      <p:ext uri="{BB962C8B-B14F-4D97-AF65-F5344CB8AC3E}">
        <p14:creationId xmlns:p14="http://schemas.microsoft.com/office/powerpoint/2010/main" val="13235350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74</a:t>
            </a:fld>
            <a:endParaRPr lang="en-FI" dirty="0"/>
          </a:p>
        </p:txBody>
      </p:sp>
    </p:spTree>
    <p:extLst>
      <p:ext uri="{BB962C8B-B14F-4D97-AF65-F5344CB8AC3E}">
        <p14:creationId xmlns:p14="http://schemas.microsoft.com/office/powerpoint/2010/main" val="34086045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75</a:t>
            </a:fld>
            <a:endParaRPr lang="en-FI" dirty="0"/>
          </a:p>
        </p:txBody>
      </p:sp>
    </p:spTree>
    <p:extLst>
      <p:ext uri="{BB962C8B-B14F-4D97-AF65-F5344CB8AC3E}">
        <p14:creationId xmlns:p14="http://schemas.microsoft.com/office/powerpoint/2010/main" val="7200701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76</a:t>
            </a:fld>
            <a:endParaRPr lang="en-FI" dirty="0"/>
          </a:p>
        </p:txBody>
      </p:sp>
    </p:spTree>
    <p:extLst>
      <p:ext uri="{BB962C8B-B14F-4D97-AF65-F5344CB8AC3E}">
        <p14:creationId xmlns:p14="http://schemas.microsoft.com/office/powerpoint/2010/main" val="34808155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77</a:t>
            </a:fld>
            <a:endParaRPr lang="en-FI" dirty="0"/>
          </a:p>
        </p:txBody>
      </p:sp>
    </p:spTree>
    <p:extLst>
      <p:ext uri="{BB962C8B-B14F-4D97-AF65-F5344CB8AC3E}">
        <p14:creationId xmlns:p14="http://schemas.microsoft.com/office/powerpoint/2010/main" val="23277960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78</a:t>
            </a:fld>
            <a:endParaRPr lang="en-FI" dirty="0"/>
          </a:p>
        </p:txBody>
      </p:sp>
    </p:spTree>
    <p:extLst>
      <p:ext uri="{BB962C8B-B14F-4D97-AF65-F5344CB8AC3E}">
        <p14:creationId xmlns:p14="http://schemas.microsoft.com/office/powerpoint/2010/main" val="2948723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79</a:t>
            </a:fld>
            <a:endParaRPr lang="en-FI" dirty="0"/>
          </a:p>
        </p:txBody>
      </p:sp>
    </p:spTree>
    <p:extLst>
      <p:ext uri="{BB962C8B-B14F-4D97-AF65-F5344CB8AC3E}">
        <p14:creationId xmlns:p14="http://schemas.microsoft.com/office/powerpoint/2010/main" val="38634039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80</a:t>
            </a:fld>
            <a:endParaRPr lang="en-FI" dirty="0"/>
          </a:p>
        </p:txBody>
      </p:sp>
    </p:spTree>
    <p:extLst>
      <p:ext uri="{BB962C8B-B14F-4D97-AF65-F5344CB8AC3E}">
        <p14:creationId xmlns:p14="http://schemas.microsoft.com/office/powerpoint/2010/main" val="34071101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83</a:t>
            </a:fld>
            <a:endParaRPr lang="en-FI" dirty="0"/>
          </a:p>
        </p:txBody>
      </p:sp>
    </p:spTree>
    <p:extLst>
      <p:ext uri="{BB962C8B-B14F-4D97-AF65-F5344CB8AC3E}">
        <p14:creationId xmlns:p14="http://schemas.microsoft.com/office/powerpoint/2010/main" val="33854658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84</a:t>
            </a:fld>
            <a:endParaRPr lang="en-FI" dirty="0"/>
          </a:p>
        </p:txBody>
      </p:sp>
    </p:spTree>
    <p:extLst>
      <p:ext uri="{BB962C8B-B14F-4D97-AF65-F5344CB8AC3E}">
        <p14:creationId xmlns:p14="http://schemas.microsoft.com/office/powerpoint/2010/main" val="1362487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10</a:t>
            </a:fld>
            <a:endParaRPr lang="en-FI" dirty="0"/>
          </a:p>
        </p:txBody>
      </p:sp>
    </p:spTree>
    <p:extLst>
      <p:ext uri="{BB962C8B-B14F-4D97-AF65-F5344CB8AC3E}">
        <p14:creationId xmlns:p14="http://schemas.microsoft.com/office/powerpoint/2010/main" val="18464302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85</a:t>
            </a:fld>
            <a:endParaRPr lang="en-FI" dirty="0"/>
          </a:p>
        </p:txBody>
      </p:sp>
    </p:spTree>
    <p:extLst>
      <p:ext uri="{BB962C8B-B14F-4D97-AF65-F5344CB8AC3E}">
        <p14:creationId xmlns:p14="http://schemas.microsoft.com/office/powerpoint/2010/main" val="14529374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86</a:t>
            </a:fld>
            <a:endParaRPr lang="en-FI" dirty="0"/>
          </a:p>
        </p:txBody>
      </p:sp>
    </p:spTree>
    <p:extLst>
      <p:ext uri="{BB962C8B-B14F-4D97-AF65-F5344CB8AC3E}">
        <p14:creationId xmlns:p14="http://schemas.microsoft.com/office/powerpoint/2010/main" val="24446378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106</a:t>
            </a:fld>
            <a:endParaRPr lang="en-FI" dirty="0"/>
          </a:p>
        </p:txBody>
      </p:sp>
    </p:spTree>
    <p:extLst>
      <p:ext uri="{BB962C8B-B14F-4D97-AF65-F5344CB8AC3E}">
        <p14:creationId xmlns:p14="http://schemas.microsoft.com/office/powerpoint/2010/main" val="9596057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107</a:t>
            </a:fld>
            <a:endParaRPr lang="en-FI" dirty="0"/>
          </a:p>
        </p:txBody>
      </p:sp>
    </p:spTree>
    <p:extLst>
      <p:ext uri="{BB962C8B-B14F-4D97-AF65-F5344CB8AC3E}">
        <p14:creationId xmlns:p14="http://schemas.microsoft.com/office/powerpoint/2010/main" val="307365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11</a:t>
            </a:fld>
            <a:endParaRPr lang="en-FI" dirty="0"/>
          </a:p>
        </p:txBody>
      </p:sp>
    </p:spTree>
    <p:extLst>
      <p:ext uri="{BB962C8B-B14F-4D97-AF65-F5344CB8AC3E}">
        <p14:creationId xmlns:p14="http://schemas.microsoft.com/office/powerpoint/2010/main" val="2778596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12</a:t>
            </a:fld>
            <a:endParaRPr lang="en-FI" dirty="0"/>
          </a:p>
        </p:txBody>
      </p:sp>
    </p:spTree>
    <p:extLst>
      <p:ext uri="{BB962C8B-B14F-4D97-AF65-F5344CB8AC3E}">
        <p14:creationId xmlns:p14="http://schemas.microsoft.com/office/powerpoint/2010/main" val="1250219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6.emf"/><Relationship Id="rId2" Type="http://schemas.openxmlformats.org/officeDocument/2006/relationships/image" Target="../media/image11.emf"/><Relationship Id="rId1" Type="http://schemas.openxmlformats.org/officeDocument/2006/relationships/slideMaster" Target="../slideMasters/slideMaster1.xml"/><Relationship Id="rId6" Type="http://schemas.openxmlformats.org/officeDocument/2006/relationships/image" Target="../media/image14.emf"/><Relationship Id="rId5" Type="http://schemas.openxmlformats.org/officeDocument/2006/relationships/image" Target="../media/image5.emf"/><Relationship Id="rId4" Type="http://schemas.openxmlformats.org/officeDocument/2006/relationships/image" Target="../media/image13.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0.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0.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emf"/><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5.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5.emf"/></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1.emf"/><Relationship Id="rId7" Type="http://schemas.openxmlformats.org/officeDocument/2006/relationships/image" Target="../media/image30.emf"/><Relationship Id="rId2" Type="http://schemas.openxmlformats.org/officeDocument/2006/relationships/image" Target="../media/image26.emf"/><Relationship Id="rId1" Type="http://schemas.openxmlformats.org/officeDocument/2006/relationships/slideMaster" Target="../slideMasters/slideMaster1.xml"/><Relationship Id="rId6" Type="http://schemas.openxmlformats.org/officeDocument/2006/relationships/image" Target="../media/image29.emf"/><Relationship Id="rId5" Type="http://schemas.openxmlformats.org/officeDocument/2006/relationships/image" Target="../media/image28.emf"/><Relationship Id="rId10" Type="http://schemas.openxmlformats.org/officeDocument/2006/relationships/image" Target="../media/image2.emf"/><Relationship Id="rId4" Type="http://schemas.openxmlformats.org/officeDocument/2006/relationships/image" Target="../media/image27.emf"/><Relationship Id="rId9" Type="http://schemas.openxmlformats.org/officeDocument/2006/relationships/image" Target="../media/image32.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7.emf"/></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emf"/><Relationship Id="rId7" Type="http://schemas.openxmlformats.org/officeDocument/2006/relationships/image" Target="../media/image31.emf"/><Relationship Id="rId2" Type="http://schemas.openxmlformats.org/officeDocument/2006/relationships/image" Target="../media/image26.emf"/><Relationship Id="rId1" Type="http://schemas.openxmlformats.org/officeDocument/2006/relationships/slideMaster" Target="../slideMasters/slideMaster1.xml"/><Relationship Id="rId6" Type="http://schemas.openxmlformats.org/officeDocument/2006/relationships/image" Target="../media/image30.emf"/><Relationship Id="rId5" Type="http://schemas.openxmlformats.org/officeDocument/2006/relationships/image" Target="../media/image29.emf"/><Relationship Id="rId10" Type="http://schemas.openxmlformats.org/officeDocument/2006/relationships/image" Target="../media/image4.emf"/><Relationship Id="rId4" Type="http://schemas.openxmlformats.org/officeDocument/2006/relationships/image" Target="../media/image28.emf"/><Relationship Id="rId9"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Kansi">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4568D8E-AFC5-9E4A-A6FF-D33AA04BCD02}"/>
              </a:ext>
            </a:extLst>
          </p:cNvPr>
          <p:cNvSpPr>
            <a:spLocks noGrp="1"/>
          </p:cNvSpPr>
          <p:nvPr>
            <p:ph type="subTitle" idx="1" hasCustomPrompt="1"/>
          </p:nvPr>
        </p:nvSpPr>
        <p:spPr>
          <a:xfrm>
            <a:off x="0" y="2411864"/>
            <a:ext cx="12192000" cy="2619364"/>
          </a:xfrm>
        </p:spPr>
        <p:txBody>
          <a:bodyPr anchor="ctr"/>
          <a:lstStyle>
            <a:lvl1pPr marL="0" indent="0" algn="ctr">
              <a:lnSpc>
                <a:spcPct val="90000"/>
              </a:lnSpc>
              <a:spcBef>
                <a:spcPts val="0"/>
              </a:spcBef>
              <a:buNone/>
              <a:defRPr sz="14000" b="0" i="0">
                <a:solidFill>
                  <a:schemeClr val="bg1"/>
                </a:solidFill>
                <a:latin typeface="Clattering"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Lehden</a:t>
            </a:r>
            <a:r>
              <a:rPr lang="en-GB" dirty="0"/>
              <a:t> </a:t>
            </a:r>
            <a:r>
              <a:rPr lang="en-GB" dirty="0" err="1"/>
              <a:t>nimi</a:t>
            </a:r>
            <a:endParaRPr lang="en-FI" dirty="0"/>
          </a:p>
        </p:txBody>
      </p:sp>
      <p:pic>
        <p:nvPicPr>
          <p:cNvPr id="11" name="Picture 10">
            <a:extLst>
              <a:ext uri="{FF2B5EF4-FFF2-40B4-BE49-F238E27FC236}">
                <a16:creationId xmlns:a16="http://schemas.microsoft.com/office/drawing/2014/main" id="{6B6E811F-B1B3-2C47-99A0-362276A99283}"/>
              </a:ext>
            </a:extLst>
          </p:cNvPr>
          <p:cNvPicPr>
            <a:picLocks noChangeAspect="1"/>
          </p:cNvPicPr>
          <p:nvPr/>
        </p:nvPicPr>
        <p:blipFill>
          <a:blip r:embed="rId2"/>
          <a:stretch>
            <a:fillRect/>
          </a:stretch>
        </p:blipFill>
        <p:spPr>
          <a:xfrm>
            <a:off x="10044529" y="6390396"/>
            <a:ext cx="1829365" cy="137829"/>
          </a:xfrm>
          <a:prstGeom prst="rect">
            <a:avLst/>
          </a:prstGeom>
        </p:spPr>
      </p:pic>
      <p:sp>
        <p:nvSpPr>
          <p:cNvPr id="13" name="Subtitle 2">
            <a:extLst>
              <a:ext uri="{FF2B5EF4-FFF2-40B4-BE49-F238E27FC236}">
                <a16:creationId xmlns:a16="http://schemas.microsoft.com/office/drawing/2014/main" id="{4219BBAB-C637-FC4E-952A-E23A67D1E6DB}"/>
              </a:ext>
            </a:extLst>
          </p:cNvPr>
          <p:cNvSpPr txBox="1">
            <a:spLocks/>
          </p:cNvSpPr>
          <p:nvPr/>
        </p:nvSpPr>
        <p:spPr>
          <a:xfrm>
            <a:off x="2169459" y="6044014"/>
            <a:ext cx="7853081" cy="76097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I" sz="1600" dirty="0"/>
              <a:t>ADAM – Aikakausmedian tutkimus ammatti- ja järjestömedioille</a:t>
            </a:r>
          </a:p>
        </p:txBody>
      </p:sp>
      <p:sp>
        <p:nvSpPr>
          <p:cNvPr id="14" name="Subtitle 2">
            <a:extLst>
              <a:ext uri="{FF2B5EF4-FFF2-40B4-BE49-F238E27FC236}">
                <a16:creationId xmlns:a16="http://schemas.microsoft.com/office/drawing/2014/main" id="{F0442EAC-0833-6741-BC3E-0C161C987107}"/>
              </a:ext>
            </a:extLst>
          </p:cNvPr>
          <p:cNvSpPr txBox="1">
            <a:spLocks/>
          </p:cNvSpPr>
          <p:nvPr/>
        </p:nvSpPr>
        <p:spPr>
          <a:xfrm>
            <a:off x="2169459" y="239562"/>
            <a:ext cx="7853081" cy="76097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I" sz="1600" dirty="0"/>
              <a:t>Lukija- ja </a:t>
            </a:r>
            <a:r>
              <a:rPr lang="en-GB" sz="1600" dirty="0"/>
              <a:t>Noting score</a:t>
            </a:r>
            <a:r>
              <a:rPr lang="en-FI" sz="1600" dirty="0"/>
              <a:t>tutkimus 2021</a:t>
            </a:r>
          </a:p>
        </p:txBody>
      </p:sp>
      <p:pic>
        <p:nvPicPr>
          <p:cNvPr id="15" name="Picture 14">
            <a:extLst>
              <a:ext uri="{FF2B5EF4-FFF2-40B4-BE49-F238E27FC236}">
                <a16:creationId xmlns:a16="http://schemas.microsoft.com/office/drawing/2014/main" id="{B2AB7A8A-194A-894E-AE44-2BD42E510A8C}"/>
              </a:ext>
            </a:extLst>
          </p:cNvPr>
          <p:cNvPicPr>
            <a:picLocks noChangeAspect="1"/>
          </p:cNvPicPr>
          <p:nvPr/>
        </p:nvPicPr>
        <p:blipFill>
          <a:blip r:embed="rId3"/>
          <a:stretch>
            <a:fillRect/>
          </a:stretch>
        </p:blipFill>
        <p:spPr>
          <a:xfrm>
            <a:off x="318106" y="6383715"/>
            <a:ext cx="1467633" cy="144062"/>
          </a:xfrm>
          <a:prstGeom prst="rect">
            <a:avLst/>
          </a:prstGeom>
        </p:spPr>
      </p:pic>
      <p:pic>
        <p:nvPicPr>
          <p:cNvPr id="8" name="Picture 7">
            <a:extLst>
              <a:ext uri="{FF2B5EF4-FFF2-40B4-BE49-F238E27FC236}">
                <a16:creationId xmlns:a16="http://schemas.microsoft.com/office/drawing/2014/main" id="{72CD0CB9-7F6C-1446-89C5-46BCC806C27F}"/>
              </a:ext>
            </a:extLst>
          </p:cNvPr>
          <p:cNvPicPr>
            <a:picLocks noChangeAspect="1"/>
          </p:cNvPicPr>
          <p:nvPr userDrawn="1"/>
        </p:nvPicPr>
        <p:blipFill rotWithShape="1">
          <a:blip r:embed="rId4"/>
          <a:srcRect l="20111" t="55025" r="8451" b="7332"/>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FC84A20A-4B42-D74A-8427-D67B9A14B9DE}"/>
              </a:ext>
            </a:extLst>
          </p:cNvPr>
          <p:cNvPicPr>
            <a:picLocks noChangeAspect="1"/>
          </p:cNvPicPr>
          <p:nvPr userDrawn="1"/>
        </p:nvPicPr>
        <p:blipFill>
          <a:blip r:embed="rId3"/>
          <a:stretch>
            <a:fillRect/>
          </a:stretch>
        </p:blipFill>
        <p:spPr>
          <a:xfrm>
            <a:off x="318106" y="6383715"/>
            <a:ext cx="1467633" cy="144062"/>
          </a:xfrm>
          <a:prstGeom prst="rect">
            <a:avLst/>
          </a:prstGeom>
        </p:spPr>
      </p:pic>
      <p:pic>
        <p:nvPicPr>
          <p:cNvPr id="2" name="Picture 1">
            <a:extLst>
              <a:ext uri="{FF2B5EF4-FFF2-40B4-BE49-F238E27FC236}">
                <a16:creationId xmlns:a16="http://schemas.microsoft.com/office/drawing/2014/main" id="{068489EC-88CC-F34A-BF07-F41F6CD97C48}"/>
              </a:ext>
            </a:extLst>
          </p:cNvPr>
          <p:cNvPicPr>
            <a:picLocks noChangeAspect="1"/>
          </p:cNvPicPr>
          <p:nvPr userDrawn="1"/>
        </p:nvPicPr>
        <p:blipFill>
          <a:blip r:embed="rId5"/>
          <a:stretch>
            <a:fillRect/>
          </a:stretch>
        </p:blipFill>
        <p:spPr>
          <a:xfrm>
            <a:off x="9911370" y="6210056"/>
            <a:ext cx="1962524" cy="360680"/>
          </a:xfrm>
          <a:prstGeom prst="rect">
            <a:avLst/>
          </a:prstGeom>
        </p:spPr>
      </p:pic>
    </p:spTree>
    <p:extLst>
      <p:ext uri="{BB962C8B-B14F-4D97-AF65-F5344CB8AC3E}">
        <p14:creationId xmlns:p14="http://schemas.microsoft.com/office/powerpoint/2010/main" val="1852118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elkkä teksti 2">
    <p:bg>
      <p:bgPr>
        <a:solidFill>
          <a:srgbClr val="F4CF67"/>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002649"/>
                </a:solidFill>
                <a:latin typeface="Clattering" pitchFamily="2" charset="0"/>
              </a:defRPr>
            </a:lvl1pPr>
          </a:lstStyle>
          <a:p>
            <a:r>
              <a:rPr lang="en-US"/>
              <a:t>Click to edit Master title style</a:t>
            </a:r>
            <a:endParaRPr lang="en-FI" dirty="0"/>
          </a:p>
        </p:txBody>
      </p:sp>
      <p:sp>
        <p:nvSpPr>
          <p:cNvPr id="7" name="Content Placeholder 2">
            <a:extLst>
              <a:ext uri="{FF2B5EF4-FFF2-40B4-BE49-F238E27FC236}">
                <a16:creationId xmlns:a16="http://schemas.microsoft.com/office/drawing/2014/main" id="{D9837841-3BE3-2244-94B9-11F5CE756426}"/>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rgbClr val="002649"/>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p:txBody>
      </p:sp>
      <p:pic>
        <p:nvPicPr>
          <p:cNvPr id="9" name="Picture 8">
            <a:extLst>
              <a:ext uri="{FF2B5EF4-FFF2-40B4-BE49-F238E27FC236}">
                <a16:creationId xmlns:a16="http://schemas.microsoft.com/office/drawing/2014/main" id="{E6E210E6-2E4A-7A40-9569-915221E2D5A5}"/>
              </a:ext>
            </a:extLst>
          </p:cNvPr>
          <p:cNvPicPr>
            <a:picLocks noChangeAspect="1"/>
          </p:cNvPicPr>
          <p:nvPr/>
        </p:nvPicPr>
        <p:blipFill>
          <a:blip r:embed="rId2"/>
          <a:stretch>
            <a:fillRect/>
          </a:stretch>
        </p:blipFill>
        <p:spPr>
          <a:xfrm>
            <a:off x="282281" y="6384907"/>
            <a:ext cx="1503458" cy="147579"/>
          </a:xfrm>
          <a:prstGeom prst="rect">
            <a:avLst/>
          </a:prstGeom>
        </p:spPr>
      </p:pic>
      <p:pic>
        <p:nvPicPr>
          <p:cNvPr id="10" name="Picture 9">
            <a:extLst>
              <a:ext uri="{FF2B5EF4-FFF2-40B4-BE49-F238E27FC236}">
                <a16:creationId xmlns:a16="http://schemas.microsoft.com/office/drawing/2014/main" id="{7325102E-3DDA-4143-BE23-28800C6959CA}"/>
              </a:ext>
            </a:extLst>
          </p:cNvPr>
          <p:cNvPicPr>
            <a:picLocks noChangeAspect="1"/>
          </p:cNvPicPr>
          <p:nvPr userDrawn="1"/>
        </p:nvPicPr>
        <p:blipFill>
          <a:blip r:embed="rId3"/>
          <a:stretch>
            <a:fillRect/>
          </a:stretch>
        </p:blipFill>
        <p:spPr>
          <a:xfrm>
            <a:off x="9930714" y="6168777"/>
            <a:ext cx="1979005" cy="363709"/>
          </a:xfrm>
          <a:prstGeom prst="rect">
            <a:avLst/>
          </a:prstGeom>
        </p:spPr>
      </p:pic>
    </p:spTree>
    <p:extLst>
      <p:ext uri="{BB962C8B-B14F-4D97-AF65-F5344CB8AC3E}">
        <p14:creationId xmlns:p14="http://schemas.microsoft.com/office/powerpoint/2010/main" val="3543819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elkkä teksti 3">
    <p:bg>
      <p:bgPr>
        <a:solidFill>
          <a:srgbClr val="FF646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F5F4F7"/>
                </a:solidFill>
                <a:latin typeface="Clattering" pitchFamily="2" charset="0"/>
              </a:defRPr>
            </a:lvl1pPr>
          </a:lstStyle>
          <a:p>
            <a:r>
              <a:rPr lang="en-US"/>
              <a:t>Click to edit Master title style</a:t>
            </a:r>
            <a:endParaRPr lang="en-FI" dirty="0"/>
          </a:p>
        </p:txBody>
      </p:sp>
      <p:sp>
        <p:nvSpPr>
          <p:cNvPr id="7" name="Content Placeholder 2">
            <a:extLst>
              <a:ext uri="{FF2B5EF4-FFF2-40B4-BE49-F238E27FC236}">
                <a16:creationId xmlns:a16="http://schemas.microsoft.com/office/drawing/2014/main" id="{D9837841-3BE3-2244-94B9-11F5CE756426}"/>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rgbClr val="F5F4F7"/>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p:txBody>
      </p:sp>
      <p:sp>
        <p:nvSpPr>
          <p:cNvPr id="5" name="Rectangle 4">
            <a:extLst>
              <a:ext uri="{FF2B5EF4-FFF2-40B4-BE49-F238E27FC236}">
                <a16:creationId xmlns:a16="http://schemas.microsoft.com/office/drawing/2014/main" id="{2E61091E-6CBC-F94E-82C1-D26EBC3D43DB}"/>
              </a:ext>
            </a:extLst>
          </p:cNvPr>
          <p:cNvSpPr/>
          <p:nvPr/>
        </p:nvSpPr>
        <p:spPr>
          <a:xfrm>
            <a:off x="9548949" y="6100354"/>
            <a:ext cx="2455817" cy="518567"/>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pic>
        <p:nvPicPr>
          <p:cNvPr id="9" name="Picture 8">
            <a:extLst>
              <a:ext uri="{FF2B5EF4-FFF2-40B4-BE49-F238E27FC236}">
                <a16:creationId xmlns:a16="http://schemas.microsoft.com/office/drawing/2014/main" id="{84B2280F-ED4C-5840-AA11-78443EF12854}"/>
              </a:ext>
            </a:extLst>
          </p:cNvPr>
          <p:cNvPicPr>
            <a:picLocks noChangeAspect="1"/>
          </p:cNvPicPr>
          <p:nvPr/>
        </p:nvPicPr>
        <p:blipFill>
          <a:blip r:embed="rId2"/>
          <a:stretch>
            <a:fillRect/>
          </a:stretch>
        </p:blipFill>
        <p:spPr>
          <a:xfrm>
            <a:off x="10044529" y="6390396"/>
            <a:ext cx="1829365" cy="137829"/>
          </a:xfrm>
          <a:prstGeom prst="rect">
            <a:avLst/>
          </a:prstGeom>
        </p:spPr>
      </p:pic>
      <p:pic>
        <p:nvPicPr>
          <p:cNvPr id="10" name="Picture 9">
            <a:extLst>
              <a:ext uri="{FF2B5EF4-FFF2-40B4-BE49-F238E27FC236}">
                <a16:creationId xmlns:a16="http://schemas.microsoft.com/office/drawing/2014/main" id="{9F73AF22-45CB-114B-BFC6-B2E8E29E333B}"/>
              </a:ext>
            </a:extLst>
          </p:cNvPr>
          <p:cNvPicPr>
            <a:picLocks noChangeAspect="1"/>
          </p:cNvPicPr>
          <p:nvPr/>
        </p:nvPicPr>
        <p:blipFill>
          <a:blip r:embed="rId3"/>
          <a:stretch>
            <a:fillRect/>
          </a:stretch>
        </p:blipFill>
        <p:spPr>
          <a:xfrm>
            <a:off x="318106" y="6383715"/>
            <a:ext cx="1467633" cy="144062"/>
          </a:xfrm>
          <a:prstGeom prst="rect">
            <a:avLst/>
          </a:prstGeom>
        </p:spPr>
      </p:pic>
      <p:sp>
        <p:nvSpPr>
          <p:cNvPr id="11" name="Subtitle 2">
            <a:extLst>
              <a:ext uri="{FF2B5EF4-FFF2-40B4-BE49-F238E27FC236}">
                <a16:creationId xmlns:a16="http://schemas.microsoft.com/office/drawing/2014/main" id="{ADC8A169-AC5C-FC4A-8F68-BA9D7FC89203}"/>
              </a:ext>
            </a:extLst>
          </p:cNvPr>
          <p:cNvSpPr txBox="1">
            <a:spLocks/>
          </p:cNvSpPr>
          <p:nvPr userDrawn="1"/>
        </p:nvSpPr>
        <p:spPr>
          <a:xfrm>
            <a:off x="25401" y="6361182"/>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ADAM – research on professional and organization magazines 2021</a:t>
            </a:r>
            <a:endParaRPr lang="en-FI" sz="1400" dirty="0"/>
          </a:p>
        </p:txBody>
      </p:sp>
      <p:sp>
        <p:nvSpPr>
          <p:cNvPr id="8" name="Rectangle 7">
            <a:extLst>
              <a:ext uri="{FF2B5EF4-FFF2-40B4-BE49-F238E27FC236}">
                <a16:creationId xmlns:a16="http://schemas.microsoft.com/office/drawing/2014/main" id="{F653A99C-DA27-C64C-8A9E-73A08717DE40}"/>
              </a:ext>
            </a:extLst>
          </p:cNvPr>
          <p:cNvSpPr/>
          <p:nvPr userDrawn="1"/>
        </p:nvSpPr>
        <p:spPr>
          <a:xfrm>
            <a:off x="9548949" y="6100354"/>
            <a:ext cx="2455817" cy="518567"/>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pic>
        <p:nvPicPr>
          <p:cNvPr id="13" name="Picture 12">
            <a:extLst>
              <a:ext uri="{FF2B5EF4-FFF2-40B4-BE49-F238E27FC236}">
                <a16:creationId xmlns:a16="http://schemas.microsoft.com/office/drawing/2014/main" id="{DAA44B3A-D3DD-D74A-A565-0FDCF3EC2183}"/>
              </a:ext>
            </a:extLst>
          </p:cNvPr>
          <p:cNvPicPr>
            <a:picLocks noChangeAspect="1"/>
          </p:cNvPicPr>
          <p:nvPr userDrawn="1"/>
        </p:nvPicPr>
        <p:blipFill>
          <a:blip r:embed="rId4"/>
          <a:stretch>
            <a:fillRect/>
          </a:stretch>
        </p:blipFill>
        <p:spPr>
          <a:xfrm>
            <a:off x="9911370" y="6214091"/>
            <a:ext cx="1962524" cy="360680"/>
          </a:xfrm>
          <a:prstGeom prst="rect">
            <a:avLst/>
          </a:prstGeom>
        </p:spPr>
      </p:pic>
    </p:spTree>
    <p:extLst>
      <p:ext uri="{BB962C8B-B14F-4D97-AF65-F5344CB8AC3E}">
        <p14:creationId xmlns:p14="http://schemas.microsoft.com/office/powerpoint/2010/main" val="4290355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äliotsikko 1">
    <p:bg>
      <p:bgPr>
        <a:solidFill>
          <a:srgbClr val="FF646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48A087-0E54-5548-BBE0-62F93A137851}"/>
              </a:ext>
            </a:extLst>
          </p:cNvPr>
          <p:cNvPicPr>
            <a:picLocks noChangeAspect="1"/>
          </p:cNvPicPr>
          <p:nvPr/>
        </p:nvPicPr>
        <p:blipFill>
          <a:blip r:embed="rId2"/>
          <a:stretch>
            <a:fillRect/>
          </a:stretch>
        </p:blipFill>
        <p:spPr>
          <a:xfrm>
            <a:off x="-1840609" y="-7820500"/>
            <a:ext cx="14545053" cy="15526700"/>
          </a:xfrm>
          <a:prstGeom prst="rect">
            <a:avLst/>
          </a:prstGeom>
        </p:spPr>
      </p:pic>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615678"/>
            <a:ext cx="10515600" cy="3626644"/>
          </a:xfrm>
        </p:spPr>
        <p:txBody>
          <a:bodyPr/>
          <a:lstStyle>
            <a:lvl1pPr algn="ctr">
              <a:defRPr sz="8500">
                <a:solidFill>
                  <a:schemeClr val="bg1"/>
                </a:solidFill>
                <a:latin typeface="Clattering" pitchFamily="2" charset="0"/>
              </a:defRPr>
            </a:lvl1pPr>
          </a:lstStyle>
          <a:p>
            <a:r>
              <a:rPr lang="en-US"/>
              <a:t>Click to edit Master title style</a:t>
            </a:r>
            <a:endParaRPr lang="en-FI" dirty="0"/>
          </a:p>
        </p:txBody>
      </p:sp>
      <p:pic>
        <p:nvPicPr>
          <p:cNvPr id="7" name="Picture 6">
            <a:extLst>
              <a:ext uri="{FF2B5EF4-FFF2-40B4-BE49-F238E27FC236}">
                <a16:creationId xmlns:a16="http://schemas.microsoft.com/office/drawing/2014/main" id="{34D82487-CC65-DF4E-B7FB-142940BCCA35}"/>
              </a:ext>
            </a:extLst>
          </p:cNvPr>
          <p:cNvPicPr>
            <a:picLocks noChangeAspect="1"/>
          </p:cNvPicPr>
          <p:nvPr/>
        </p:nvPicPr>
        <p:blipFill>
          <a:blip r:embed="rId3"/>
          <a:stretch>
            <a:fillRect/>
          </a:stretch>
        </p:blipFill>
        <p:spPr>
          <a:xfrm>
            <a:off x="10044529" y="6390396"/>
            <a:ext cx="1829365" cy="137829"/>
          </a:xfrm>
          <a:prstGeom prst="rect">
            <a:avLst/>
          </a:prstGeom>
        </p:spPr>
      </p:pic>
      <p:pic>
        <p:nvPicPr>
          <p:cNvPr id="9" name="Picture 8">
            <a:extLst>
              <a:ext uri="{FF2B5EF4-FFF2-40B4-BE49-F238E27FC236}">
                <a16:creationId xmlns:a16="http://schemas.microsoft.com/office/drawing/2014/main" id="{AD7DFE61-9C82-874D-91B5-3D1F31183B5A}"/>
              </a:ext>
            </a:extLst>
          </p:cNvPr>
          <p:cNvPicPr>
            <a:picLocks noChangeAspect="1"/>
          </p:cNvPicPr>
          <p:nvPr/>
        </p:nvPicPr>
        <p:blipFill>
          <a:blip r:embed="rId4"/>
          <a:stretch>
            <a:fillRect/>
          </a:stretch>
        </p:blipFill>
        <p:spPr>
          <a:xfrm>
            <a:off x="318106" y="6383715"/>
            <a:ext cx="1467633" cy="144062"/>
          </a:xfrm>
          <a:prstGeom prst="rect">
            <a:avLst/>
          </a:prstGeom>
        </p:spPr>
      </p:pic>
      <p:pic>
        <p:nvPicPr>
          <p:cNvPr id="8" name="Picture 7">
            <a:extLst>
              <a:ext uri="{FF2B5EF4-FFF2-40B4-BE49-F238E27FC236}">
                <a16:creationId xmlns:a16="http://schemas.microsoft.com/office/drawing/2014/main" id="{9C03AA1F-E368-B543-88FE-1095BFDA89A5}"/>
              </a:ext>
            </a:extLst>
          </p:cNvPr>
          <p:cNvPicPr>
            <a:picLocks noChangeAspect="1"/>
          </p:cNvPicPr>
          <p:nvPr userDrawn="1"/>
        </p:nvPicPr>
        <p:blipFill>
          <a:blip r:embed="rId2"/>
          <a:stretch>
            <a:fillRect/>
          </a:stretch>
        </p:blipFill>
        <p:spPr>
          <a:xfrm>
            <a:off x="-1840609" y="-7820500"/>
            <a:ext cx="14545053" cy="15526700"/>
          </a:xfrm>
          <a:prstGeom prst="rect">
            <a:avLst/>
          </a:prstGeom>
        </p:spPr>
      </p:pic>
      <p:pic>
        <p:nvPicPr>
          <p:cNvPr id="11" name="Picture 10">
            <a:extLst>
              <a:ext uri="{FF2B5EF4-FFF2-40B4-BE49-F238E27FC236}">
                <a16:creationId xmlns:a16="http://schemas.microsoft.com/office/drawing/2014/main" id="{2AEA2A7B-1A14-5240-B1A8-1065AED5848F}"/>
              </a:ext>
            </a:extLst>
          </p:cNvPr>
          <p:cNvPicPr>
            <a:picLocks noChangeAspect="1"/>
          </p:cNvPicPr>
          <p:nvPr userDrawn="1"/>
        </p:nvPicPr>
        <p:blipFill>
          <a:blip r:embed="rId4"/>
          <a:stretch>
            <a:fillRect/>
          </a:stretch>
        </p:blipFill>
        <p:spPr>
          <a:xfrm>
            <a:off x="318106" y="6383715"/>
            <a:ext cx="1467633" cy="144062"/>
          </a:xfrm>
          <a:prstGeom prst="rect">
            <a:avLst/>
          </a:prstGeom>
        </p:spPr>
      </p:pic>
      <p:pic>
        <p:nvPicPr>
          <p:cNvPr id="12" name="Picture 11">
            <a:extLst>
              <a:ext uri="{FF2B5EF4-FFF2-40B4-BE49-F238E27FC236}">
                <a16:creationId xmlns:a16="http://schemas.microsoft.com/office/drawing/2014/main" id="{A7D6C7C9-9A37-D74B-BDE1-AC0EDCFAA998}"/>
              </a:ext>
            </a:extLst>
          </p:cNvPr>
          <p:cNvPicPr>
            <a:picLocks noChangeAspect="1"/>
          </p:cNvPicPr>
          <p:nvPr userDrawn="1"/>
        </p:nvPicPr>
        <p:blipFill>
          <a:blip r:embed="rId5"/>
          <a:stretch>
            <a:fillRect/>
          </a:stretch>
        </p:blipFill>
        <p:spPr>
          <a:xfrm>
            <a:off x="9911370" y="6214091"/>
            <a:ext cx="1962524" cy="360680"/>
          </a:xfrm>
          <a:prstGeom prst="rect">
            <a:avLst/>
          </a:prstGeom>
        </p:spPr>
      </p:pic>
    </p:spTree>
    <p:extLst>
      <p:ext uri="{BB962C8B-B14F-4D97-AF65-F5344CB8AC3E}">
        <p14:creationId xmlns:p14="http://schemas.microsoft.com/office/powerpoint/2010/main" val="2745526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Väliotsikko 2">
    <p:bg>
      <p:bgPr>
        <a:solidFill>
          <a:schemeClr val="accent4"/>
        </a:solidFill>
        <a:effectLst/>
      </p:bgPr>
    </p:bg>
    <p:spTree>
      <p:nvGrpSpPr>
        <p:cNvPr id="1" name=""/>
        <p:cNvGrpSpPr/>
        <p:nvPr/>
      </p:nvGrpSpPr>
      <p:grpSpPr>
        <a:xfrm>
          <a:off x="0" y="0"/>
          <a:ext cx="0" cy="0"/>
          <a:chOff x="0" y="0"/>
          <a:chExt cx="0" cy="0"/>
        </a:xfrm>
      </p:grpSpPr>
      <p:pic>
        <p:nvPicPr>
          <p:cNvPr id="14" name="Picture 13" descr="A picture containing light&#10;&#10;Description automatically generated">
            <a:extLst>
              <a:ext uri="{FF2B5EF4-FFF2-40B4-BE49-F238E27FC236}">
                <a16:creationId xmlns:a16="http://schemas.microsoft.com/office/drawing/2014/main" id="{60454D8C-2BB1-9E44-AF4E-03E0D2A69439}"/>
              </a:ext>
            </a:extLst>
          </p:cNvPr>
          <p:cNvPicPr>
            <a:picLocks noChangeAspect="1"/>
          </p:cNvPicPr>
          <p:nvPr userDrawn="1"/>
        </p:nvPicPr>
        <p:blipFill>
          <a:blip r:embed="rId2"/>
          <a:stretch>
            <a:fillRect/>
          </a:stretch>
        </p:blipFill>
        <p:spPr>
          <a:xfrm>
            <a:off x="8083826" y="1152934"/>
            <a:ext cx="4082772" cy="5705066"/>
          </a:xfrm>
          <a:prstGeom prst="rect">
            <a:avLst/>
          </a:prstGeom>
        </p:spPr>
      </p:pic>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tx1"/>
                </a:solidFill>
                <a:latin typeface="Clattering" pitchFamily="2" charset="0"/>
              </a:defRPr>
            </a:lvl1pPr>
          </a:lstStyle>
          <a:p>
            <a:r>
              <a:rPr lang="en-US"/>
              <a:t>Click to edit Master title style</a:t>
            </a:r>
            <a:endParaRPr lang="en-FI" dirty="0"/>
          </a:p>
        </p:txBody>
      </p:sp>
      <p:pic>
        <p:nvPicPr>
          <p:cNvPr id="8" name="Picture 7">
            <a:extLst>
              <a:ext uri="{FF2B5EF4-FFF2-40B4-BE49-F238E27FC236}">
                <a16:creationId xmlns:a16="http://schemas.microsoft.com/office/drawing/2014/main" id="{BF0E3B5B-DA78-5F41-80F2-89FE98C828B0}"/>
              </a:ext>
            </a:extLst>
          </p:cNvPr>
          <p:cNvPicPr>
            <a:picLocks noChangeAspect="1"/>
          </p:cNvPicPr>
          <p:nvPr/>
        </p:nvPicPr>
        <p:blipFill>
          <a:blip r:embed="rId3"/>
          <a:stretch>
            <a:fillRect/>
          </a:stretch>
        </p:blipFill>
        <p:spPr>
          <a:xfrm>
            <a:off x="282281" y="6384907"/>
            <a:ext cx="1503458" cy="147579"/>
          </a:xfrm>
          <a:prstGeom prst="rect">
            <a:avLst/>
          </a:prstGeom>
        </p:spPr>
      </p:pic>
      <p:sp>
        <p:nvSpPr>
          <p:cNvPr id="12" name="Subtitle 2">
            <a:extLst>
              <a:ext uri="{FF2B5EF4-FFF2-40B4-BE49-F238E27FC236}">
                <a16:creationId xmlns:a16="http://schemas.microsoft.com/office/drawing/2014/main" id="{D6964FFF-F03F-7347-A53C-ACC842D0497A}"/>
              </a:ext>
            </a:extLst>
          </p:cNvPr>
          <p:cNvSpPr txBox="1">
            <a:spLocks/>
          </p:cNvSpPr>
          <p:nvPr userDrawn="1"/>
        </p:nvSpPr>
        <p:spPr>
          <a:xfrm>
            <a:off x="25401" y="6375470"/>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FI" sz="1400" dirty="0">
              <a:solidFill>
                <a:schemeClr val="tx2"/>
              </a:solidFill>
            </a:endParaRPr>
          </a:p>
        </p:txBody>
      </p:sp>
      <p:pic>
        <p:nvPicPr>
          <p:cNvPr id="10" name="Picture 9">
            <a:extLst>
              <a:ext uri="{FF2B5EF4-FFF2-40B4-BE49-F238E27FC236}">
                <a16:creationId xmlns:a16="http://schemas.microsoft.com/office/drawing/2014/main" id="{74D72A87-D353-014D-BB63-7BF34C45AE0B}"/>
              </a:ext>
            </a:extLst>
          </p:cNvPr>
          <p:cNvPicPr>
            <a:picLocks noChangeAspect="1"/>
          </p:cNvPicPr>
          <p:nvPr userDrawn="1"/>
        </p:nvPicPr>
        <p:blipFill>
          <a:blip r:embed="rId4"/>
          <a:stretch>
            <a:fillRect/>
          </a:stretch>
        </p:blipFill>
        <p:spPr>
          <a:xfrm>
            <a:off x="9930714" y="6168777"/>
            <a:ext cx="1979005" cy="363709"/>
          </a:xfrm>
          <a:prstGeom prst="rect">
            <a:avLst/>
          </a:prstGeom>
        </p:spPr>
      </p:pic>
    </p:spTree>
    <p:extLst>
      <p:ext uri="{BB962C8B-B14F-4D97-AF65-F5344CB8AC3E}">
        <p14:creationId xmlns:p14="http://schemas.microsoft.com/office/powerpoint/2010/main" val="2172221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äliotsikko 3">
    <p:bg>
      <p:bgPr>
        <a:solidFill>
          <a:srgbClr val="F4CF67"/>
        </a:solidFill>
        <a:effectLst/>
      </p:bgPr>
    </p:bg>
    <p:spTree>
      <p:nvGrpSpPr>
        <p:cNvPr id="1" name=""/>
        <p:cNvGrpSpPr/>
        <p:nvPr/>
      </p:nvGrpSpPr>
      <p:grpSpPr>
        <a:xfrm>
          <a:off x="0" y="0"/>
          <a:ext cx="0" cy="0"/>
          <a:chOff x="0" y="0"/>
          <a:chExt cx="0" cy="0"/>
        </a:xfrm>
      </p:grpSpPr>
      <p:pic>
        <p:nvPicPr>
          <p:cNvPr id="14" name="Picture 13" descr="A close up of a red flower&#10;&#10;Description automatically generated with low confidence">
            <a:extLst>
              <a:ext uri="{FF2B5EF4-FFF2-40B4-BE49-F238E27FC236}">
                <a16:creationId xmlns:a16="http://schemas.microsoft.com/office/drawing/2014/main" id="{EE49C92E-A468-0A45-8B34-D258A9726165}"/>
              </a:ext>
            </a:extLst>
          </p:cNvPr>
          <p:cNvPicPr>
            <a:picLocks noChangeAspect="1"/>
          </p:cNvPicPr>
          <p:nvPr userDrawn="1"/>
        </p:nvPicPr>
        <p:blipFill>
          <a:blip r:embed="rId2"/>
          <a:stretch>
            <a:fillRect/>
          </a:stretch>
        </p:blipFill>
        <p:spPr>
          <a:xfrm>
            <a:off x="0" y="3136900"/>
            <a:ext cx="5295900" cy="3721100"/>
          </a:xfrm>
          <a:prstGeom prst="rect">
            <a:avLst/>
          </a:prstGeom>
        </p:spPr>
      </p:pic>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bg1"/>
                </a:solidFill>
                <a:latin typeface="Clattering" pitchFamily="2" charset="0"/>
              </a:defRPr>
            </a:lvl1pPr>
          </a:lstStyle>
          <a:p>
            <a:r>
              <a:rPr lang="en-US"/>
              <a:t>Click to edit Master title style</a:t>
            </a:r>
            <a:endParaRPr lang="en-FI" dirty="0"/>
          </a:p>
        </p:txBody>
      </p:sp>
      <p:pic>
        <p:nvPicPr>
          <p:cNvPr id="8" name="Picture 7">
            <a:extLst>
              <a:ext uri="{FF2B5EF4-FFF2-40B4-BE49-F238E27FC236}">
                <a16:creationId xmlns:a16="http://schemas.microsoft.com/office/drawing/2014/main" id="{95EAB1E7-A7EE-E841-81D8-9DA00FC165F7}"/>
              </a:ext>
            </a:extLst>
          </p:cNvPr>
          <p:cNvPicPr>
            <a:picLocks noChangeAspect="1"/>
          </p:cNvPicPr>
          <p:nvPr/>
        </p:nvPicPr>
        <p:blipFill>
          <a:blip r:embed="rId3"/>
          <a:stretch>
            <a:fillRect/>
          </a:stretch>
        </p:blipFill>
        <p:spPr>
          <a:xfrm>
            <a:off x="282281" y="6385269"/>
            <a:ext cx="1503458" cy="147579"/>
          </a:xfrm>
          <a:prstGeom prst="rect">
            <a:avLst/>
          </a:prstGeom>
        </p:spPr>
      </p:pic>
      <p:pic>
        <p:nvPicPr>
          <p:cNvPr id="4" name="Picture 3" descr="A close up of a red flower&#10;&#10;Description automatically generated with low confidence">
            <a:extLst>
              <a:ext uri="{FF2B5EF4-FFF2-40B4-BE49-F238E27FC236}">
                <a16:creationId xmlns:a16="http://schemas.microsoft.com/office/drawing/2014/main" id="{3E2321CA-1CEE-C848-BF8A-B8C4D39C60D2}"/>
              </a:ext>
            </a:extLst>
          </p:cNvPr>
          <p:cNvPicPr>
            <a:picLocks noChangeAspect="1"/>
          </p:cNvPicPr>
          <p:nvPr/>
        </p:nvPicPr>
        <p:blipFill>
          <a:blip r:embed="rId2"/>
          <a:stretch>
            <a:fillRect/>
          </a:stretch>
        </p:blipFill>
        <p:spPr>
          <a:xfrm>
            <a:off x="0" y="3136900"/>
            <a:ext cx="5295900" cy="3721100"/>
          </a:xfrm>
          <a:prstGeom prst="rect">
            <a:avLst/>
          </a:prstGeom>
        </p:spPr>
      </p:pic>
      <p:pic>
        <p:nvPicPr>
          <p:cNvPr id="7" name="Picture 6">
            <a:extLst>
              <a:ext uri="{FF2B5EF4-FFF2-40B4-BE49-F238E27FC236}">
                <a16:creationId xmlns:a16="http://schemas.microsoft.com/office/drawing/2014/main" id="{1B4871D4-7C39-464E-B69F-D007CB4C4223}"/>
              </a:ext>
            </a:extLst>
          </p:cNvPr>
          <p:cNvPicPr>
            <a:picLocks noChangeAspect="1"/>
          </p:cNvPicPr>
          <p:nvPr userDrawn="1"/>
        </p:nvPicPr>
        <p:blipFill>
          <a:blip r:embed="rId4"/>
          <a:stretch>
            <a:fillRect/>
          </a:stretch>
        </p:blipFill>
        <p:spPr>
          <a:xfrm>
            <a:off x="9930714" y="6169139"/>
            <a:ext cx="1979005" cy="363709"/>
          </a:xfrm>
          <a:prstGeom prst="rect">
            <a:avLst/>
          </a:prstGeom>
        </p:spPr>
      </p:pic>
    </p:spTree>
    <p:extLst>
      <p:ext uri="{BB962C8B-B14F-4D97-AF65-F5344CB8AC3E}">
        <p14:creationId xmlns:p14="http://schemas.microsoft.com/office/powerpoint/2010/main" val="535240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Väliotsikko 3">
    <p:bg>
      <p:bgPr>
        <a:solidFill>
          <a:srgbClr val="F4CF67"/>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3049F04-7670-3A4C-861F-A424F1F69442}"/>
              </a:ext>
            </a:extLst>
          </p:cNvPr>
          <p:cNvPicPr>
            <a:picLocks noChangeAspect="1"/>
          </p:cNvPicPr>
          <p:nvPr userDrawn="1"/>
        </p:nvPicPr>
        <p:blipFill rotWithShape="1">
          <a:blip r:embed="rId2"/>
          <a:srcRect b="57761"/>
          <a:stretch/>
        </p:blipFill>
        <p:spPr>
          <a:xfrm>
            <a:off x="511911" y="4451375"/>
            <a:ext cx="4001507" cy="2406625"/>
          </a:xfrm>
          <a:prstGeom prst="rect">
            <a:avLst/>
          </a:prstGeom>
        </p:spPr>
      </p:pic>
      <p:pic>
        <p:nvPicPr>
          <p:cNvPr id="3" name="Picture 2">
            <a:extLst>
              <a:ext uri="{FF2B5EF4-FFF2-40B4-BE49-F238E27FC236}">
                <a16:creationId xmlns:a16="http://schemas.microsoft.com/office/drawing/2014/main" id="{B2CA1D08-6572-334F-B6F2-83560CA37D93}"/>
              </a:ext>
            </a:extLst>
          </p:cNvPr>
          <p:cNvPicPr>
            <a:picLocks noChangeAspect="1"/>
          </p:cNvPicPr>
          <p:nvPr/>
        </p:nvPicPr>
        <p:blipFill rotWithShape="1">
          <a:blip r:embed="rId2"/>
          <a:srcRect b="57761"/>
          <a:stretch/>
        </p:blipFill>
        <p:spPr>
          <a:xfrm>
            <a:off x="511911" y="4451375"/>
            <a:ext cx="4001507" cy="2406625"/>
          </a:xfrm>
          <a:prstGeom prst="rect">
            <a:avLst/>
          </a:prstGeom>
        </p:spPr>
      </p:pic>
      <p:pic>
        <p:nvPicPr>
          <p:cNvPr id="10" name="Picture 9">
            <a:extLst>
              <a:ext uri="{FF2B5EF4-FFF2-40B4-BE49-F238E27FC236}">
                <a16:creationId xmlns:a16="http://schemas.microsoft.com/office/drawing/2014/main" id="{C362116D-E428-1542-8D91-02F803356A2C}"/>
              </a:ext>
            </a:extLst>
          </p:cNvPr>
          <p:cNvPicPr>
            <a:picLocks noChangeAspect="1"/>
          </p:cNvPicPr>
          <p:nvPr/>
        </p:nvPicPr>
        <p:blipFill rotWithShape="1">
          <a:blip r:embed="rId3"/>
          <a:srcRect l="27622" r="-2" b="9528"/>
          <a:stretch/>
        </p:blipFill>
        <p:spPr>
          <a:xfrm rot="10800000">
            <a:off x="8585199" y="-1370"/>
            <a:ext cx="3632201" cy="4693302"/>
          </a:xfrm>
          <a:prstGeom prst="rect">
            <a:avLst/>
          </a:prstGeom>
        </p:spPr>
      </p:pic>
      <p:pic>
        <p:nvPicPr>
          <p:cNvPr id="14" name="Picture 13">
            <a:extLst>
              <a:ext uri="{FF2B5EF4-FFF2-40B4-BE49-F238E27FC236}">
                <a16:creationId xmlns:a16="http://schemas.microsoft.com/office/drawing/2014/main" id="{26E727B2-1592-8F47-932B-EA3B02654F26}"/>
              </a:ext>
            </a:extLst>
          </p:cNvPr>
          <p:cNvPicPr>
            <a:picLocks noChangeAspect="1"/>
          </p:cNvPicPr>
          <p:nvPr/>
        </p:nvPicPr>
        <p:blipFill rotWithShape="1">
          <a:blip r:embed="rId4"/>
          <a:srcRect l="57177" t="3102" r="1" b="3435"/>
          <a:stretch/>
        </p:blipFill>
        <p:spPr>
          <a:xfrm rot="5400000">
            <a:off x="3389645" y="-3391020"/>
            <a:ext cx="5438107" cy="12217401"/>
          </a:xfrm>
          <a:prstGeom prst="rect">
            <a:avLst/>
          </a:prstGeom>
        </p:spPr>
      </p:pic>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bg1"/>
                </a:solidFill>
                <a:latin typeface="Clattering" pitchFamily="2" charset="0"/>
              </a:defRPr>
            </a:lvl1pPr>
          </a:lstStyle>
          <a:p>
            <a:r>
              <a:rPr lang="en-US"/>
              <a:t>Click to edit Master title style</a:t>
            </a:r>
            <a:endParaRPr lang="en-FI" dirty="0"/>
          </a:p>
        </p:txBody>
      </p:sp>
      <p:pic>
        <p:nvPicPr>
          <p:cNvPr id="8" name="Picture 7">
            <a:extLst>
              <a:ext uri="{FF2B5EF4-FFF2-40B4-BE49-F238E27FC236}">
                <a16:creationId xmlns:a16="http://schemas.microsoft.com/office/drawing/2014/main" id="{95EAB1E7-A7EE-E841-81D8-9DA00FC165F7}"/>
              </a:ext>
            </a:extLst>
          </p:cNvPr>
          <p:cNvPicPr>
            <a:picLocks noChangeAspect="1"/>
          </p:cNvPicPr>
          <p:nvPr/>
        </p:nvPicPr>
        <p:blipFill>
          <a:blip r:embed="rId5"/>
          <a:stretch>
            <a:fillRect/>
          </a:stretch>
        </p:blipFill>
        <p:spPr>
          <a:xfrm>
            <a:off x="282281" y="6385269"/>
            <a:ext cx="1503458" cy="147579"/>
          </a:xfrm>
          <a:prstGeom prst="rect">
            <a:avLst/>
          </a:prstGeom>
        </p:spPr>
      </p:pic>
      <p:pic>
        <p:nvPicPr>
          <p:cNvPr id="2" name="Picture 1">
            <a:extLst>
              <a:ext uri="{FF2B5EF4-FFF2-40B4-BE49-F238E27FC236}">
                <a16:creationId xmlns:a16="http://schemas.microsoft.com/office/drawing/2014/main" id="{32B7A15B-D8A5-8B44-A90A-23603F06CABB}"/>
              </a:ext>
            </a:extLst>
          </p:cNvPr>
          <p:cNvPicPr>
            <a:picLocks noChangeAspect="1"/>
          </p:cNvPicPr>
          <p:nvPr/>
        </p:nvPicPr>
        <p:blipFill rotWithShape="1">
          <a:blip r:embed="rId6"/>
          <a:srcRect t="53462"/>
          <a:stretch/>
        </p:blipFill>
        <p:spPr>
          <a:xfrm>
            <a:off x="3256223" y="-1373"/>
            <a:ext cx="3183137" cy="1540892"/>
          </a:xfrm>
          <a:prstGeom prst="rect">
            <a:avLst/>
          </a:prstGeom>
        </p:spPr>
      </p:pic>
      <p:pic>
        <p:nvPicPr>
          <p:cNvPr id="13" name="Picture 12">
            <a:extLst>
              <a:ext uri="{FF2B5EF4-FFF2-40B4-BE49-F238E27FC236}">
                <a16:creationId xmlns:a16="http://schemas.microsoft.com/office/drawing/2014/main" id="{BE38BCEE-3A78-4F40-AA83-5706F07E7CFB}"/>
              </a:ext>
            </a:extLst>
          </p:cNvPr>
          <p:cNvPicPr>
            <a:picLocks noChangeAspect="1"/>
          </p:cNvPicPr>
          <p:nvPr userDrawn="1"/>
        </p:nvPicPr>
        <p:blipFill rotWithShape="1">
          <a:blip r:embed="rId3"/>
          <a:srcRect l="27622" r="-2" b="9528"/>
          <a:stretch/>
        </p:blipFill>
        <p:spPr>
          <a:xfrm rot="10800000">
            <a:off x="8585199" y="-1370"/>
            <a:ext cx="3632201" cy="4693302"/>
          </a:xfrm>
          <a:prstGeom prst="rect">
            <a:avLst/>
          </a:prstGeom>
        </p:spPr>
      </p:pic>
      <p:pic>
        <p:nvPicPr>
          <p:cNvPr id="15" name="Picture 14">
            <a:extLst>
              <a:ext uri="{FF2B5EF4-FFF2-40B4-BE49-F238E27FC236}">
                <a16:creationId xmlns:a16="http://schemas.microsoft.com/office/drawing/2014/main" id="{9E9EB528-90B0-0043-9495-31031C9C28DE}"/>
              </a:ext>
            </a:extLst>
          </p:cNvPr>
          <p:cNvPicPr>
            <a:picLocks noChangeAspect="1"/>
          </p:cNvPicPr>
          <p:nvPr userDrawn="1"/>
        </p:nvPicPr>
        <p:blipFill rotWithShape="1">
          <a:blip r:embed="rId4"/>
          <a:srcRect l="57177" t="3102" r="1" b="3435"/>
          <a:stretch/>
        </p:blipFill>
        <p:spPr>
          <a:xfrm rot="5400000">
            <a:off x="3389645" y="-3391020"/>
            <a:ext cx="5438107" cy="12217401"/>
          </a:xfrm>
          <a:prstGeom prst="rect">
            <a:avLst/>
          </a:prstGeom>
        </p:spPr>
      </p:pic>
      <p:pic>
        <p:nvPicPr>
          <p:cNvPr id="19" name="Picture 18">
            <a:extLst>
              <a:ext uri="{FF2B5EF4-FFF2-40B4-BE49-F238E27FC236}">
                <a16:creationId xmlns:a16="http://schemas.microsoft.com/office/drawing/2014/main" id="{9126A7BF-DCA5-034E-9852-684FC817A8AF}"/>
              </a:ext>
            </a:extLst>
          </p:cNvPr>
          <p:cNvPicPr>
            <a:picLocks noChangeAspect="1"/>
          </p:cNvPicPr>
          <p:nvPr userDrawn="1"/>
        </p:nvPicPr>
        <p:blipFill rotWithShape="1">
          <a:blip r:embed="rId6"/>
          <a:srcRect t="53462"/>
          <a:stretch/>
        </p:blipFill>
        <p:spPr>
          <a:xfrm>
            <a:off x="3256223" y="-1373"/>
            <a:ext cx="3183137" cy="1540892"/>
          </a:xfrm>
          <a:prstGeom prst="rect">
            <a:avLst/>
          </a:prstGeom>
        </p:spPr>
      </p:pic>
      <p:pic>
        <p:nvPicPr>
          <p:cNvPr id="16" name="Picture 15">
            <a:extLst>
              <a:ext uri="{FF2B5EF4-FFF2-40B4-BE49-F238E27FC236}">
                <a16:creationId xmlns:a16="http://schemas.microsoft.com/office/drawing/2014/main" id="{B8D3856A-33FE-5548-97CF-F1BFF8642876}"/>
              </a:ext>
            </a:extLst>
          </p:cNvPr>
          <p:cNvPicPr>
            <a:picLocks noChangeAspect="1"/>
          </p:cNvPicPr>
          <p:nvPr userDrawn="1"/>
        </p:nvPicPr>
        <p:blipFill>
          <a:blip r:embed="rId7"/>
          <a:stretch>
            <a:fillRect/>
          </a:stretch>
        </p:blipFill>
        <p:spPr>
          <a:xfrm>
            <a:off x="9930714" y="6168777"/>
            <a:ext cx="1979005" cy="363709"/>
          </a:xfrm>
          <a:prstGeom prst="rect">
            <a:avLst/>
          </a:prstGeom>
        </p:spPr>
      </p:pic>
    </p:spTree>
    <p:extLst>
      <p:ext uri="{BB962C8B-B14F-4D97-AF65-F5344CB8AC3E}">
        <p14:creationId xmlns:p14="http://schemas.microsoft.com/office/powerpoint/2010/main" val="743805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Väliotsikko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E4CDB7-CB48-F14C-B643-4823261F35AD}"/>
              </a:ext>
            </a:extLst>
          </p:cNvPr>
          <p:cNvPicPr>
            <a:picLocks noChangeAspect="1"/>
          </p:cNvPicPr>
          <p:nvPr userDrawn="1"/>
        </p:nvPicPr>
        <p:blipFill rotWithShape="1">
          <a:blip r:embed="rId2"/>
          <a:srcRect l="47559" b="63423"/>
          <a:stretch/>
        </p:blipFill>
        <p:spPr>
          <a:xfrm>
            <a:off x="-25401" y="2311400"/>
            <a:ext cx="4578017" cy="4546600"/>
          </a:xfrm>
          <a:prstGeom prst="rect">
            <a:avLst/>
          </a:prstGeom>
        </p:spPr>
      </p:pic>
      <p:pic>
        <p:nvPicPr>
          <p:cNvPr id="3" name="Picture 2">
            <a:extLst>
              <a:ext uri="{FF2B5EF4-FFF2-40B4-BE49-F238E27FC236}">
                <a16:creationId xmlns:a16="http://schemas.microsoft.com/office/drawing/2014/main" id="{D79F6BB2-C1B8-7740-A54C-80F05EC41BFD}"/>
              </a:ext>
            </a:extLst>
          </p:cNvPr>
          <p:cNvPicPr>
            <a:picLocks noChangeAspect="1"/>
          </p:cNvPicPr>
          <p:nvPr/>
        </p:nvPicPr>
        <p:blipFill rotWithShape="1">
          <a:blip r:embed="rId2"/>
          <a:srcRect l="47559" b="63423"/>
          <a:stretch/>
        </p:blipFill>
        <p:spPr>
          <a:xfrm>
            <a:off x="-25401" y="2311400"/>
            <a:ext cx="4578017" cy="4546600"/>
          </a:xfrm>
          <a:prstGeom prst="rect">
            <a:avLst/>
          </a:prstGeom>
        </p:spPr>
      </p:pic>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bg1"/>
                </a:solidFill>
                <a:latin typeface="Clattering" pitchFamily="2" charset="0"/>
              </a:defRPr>
            </a:lvl1pPr>
          </a:lstStyle>
          <a:p>
            <a:r>
              <a:rPr lang="en-US"/>
              <a:t>Click to edit Master title style</a:t>
            </a:r>
            <a:endParaRPr lang="en-FI" dirty="0"/>
          </a:p>
        </p:txBody>
      </p:sp>
      <p:pic>
        <p:nvPicPr>
          <p:cNvPr id="10" name="Picture 9">
            <a:extLst>
              <a:ext uri="{FF2B5EF4-FFF2-40B4-BE49-F238E27FC236}">
                <a16:creationId xmlns:a16="http://schemas.microsoft.com/office/drawing/2014/main" id="{0952F2BB-7355-E248-BA35-7ABA22401942}"/>
              </a:ext>
            </a:extLst>
          </p:cNvPr>
          <p:cNvPicPr>
            <a:picLocks noChangeAspect="1"/>
          </p:cNvPicPr>
          <p:nvPr/>
        </p:nvPicPr>
        <p:blipFill>
          <a:blip r:embed="rId3"/>
          <a:stretch>
            <a:fillRect/>
          </a:stretch>
        </p:blipFill>
        <p:spPr>
          <a:xfrm>
            <a:off x="318106" y="6383715"/>
            <a:ext cx="1467633" cy="144062"/>
          </a:xfrm>
          <a:prstGeom prst="rect">
            <a:avLst/>
          </a:prstGeom>
        </p:spPr>
      </p:pic>
      <p:sp>
        <p:nvSpPr>
          <p:cNvPr id="12" name="Subtitle 2">
            <a:extLst>
              <a:ext uri="{FF2B5EF4-FFF2-40B4-BE49-F238E27FC236}">
                <a16:creationId xmlns:a16="http://schemas.microsoft.com/office/drawing/2014/main" id="{CAF00A4F-865C-3A42-A7BC-7DE9CDF997DE}"/>
              </a:ext>
            </a:extLst>
          </p:cNvPr>
          <p:cNvSpPr txBox="1">
            <a:spLocks/>
          </p:cNvSpPr>
          <p:nvPr userDrawn="1"/>
        </p:nvSpPr>
        <p:spPr>
          <a:xfrm>
            <a:off x="1510196" y="6383715"/>
            <a:ext cx="9171608" cy="144062"/>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ADAM – research on professional and organization magazines 2021</a:t>
            </a:r>
            <a:endParaRPr lang="en-FI" sz="1400" dirty="0"/>
          </a:p>
        </p:txBody>
      </p:sp>
      <p:pic>
        <p:nvPicPr>
          <p:cNvPr id="4" name="Picture 3">
            <a:extLst>
              <a:ext uri="{FF2B5EF4-FFF2-40B4-BE49-F238E27FC236}">
                <a16:creationId xmlns:a16="http://schemas.microsoft.com/office/drawing/2014/main" id="{63777EA4-FBA3-4D4F-B7C4-52EDB256EA6A}"/>
              </a:ext>
            </a:extLst>
          </p:cNvPr>
          <p:cNvPicPr>
            <a:picLocks noChangeAspect="1"/>
          </p:cNvPicPr>
          <p:nvPr/>
        </p:nvPicPr>
        <p:blipFill rotWithShape="1">
          <a:blip r:embed="rId4"/>
          <a:srcRect t="29958"/>
          <a:stretch/>
        </p:blipFill>
        <p:spPr>
          <a:xfrm>
            <a:off x="7111999" y="-11205"/>
            <a:ext cx="5105401" cy="2810155"/>
          </a:xfrm>
          <a:prstGeom prst="rect">
            <a:avLst/>
          </a:prstGeom>
        </p:spPr>
      </p:pic>
      <p:pic>
        <p:nvPicPr>
          <p:cNvPr id="15" name="Picture 14">
            <a:extLst>
              <a:ext uri="{FF2B5EF4-FFF2-40B4-BE49-F238E27FC236}">
                <a16:creationId xmlns:a16="http://schemas.microsoft.com/office/drawing/2014/main" id="{07054CBC-96B4-864B-AEFE-BCABA3ADDD1F}"/>
              </a:ext>
            </a:extLst>
          </p:cNvPr>
          <p:cNvPicPr>
            <a:picLocks noChangeAspect="1"/>
          </p:cNvPicPr>
          <p:nvPr userDrawn="1"/>
        </p:nvPicPr>
        <p:blipFill rotWithShape="1">
          <a:blip r:embed="rId4"/>
          <a:srcRect t="29958"/>
          <a:stretch/>
        </p:blipFill>
        <p:spPr>
          <a:xfrm>
            <a:off x="7111999" y="-11205"/>
            <a:ext cx="5105401" cy="2810155"/>
          </a:xfrm>
          <a:prstGeom prst="rect">
            <a:avLst/>
          </a:prstGeom>
        </p:spPr>
      </p:pic>
      <p:pic>
        <p:nvPicPr>
          <p:cNvPr id="11" name="Picture 10">
            <a:extLst>
              <a:ext uri="{FF2B5EF4-FFF2-40B4-BE49-F238E27FC236}">
                <a16:creationId xmlns:a16="http://schemas.microsoft.com/office/drawing/2014/main" id="{E40DDB81-44E5-1648-B2F8-0A39EAFB8AA2}"/>
              </a:ext>
            </a:extLst>
          </p:cNvPr>
          <p:cNvPicPr>
            <a:picLocks noChangeAspect="1"/>
          </p:cNvPicPr>
          <p:nvPr userDrawn="1"/>
        </p:nvPicPr>
        <p:blipFill>
          <a:blip r:embed="rId5"/>
          <a:stretch>
            <a:fillRect/>
          </a:stretch>
        </p:blipFill>
        <p:spPr>
          <a:xfrm>
            <a:off x="9911370" y="6214091"/>
            <a:ext cx="1962524" cy="360680"/>
          </a:xfrm>
          <a:prstGeom prst="rect">
            <a:avLst/>
          </a:prstGeom>
        </p:spPr>
      </p:pic>
    </p:spTree>
    <p:extLst>
      <p:ext uri="{BB962C8B-B14F-4D97-AF65-F5344CB8AC3E}">
        <p14:creationId xmlns:p14="http://schemas.microsoft.com/office/powerpoint/2010/main" val="2534054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Väliotsikko 3">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bg1"/>
                </a:solidFill>
                <a:latin typeface="Clattering" pitchFamily="2" charset="0"/>
              </a:defRPr>
            </a:lvl1pPr>
          </a:lstStyle>
          <a:p>
            <a:r>
              <a:rPr lang="en-US"/>
              <a:t>Click to edit Master title style</a:t>
            </a:r>
            <a:endParaRPr lang="en-FI" dirty="0"/>
          </a:p>
        </p:txBody>
      </p:sp>
      <p:pic>
        <p:nvPicPr>
          <p:cNvPr id="10" name="Picture 9">
            <a:extLst>
              <a:ext uri="{FF2B5EF4-FFF2-40B4-BE49-F238E27FC236}">
                <a16:creationId xmlns:a16="http://schemas.microsoft.com/office/drawing/2014/main" id="{0952F2BB-7355-E248-BA35-7ABA22401942}"/>
              </a:ext>
            </a:extLst>
          </p:cNvPr>
          <p:cNvPicPr>
            <a:picLocks noChangeAspect="1"/>
          </p:cNvPicPr>
          <p:nvPr/>
        </p:nvPicPr>
        <p:blipFill>
          <a:blip r:embed="rId2"/>
          <a:stretch>
            <a:fillRect/>
          </a:stretch>
        </p:blipFill>
        <p:spPr>
          <a:xfrm>
            <a:off x="318106" y="6383715"/>
            <a:ext cx="1467633" cy="144062"/>
          </a:xfrm>
          <a:prstGeom prst="rect">
            <a:avLst/>
          </a:prstGeom>
        </p:spPr>
      </p:pic>
      <p:pic>
        <p:nvPicPr>
          <p:cNvPr id="4" name="Picture 3">
            <a:extLst>
              <a:ext uri="{FF2B5EF4-FFF2-40B4-BE49-F238E27FC236}">
                <a16:creationId xmlns:a16="http://schemas.microsoft.com/office/drawing/2014/main" id="{1AA9D8FE-23AB-8E4B-9D11-5650854F0741}"/>
              </a:ext>
            </a:extLst>
          </p:cNvPr>
          <p:cNvPicPr>
            <a:picLocks noChangeAspect="1"/>
          </p:cNvPicPr>
          <p:nvPr/>
        </p:nvPicPr>
        <p:blipFill rotWithShape="1">
          <a:blip r:embed="rId3"/>
          <a:srcRect t="69419"/>
          <a:stretch/>
        </p:blipFill>
        <p:spPr>
          <a:xfrm rot="5400000">
            <a:off x="9971464" y="3867282"/>
            <a:ext cx="3407833" cy="1084041"/>
          </a:xfrm>
          <a:prstGeom prst="rect">
            <a:avLst/>
          </a:prstGeom>
        </p:spPr>
      </p:pic>
      <p:pic>
        <p:nvPicPr>
          <p:cNvPr id="14" name="Picture 13">
            <a:extLst>
              <a:ext uri="{FF2B5EF4-FFF2-40B4-BE49-F238E27FC236}">
                <a16:creationId xmlns:a16="http://schemas.microsoft.com/office/drawing/2014/main" id="{0D29AD33-C9D9-F440-9290-7AA5752D5ECF}"/>
              </a:ext>
            </a:extLst>
          </p:cNvPr>
          <p:cNvPicPr>
            <a:picLocks noChangeAspect="1"/>
          </p:cNvPicPr>
          <p:nvPr userDrawn="1"/>
        </p:nvPicPr>
        <p:blipFill>
          <a:blip r:embed="rId4"/>
          <a:stretch>
            <a:fillRect/>
          </a:stretch>
        </p:blipFill>
        <p:spPr>
          <a:xfrm>
            <a:off x="9903" y="0"/>
            <a:ext cx="3219858" cy="3820504"/>
          </a:xfrm>
          <a:prstGeom prst="rect">
            <a:avLst/>
          </a:prstGeom>
        </p:spPr>
      </p:pic>
      <p:pic>
        <p:nvPicPr>
          <p:cNvPr id="15" name="Picture 14">
            <a:extLst>
              <a:ext uri="{FF2B5EF4-FFF2-40B4-BE49-F238E27FC236}">
                <a16:creationId xmlns:a16="http://schemas.microsoft.com/office/drawing/2014/main" id="{C567BF4E-5F0E-B54F-8DF9-165B68678174}"/>
              </a:ext>
            </a:extLst>
          </p:cNvPr>
          <p:cNvPicPr>
            <a:picLocks noChangeAspect="1"/>
          </p:cNvPicPr>
          <p:nvPr userDrawn="1"/>
        </p:nvPicPr>
        <p:blipFill rotWithShape="1">
          <a:blip r:embed="rId3"/>
          <a:srcRect t="69419"/>
          <a:stretch/>
        </p:blipFill>
        <p:spPr>
          <a:xfrm rot="5400000">
            <a:off x="9971464" y="3867282"/>
            <a:ext cx="3407833" cy="1084041"/>
          </a:xfrm>
          <a:prstGeom prst="rect">
            <a:avLst/>
          </a:prstGeom>
        </p:spPr>
      </p:pic>
      <p:sp>
        <p:nvSpPr>
          <p:cNvPr id="11" name="Subtitle 2">
            <a:extLst>
              <a:ext uri="{FF2B5EF4-FFF2-40B4-BE49-F238E27FC236}">
                <a16:creationId xmlns:a16="http://schemas.microsoft.com/office/drawing/2014/main" id="{9E0FB79E-7B90-8D47-AA67-28A36C357029}"/>
              </a:ext>
            </a:extLst>
          </p:cNvPr>
          <p:cNvSpPr txBox="1">
            <a:spLocks/>
          </p:cNvSpPr>
          <p:nvPr userDrawn="1"/>
        </p:nvSpPr>
        <p:spPr>
          <a:xfrm>
            <a:off x="25401" y="6394431"/>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t>ADAM – research on professional and organization magazines 2021</a:t>
            </a:r>
            <a:endParaRPr lang="en-FI" sz="1200" dirty="0"/>
          </a:p>
        </p:txBody>
      </p:sp>
      <p:pic>
        <p:nvPicPr>
          <p:cNvPr id="12" name="Picture 11">
            <a:extLst>
              <a:ext uri="{FF2B5EF4-FFF2-40B4-BE49-F238E27FC236}">
                <a16:creationId xmlns:a16="http://schemas.microsoft.com/office/drawing/2014/main" id="{B525AABA-BE35-4642-AE77-2163AC725E4C}"/>
              </a:ext>
            </a:extLst>
          </p:cNvPr>
          <p:cNvPicPr>
            <a:picLocks noChangeAspect="1"/>
          </p:cNvPicPr>
          <p:nvPr userDrawn="1"/>
        </p:nvPicPr>
        <p:blipFill>
          <a:blip r:embed="rId5"/>
          <a:stretch>
            <a:fillRect/>
          </a:stretch>
        </p:blipFill>
        <p:spPr>
          <a:xfrm>
            <a:off x="9911370" y="6214091"/>
            <a:ext cx="1962524" cy="360680"/>
          </a:xfrm>
          <a:prstGeom prst="rect">
            <a:avLst/>
          </a:prstGeom>
        </p:spPr>
      </p:pic>
    </p:spTree>
    <p:extLst>
      <p:ext uri="{BB962C8B-B14F-4D97-AF65-F5344CB8AC3E}">
        <p14:creationId xmlns:p14="http://schemas.microsoft.com/office/powerpoint/2010/main" val="3380358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erustyyli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658812"/>
            <a:ext cx="10515600" cy="1325563"/>
          </a:xfrm>
        </p:spPr>
        <p:txBody>
          <a:bodyPr/>
          <a:lstStyle>
            <a:lvl1pPr algn="l">
              <a:defRPr>
                <a:solidFill>
                  <a:srgbClr val="002649"/>
                </a:solidFill>
                <a:latin typeface="Canela Medium" pitchFamily="2" charset="77"/>
              </a:defRPr>
            </a:lvl1pPr>
          </a:lstStyle>
          <a:p>
            <a:r>
              <a:rPr lang="en-US"/>
              <a:t>Click to edit Master title style</a:t>
            </a:r>
            <a:endParaRPr lang="en-FI" dirty="0"/>
          </a:p>
        </p:txBody>
      </p:sp>
      <p:sp>
        <p:nvSpPr>
          <p:cNvPr id="6" name="Content Placeholder 2">
            <a:extLst>
              <a:ext uri="{FF2B5EF4-FFF2-40B4-BE49-F238E27FC236}">
                <a16:creationId xmlns:a16="http://schemas.microsoft.com/office/drawing/2014/main" id="{27057707-49E9-B54D-925F-EC5501F7E15A}"/>
              </a:ext>
            </a:extLst>
          </p:cNvPr>
          <p:cNvSpPr>
            <a:spLocks noGrp="1"/>
          </p:cNvSpPr>
          <p:nvPr>
            <p:ph idx="1"/>
          </p:nvPr>
        </p:nvSpPr>
        <p:spPr>
          <a:xfrm>
            <a:off x="838200" y="1984375"/>
            <a:ext cx="10515600" cy="40354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8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grpSp>
        <p:nvGrpSpPr>
          <p:cNvPr id="11" name="Group 10">
            <a:extLst>
              <a:ext uri="{FF2B5EF4-FFF2-40B4-BE49-F238E27FC236}">
                <a16:creationId xmlns:a16="http://schemas.microsoft.com/office/drawing/2014/main" id="{B35ADD5D-2380-FD4F-B989-003BD17CCF76}"/>
              </a:ext>
            </a:extLst>
          </p:cNvPr>
          <p:cNvGrpSpPr/>
          <p:nvPr/>
        </p:nvGrpSpPr>
        <p:grpSpPr>
          <a:xfrm>
            <a:off x="10422697" y="0"/>
            <a:ext cx="1773462" cy="1333262"/>
            <a:chOff x="10422697" y="0"/>
            <a:chExt cx="1773462" cy="1333262"/>
          </a:xfrm>
        </p:grpSpPr>
        <p:pic>
          <p:nvPicPr>
            <p:cNvPr id="13" name="Picture 12">
              <a:extLst>
                <a:ext uri="{FF2B5EF4-FFF2-40B4-BE49-F238E27FC236}">
                  <a16:creationId xmlns:a16="http://schemas.microsoft.com/office/drawing/2014/main" id="{68A43EF6-8C10-F142-8BD6-CF718FB7A332}"/>
                </a:ext>
              </a:extLst>
            </p:cNvPr>
            <p:cNvPicPr>
              <a:picLocks noChangeAspect="1"/>
            </p:cNvPicPr>
            <p:nvPr/>
          </p:nvPicPr>
          <p:blipFill rotWithShape="1">
            <a:blip r:embed="rId2"/>
            <a:srcRect t="26618" r="36215"/>
            <a:stretch/>
          </p:blipFill>
          <p:spPr>
            <a:xfrm>
              <a:off x="10422697" y="0"/>
              <a:ext cx="1487022" cy="1333262"/>
            </a:xfrm>
            <a:prstGeom prst="rect">
              <a:avLst/>
            </a:prstGeom>
          </p:spPr>
        </p:pic>
        <p:pic>
          <p:nvPicPr>
            <p:cNvPr id="14" name="Picture 13">
              <a:extLst>
                <a:ext uri="{FF2B5EF4-FFF2-40B4-BE49-F238E27FC236}">
                  <a16:creationId xmlns:a16="http://schemas.microsoft.com/office/drawing/2014/main" id="{D64222F8-F24A-9B4E-A1BE-271304EBB775}"/>
                </a:ext>
              </a:extLst>
            </p:cNvPr>
            <p:cNvPicPr>
              <a:picLocks noChangeAspect="1"/>
            </p:cNvPicPr>
            <p:nvPr/>
          </p:nvPicPr>
          <p:blipFill rotWithShape="1">
            <a:blip r:embed="rId2"/>
            <a:srcRect l="61380" t="26618" r="14046"/>
            <a:stretch/>
          </p:blipFill>
          <p:spPr>
            <a:xfrm>
              <a:off x="11623279" y="0"/>
              <a:ext cx="572880" cy="1333262"/>
            </a:xfrm>
            <a:prstGeom prst="rect">
              <a:avLst/>
            </a:prstGeom>
          </p:spPr>
        </p:pic>
      </p:grpSp>
      <p:pic>
        <p:nvPicPr>
          <p:cNvPr id="15" name="Picture 14">
            <a:extLst>
              <a:ext uri="{FF2B5EF4-FFF2-40B4-BE49-F238E27FC236}">
                <a16:creationId xmlns:a16="http://schemas.microsoft.com/office/drawing/2014/main" id="{2CA3F99A-21A9-A644-9FCD-1A6939A4B75A}"/>
              </a:ext>
            </a:extLst>
          </p:cNvPr>
          <p:cNvPicPr>
            <a:picLocks noChangeAspect="1"/>
          </p:cNvPicPr>
          <p:nvPr/>
        </p:nvPicPr>
        <p:blipFill>
          <a:blip r:embed="rId3"/>
          <a:stretch>
            <a:fillRect/>
          </a:stretch>
        </p:blipFill>
        <p:spPr>
          <a:xfrm>
            <a:off x="282281" y="6385269"/>
            <a:ext cx="1503458" cy="147579"/>
          </a:xfrm>
          <a:prstGeom prst="rect">
            <a:avLst/>
          </a:prstGeom>
        </p:spPr>
      </p:pic>
      <p:grpSp>
        <p:nvGrpSpPr>
          <p:cNvPr id="17" name="Group 16">
            <a:extLst>
              <a:ext uri="{FF2B5EF4-FFF2-40B4-BE49-F238E27FC236}">
                <a16:creationId xmlns:a16="http://schemas.microsoft.com/office/drawing/2014/main" id="{147459C2-7B15-6E45-B29B-8CE06D5D13DF}"/>
              </a:ext>
            </a:extLst>
          </p:cNvPr>
          <p:cNvGrpSpPr/>
          <p:nvPr userDrawn="1"/>
        </p:nvGrpSpPr>
        <p:grpSpPr>
          <a:xfrm>
            <a:off x="10422697" y="0"/>
            <a:ext cx="1773462" cy="1333262"/>
            <a:chOff x="10422697" y="0"/>
            <a:chExt cx="1773462" cy="1333262"/>
          </a:xfrm>
        </p:grpSpPr>
        <p:pic>
          <p:nvPicPr>
            <p:cNvPr id="18" name="Picture 17">
              <a:extLst>
                <a:ext uri="{FF2B5EF4-FFF2-40B4-BE49-F238E27FC236}">
                  <a16:creationId xmlns:a16="http://schemas.microsoft.com/office/drawing/2014/main" id="{87BA95EF-47F3-C140-864F-4566CB13D16A}"/>
                </a:ext>
              </a:extLst>
            </p:cNvPr>
            <p:cNvPicPr>
              <a:picLocks noChangeAspect="1"/>
            </p:cNvPicPr>
            <p:nvPr userDrawn="1"/>
          </p:nvPicPr>
          <p:blipFill rotWithShape="1">
            <a:blip r:embed="rId2"/>
            <a:srcRect t="26618" r="36215"/>
            <a:stretch/>
          </p:blipFill>
          <p:spPr>
            <a:xfrm>
              <a:off x="10422697" y="0"/>
              <a:ext cx="1487022" cy="1333262"/>
            </a:xfrm>
            <a:prstGeom prst="rect">
              <a:avLst/>
            </a:prstGeom>
          </p:spPr>
        </p:pic>
        <p:pic>
          <p:nvPicPr>
            <p:cNvPr id="19" name="Picture 18">
              <a:extLst>
                <a:ext uri="{FF2B5EF4-FFF2-40B4-BE49-F238E27FC236}">
                  <a16:creationId xmlns:a16="http://schemas.microsoft.com/office/drawing/2014/main" id="{C508FF52-E7C7-8F46-9F0E-DCD408915529}"/>
                </a:ext>
              </a:extLst>
            </p:cNvPr>
            <p:cNvPicPr>
              <a:picLocks noChangeAspect="1"/>
            </p:cNvPicPr>
            <p:nvPr userDrawn="1"/>
          </p:nvPicPr>
          <p:blipFill rotWithShape="1">
            <a:blip r:embed="rId2"/>
            <a:srcRect l="61380" t="26618" r="14046"/>
            <a:stretch/>
          </p:blipFill>
          <p:spPr>
            <a:xfrm>
              <a:off x="11623279" y="0"/>
              <a:ext cx="572880" cy="1333262"/>
            </a:xfrm>
            <a:prstGeom prst="rect">
              <a:avLst/>
            </a:prstGeom>
          </p:spPr>
        </p:pic>
      </p:grpSp>
      <p:sp>
        <p:nvSpPr>
          <p:cNvPr id="16" name="Subtitle 2">
            <a:extLst>
              <a:ext uri="{FF2B5EF4-FFF2-40B4-BE49-F238E27FC236}">
                <a16:creationId xmlns:a16="http://schemas.microsoft.com/office/drawing/2014/main" id="{4E731E50-ADF5-6849-90DA-26395F9C9A62}"/>
              </a:ext>
            </a:extLst>
          </p:cNvPr>
          <p:cNvSpPr txBox="1">
            <a:spLocks/>
          </p:cNvSpPr>
          <p:nvPr userDrawn="1"/>
        </p:nvSpPr>
        <p:spPr>
          <a:xfrm>
            <a:off x="1212022" y="6385269"/>
            <a:ext cx="9767956" cy="17583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2"/>
                </a:solidFill>
              </a:rPr>
              <a:t>ADAM – research on professional and organization magazines 2021</a:t>
            </a:r>
            <a:endParaRPr lang="en-FI" sz="1200" dirty="0">
              <a:solidFill>
                <a:schemeClr val="tx2"/>
              </a:solidFill>
            </a:endParaRPr>
          </a:p>
        </p:txBody>
      </p:sp>
      <p:pic>
        <p:nvPicPr>
          <p:cNvPr id="20" name="Picture 19">
            <a:extLst>
              <a:ext uri="{FF2B5EF4-FFF2-40B4-BE49-F238E27FC236}">
                <a16:creationId xmlns:a16="http://schemas.microsoft.com/office/drawing/2014/main" id="{7B55A071-67D0-734F-BA17-D280E707942D}"/>
              </a:ext>
            </a:extLst>
          </p:cNvPr>
          <p:cNvPicPr>
            <a:picLocks noChangeAspect="1"/>
          </p:cNvPicPr>
          <p:nvPr userDrawn="1"/>
        </p:nvPicPr>
        <p:blipFill>
          <a:blip r:embed="rId4"/>
          <a:stretch>
            <a:fillRect/>
          </a:stretch>
        </p:blipFill>
        <p:spPr>
          <a:xfrm>
            <a:off x="9930714" y="6203414"/>
            <a:ext cx="1979005" cy="363709"/>
          </a:xfrm>
          <a:prstGeom prst="rect">
            <a:avLst/>
          </a:prstGeom>
        </p:spPr>
      </p:pic>
    </p:spTree>
    <p:extLst>
      <p:ext uri="{BB962C8B-B14F-4D97-AF65-F5344CB8AC3E}">
        <p14:creationId xmlns:p14="http://schemas.microsoft.com/office/powerpoint/2010/main" val="2958239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Kaksi palsta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10602912" cy="647700"/>
          </a:xfrm>
        </p:spPr>
        <p:txBody>
          <a:bodyPr anchor="b"/>
          <a:lstStyle>
            <a:lvl1pPr algn="ctr">
              <a:defRPr sz="4400">
                <a:solidFill>
                  <a:srgbClr val="002649"/>
                </a:solidFill>
                <a:latin typeface="Canela Medium" pitchFamily="2" charset="77"/>
              </a:defRPr>
            </a:lvl1pPr>
          </a:lstStyle>
          <a:p>
            <a:r>
              <a:rPr lang="en-US"/>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023585"/>
            <a:ext cx="4953001" cy="3679825"/>
          </a:xfrm>
        </p:spPr>
        <p:txBody>
          <a:bodyPr/>
          <a:lstStyle>
            <a:lvl1pPr>
              <a:lnSpc>
                <a:spcPct val="120000"/>
              </a:lnSpc>
              <a:buNone/>
              <a:defRPr sz="2000" b="0" i="0">
                <a:solidFill>
                  <a:srgbClr val="002649"/>
                </a:solidFill>
                <a:latin typeface="Neue Haas Unica W1G Light" panose="020B0404030206020203" pitchFamily="34" charset="0"/>
              </a:defRPr>
            </a:lvl1pPr>
            <a:lvl2pPr>
              <a:lnSpc>
                <a:spcPct val="120000"/>
              </a:lnSpc>
              <a:buFont typeface="Arial" panose="020B0604020202020204" pitchFamily="34" charset="0"/>
              <a:buChar char="•"/>
              <a:defRPr sz="1800" b="0" i="0">
                <a:solidFill>
                  <a:srgbClr val="002649"/>
                </a:solidFill>
                <a:latin typeface="Neue Haas Unica W1G Light" panose="020B0404030206020203" pitchFamily="34" charset="0"/>
              </a:defRPr>
            </a:lvl2pPr>
            <a:lvl3pPr>
              <a:lnSpc>
                <a:spcPct val="120000"/>
              </a:lnSpc>
              <a:buFont typeface="Arial" panose="020B0604020202020204" pitchFamily="34" charset="0"/>
              <a:buChar char="•"/>
              <a:defRPr sz="18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2023585"/>
            <a:ext cx="5041900" cy="3679825"/>
          </a:xfrm>
        </p:spPr>
        <p:txBody>
          <a:bodyPr/>
          <a:lstStyle>
            <a:lvl1pPr>
              <a:lnSpc>
                <a:spcPct val="120000"/>
              </a:lnSpc>
              <a:buNone/>
              <a:defRPr sz="2000" b="0" i="0">
                <a:solidFill>
                  <a:srgbClr val="002649"/>
                </a:solidFill>
                <a:latin typeface="Neue Haas Unica W1G Light" panose="020B0404030206020203" pitchFamily="34" charset="0"/>
              </a:defRPr>
            </a:lvl1pPr>
            <a:lvl2pPr>
              <a:lnSpc>
                <a:spcPct val="120000"/>
              </a:lnSpc>
              <a:buFont typeface="Arial" panose="020B0604020202020204" pitchFamily="34" charset="0"/>
              <a:buChar char="•"/>
              <a:defRPr sz="1800" b="0" i="0">
                <a:solidFill>
                  <a:srgbClr val="002649"/>
                </a:solidFill>
                <a:latin typeface="Neue Haas Unica W1G Light" panose="020B0404030206020203" pitchFamily="34" charset="0"/>
              </a:defRPr>
            </a:lvl2pPr>
            <a:lvl3pPr>
              <a:lnSpc>
                <a:spcPct val="120000"/>
              </a:lnSpc>
              <a:buFont typeface="Arial" panose="020B0604020202020204" pitchFamily="34" charset="0"/>
              <a:buChar char="•"/>
              <a:defRPr sz="18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grpSp>
        <p:nvGrpSpPr>
          <p:cNvPr id="3" name="Group 2">
            <a:extLst>
              <a:ext uri="{FF2B5EF4-FFF2-40B4-BE49-F238E27FC236}">
                <a16:creationId xmlns:a16="http://schemas.microsoft.com/office/drawing/2014/main" id="{A6AB6523-61F3-4A4F-9DAF-3C38EA5EAAEE}"/>
              </a:ext>
            </a:extLst>
          </p:cNvPr>
          <p:cNvGrpSpPr/>
          <p:nvPr/>
        </p:nvGrpSpPr>
        <p:grpSpPr>
          <a:xfrm>
            <a:off x="10422697" y="0"/>
            <a:ext cx="1773462" cy="1333262"/>
            <a:chOff x="10422697" y="0"/>
            <a:chExt cx="1773462" cy="1333262"/>
          </a:xfrm>
        </p:grpSpPr>
        <p:pic>
          <p:nvPicPr>
            <p:cNvPr id="10" name="Picture 9">
              <a:extLst>
                <a:ext uri="{FF2B5EF4-FFF2-40B4-BE49-F238E27FC236}">
                  <a16:creationId xmlns:a16="http://schemas.microsoft.com/office/drawing/2014/main" id="{3832F4FF-B802-0E4B-AF28-35AEA1D7BCAC}"/>
                </a:ext>
              </a:extLst>
            </p:cNvPr>
            <p:cNvPicPr>
              <a:picLocks noChangeAspect="1"/>
            </p:cNvPicPr>
            <p:nvPr/>
          </p:nvPicPr>
          <p:blipFill rotWithShape="1">
            <a:blip r:embed="rId2"/>
            <a:srcRect t="26618" r="36215"/>
            <a:stretch/>
          </p:blipFill>
          <p:spPr>
            <a:xfrm>
              <a:off x="10422697" y="0"/>
              <a:ext cx="1487022" cy="1333262"/>
            </a:xfrm>
            <a:prstGeom prst="rect">
              <a:avLst/>
            </a:prstGeom>
          </p:spPr>
        </p:pic>
        <p:pic>
          <p:nvPicPr>
            <p:cNvPr id="12" name="Picture 11">
              <a:extLst>
                <a:ext uri="{FF2B5EF4-FFF2-40B4-BE49-F238E27FC236}">
                  <a16:creationId xmlns:a16="http://schemas.microsoft.com/office/drawing/2014/main" id="{68AAA9BA-67D4-BB43-8654-0CD93EEC6AAA}"/>
                </a:ext>
              </a:extLst>
            </p:cNvPr>
            <p:cNvPicPr>
              <a:picLocks noChangeAspect="1"/>
            </p:cNvPicPr>
            <p:nvPr/>
          </p:nvPicPr>
          <p:blipFill rotWithShape="1">
            <a:blip r:embed="rId2"/>
            <a:srcRect l="61380" t="26618" r="14046"/>
            <a:stretch/>
          </p:blipFill>
          <p:spPr>
            <a:xfrm>
              <a:off x="11623279" y="0"/>
              <a:ext cx="572880" cy="1333262"/>
            </a:xfrm>
            <a:prstGeom prst="rect">
              <a:avLst/>
            </a:prstGeom>
          </p:spPr>
        </p:pic>
      </p:grpSp>
      <p:pic>
        <p:nvPicPr>
          <p:cNvPr id="13" name="Picture 12">
            <a:extLst>
              <a:ext uri="{FF2B5EF4-FFF2-40B4-BE49-F238E27FC236}">
                <a16:creationId xmlns:a16="http://schemas.microsoft.com/office/drawing/2014/main" id="{046A6227-C2EC-3042-B5D2-919AC51352B9}"/>
              </a:ext>
            </a:extLst>
          </p:cNvPr>
          <p:cNvPicPr>
            <a:picLocks noChangeAspect="1"/>
          </p:cNvPicPr>
          <p:nvPr/>
        </p:nvPicPr>
        <p:blipFill>
          <a:blip r:embed="rId3"/>
          <a:stretch>
            <a:fillRect/>
          </a:stretch>
        </p:blipFill>
        <p:spPr>
          <a:xfrm>
            <a:off x="282281" y="6385269"/>
            <a:ext cx="1503458" cy="147579"/>
          </a:xfrm>
          <a:prstGeom prst="rect">
            <a:avLst/>
          </a:prstGeom>
        </p:spPr>
      </p:pic>
      <p:grpSp>
        <p:nvGrpSpPr>
          <p:cNvPr id="16" name="Group 15">
            <a:extLst>
              <a:ext uri="{FF2B5EF4-FFF2-40B4-BE49-F238E27FC236}">
                <a16:creationId xmlns:a16="http://schemas.microsoft.com/office/drawing/2014/main" id="{AEFB6323-2B59-0643-A1BE-74A85B588A64}"/>
              </a:ext>
            </a:extLst>
          </p:cNvPr>
          <p:cNvGrpSpPr/>
          <p:nvPr userDrawn="1"/>
        </p:nvGrpSpPr>
        <p:grpSpPr>
          <a:xfrm>
            <a:off x="10422697" y="0"/>
            <a:ext cx="1773462" cy="1333262"/>
            <a:chOff x="10422697" y="0"/>
            <a:chExt cx="1773462" cy="1333262"/>
          </a:xfrm>
        </p:grpSpPr>
        <p:pic>
          <p:nvPicPr>
            <p:cNvPr id="17" name="Picture 16">
              <a:extLst>
                <a:ext uri="{FF2B5EF4-FFF2-40B4-BE49-F238E27FC236}">
                  <a16:creationId xmlns:a16="http://schemas.microsoft.com/office/drawing/2014/main" id="{9FF90030-108B-0541-9CC0-DB91BBBE18BB}"/>
                </a:ext>
              </a:extLst>
            </p:cNvPr>
            <p:cNvPicPr>
              <a:picLocks noChangeAspect="1"/>
            </p:cNvPicPr>
            <p:nvPr userDrawn="1"/>
          </p:nvPicPr>
          <p:blipFill rotWithShape="1">
            <a:blip r:embed="rId2"/>
            <a:srcRect t="26618" r="36215"/>
            <a:stretch/>
          </p:blipFill>
          <p:spPr>
            <a:xfrm>
              <a:off x="10422697" y="0"/>
              <a:ext cx="1487022" cy="1333262"/>
            </a:xfrm>
            <a:prstGeom prst="rect">
              <a:avLst/>
            </a:prstGeom>
          </p:spPr>
        </p:pic>
        <p:pic>
          <p:nvPicPr>
            <p:cNvPr id="18" name="Picture 17">
              <a:extLst>
                <a:ext uri="{FF2B5EF4-FFF2-40B4-BE49-F238E27FC236}">
                  <a16:creationId xmlns:a16="http://schemas.microsoft.com/office/drawing/2014/main" id="{A47E3051-EA67-9F4B-AFC9-B90D98C4CC8F}"/>
                </a:ext>
              </a:extLst>
            </p:cNvPr>
            <p:cNvPicPr>
              <a:picLocks noChangeAspect="1"/>
            </p:cNvPicPr>
            <p:nvPr userDrawn="1"/>
          </p:nvPicPr>
          <p:blipFill rotWithShape="1">
            <a:blip r:embed="rId2"/>
            <a:srcRect l="61380" t="26618" r="14046"/>
            <a:stretch/>
          </p:blipFill>
          <p:spPr>
            <a:xfrm>
              <a:off x="11623279" y="0"/>
              <a:ext cx="572880" cy="1333262"/>
            </a:xfrm>
            <a:prstGeom prst="rect">
              <a:avLst/>
            </a:prstGeom>
          </p:spPr>
        </p:pic>
      </p:grpSp>
      <p:sp>
        <p:nvSpPr>
          <p:cNvPr id="14" name="Subtitle 2">
            <a:extLst>
              <a:ext uri="{FF2B5EF4-FFF2-40B4-BE49-F238E27FC236}">
                <a16:creationId xmlns:a16="http://schemas.microsoft.com/office/drawing/2014/main" id="{62E4C60E-E88E-B345-9658-4312221CF5ED}"/>
              </a:ext>
            </a:extLst>
          </p:cNvPr>
          <p:cNvSpPr txBox="1">
            <a:spLocks/>
          </p:cNvSpPr>
          <p:nvPr userDrawn="1"/>
        </p:nvSpPr>
        <p:spPr>
          <a:xfrm>
            <a:off x="25401" y="6394505"/>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2"/>
                </a:solidFill>
              </a:rPr>
              <a:t>ADAM – research on professional and organization magazines 2021</a:t>
            </a:r>
            <a:endParaRPr lang="en-FI" sz="1200" dirty="0">
              <a:solidFill>
                <a:schemeClr val="tx2"/>
              </a:solidFill>
            </a:endParaRPr>
          </a:p>
        </p:txBody>
      </p:sp>
      <p:pic>
        <p:nvPicPr>
          <p:cNvPr id="15" name="Picture 14">
            <a:extLst>
              <a:ext uri="{FF2B5EF4-FFF2-40B4-BE49-F238E27FC236}">
                <a16:creationId xmlns:a16="http://schemas.microsoft.com/office/drawing/2014/main" id="{458E37B1-B878-FB4A-95D3-E499E44095F6}"/>
              </a:ext>
            </a:extLst>
          </p:cNvPr>
          <p:cNvPicPr>
            <a:picLocks noChangeAspect="1"/>
          </p:cNvPicPr>
          <p:nvPr userDrawn="1"/>
        </p:nvPicPr>
        <p:blipFill>
          <a:blip r:embed="rId4"/>
          <a:stretch>
            <a:fillRect/>
          </a:stretch>
        </p:blipFill>
        <p:spPr>
          <a:xfrm>
            <a:off x="9930714" y="6197391"/>
            <a:ext cx="1979005" cy="363709"/>
          </a:xfrm>
          <a:prstGeom prst="rect">
            <a:avLst/>
          </a:prstGeom>
        </p:spPr>
      </p:pic>
    </p:spTree>
    <p:extLst>
      <p:ext uri="{BB962C8B-B14F-4D97-AF65-F5344CB8AC3E}">
        <p14:creationId xmlns:p14="http://schemas.microsoft.com/office/powerpoint/2010/main" val="1612872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isältö">
    <p:bg>
      <p:bgPr>
        <a:solidFill>
          <a:srgbClr val="FF64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87C4-888C-D443-97ED-678CA019878E}"/>
              </a:ext>
            </a:extLst>
          </p:cNvPr>
          <p:cNvSpPr>
            <a:spLocks noGrp="1"/>
          </p:cNvSpPr>
          <p:nvPr>
            <p:ph type="title" hasCustomPrompt="1"/>
          </p:nvPr>
        </p:nvSpPr>
        <p:spPr>
          <a:xfrm>
            <a:off x="838200" y="983456"/>
            <a:ext cx="10515600" cy="1325563"/>
          </a:xfrm>
        </p:spPr>
        <p:txBody>
          <a:bodyPr/>
          <a:lstStyle>
            <a:lvl1pPr algn="ctr">
              <a:defRPr sz="8500">
                <a:solidFill>
                  <a:schemeClr val="bg1"/>
                </a:solidFill>
                <a:latin typeface="Clattering" pitchFamily="2" charset="0"/>
              </a:defRPr>
            </a:lvl1pPr>
          </a:lstStyle>
          <a:p>
            <a:r>
              <a:rPr lang="en-GB" dirty="0" err="1"/>
              <a:t>Sisältö</a:t>
            </a:r>
            <a:endParaRPr lang="en-FI" dirty="0"/>
          </a:p>
        </p:txBody>
      </p:sp>
      <p:sp>
        <p:nvSpPr>
          <p:cNvPr id="8" name="Text Placeholder 2">
            <a:extLst>
              <a:ext uri="{FF2B5EF4-FFF2-40B4-BE49-F238E27FC236}">
                <a16:creationId xmlns:a16="http://schemas.microsoft.com/office/drawing/2014/main" id="{8A1F004C-804C-1149-B4B9-EFF10150BBB5}"/>
              </a:ext>
            </a:extLst>
          </p:cNvPr>
          <p:cNvSpPr>
            <a:spLocks noGrp="1"/>
          </p:cNvSpPr>
          <p:nvPr>
            <p:ph type="body" idx="1" hasCustomPrompt="1"/>
          </p:nvPr>
        </p:nvSpPr>
        <p:spPr>
          <a:xfrm>
            <a:off x="831850" y="260310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01</a:t>
            </a:r>
          </a:p>
        </p:txBody>
      </p:sp>
      <p:sp>
        <p:nvSpPr>
          <p:cNvPr id="10" name="Text Placeholder 2">
            <a:extLst>
              <a:ext uri="{FF2B5EF4-FFF2-40B4-BE49-F238E27FC236}">
                <a16:creationId xmlns:a16="http://schemas.microsoft.com/office/drawing/2014/main" id="{229B38F8-395F-DC43-9EEA-948E5A663C2C}"/>
              </a:ext>
            </a:extLst>
          </p:cNvPr>
          <p:cNvSpPr>
            <a:spLocks noGrp="1"/>
          </p:cNvSpPr>
          <p:nvPr>
            <p:ph type="body" idx="13" hasCustomPrompt="1"/>
          </p:nvPr>
        </p:nvSpPr>
        <p:spPr>
          <a:xfrm>
            <a:off x="831850" y="338554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02</a:t>
            </a:r>
          </a:p>
        </p:txBody>
      </p:sp>
      <p:sp>
        <p:nvSpPr>
          <p:cNvPr id="11" name="Text Placeholder 2">
            <a:extLst>
              <a:ext uri="{FF2B5EF4-FFF2-40B4-BE49-F238E27FC236}">
                <a16:creationId xmlns:a16="http://schemas.microsoft.com/office/drawing/2014/main" id="{B8243C13-36F3-554B-B39E-5B18DAA5684A}"/>
              </a:ext>
            </a:extLst>
          </p:cNvPr>
          <p:cNvSpPr>
            <a:spLocks noGrp="1"/>
          </p:cNvSpPr>
          <p:nvPr>
            <p:ph type="body" idx="14" hasCustomPrompt="1"/>
          </p:nvPr>
        </p:nvSpPr>
        <p:spPr>
          <a:xfrm>
            <a:off x="831850" y="415280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03</a:t>
            </a:r>
          </a:p>
        </p:txBody>
      </p:sp>
      <p:sp>
        <p:nvSpPr>
          <p:cNvPr id="12" name="Text Placeholder 2">
            <a:extLst>
              <a:ext uri="{FF2B5EF4-FFF2-40B4-BE49-F238E27FC236}">
                <a16:creationId xmlns:a16="http://schemas.microsoft.com/office/drawing/2014/main" id="{5C5BC51B-1ECA-5E44-BCAA-88BEFC96EDCA}"/>
              </a:ext>
            </a:extLst>
          </p:cNvPr>
          <p:cNvSpPr>
            <a:spLocks noGrp="1"/>
          </p:cNvSpPr>
          <p:nvPr>
            <p:ph type="body" idx="15" hasCustomPrompt="1"/>
          </p:nvPr>
        </p:nvSpPr>
        <p:spPr>
          <a:xfrm>
            <a:off x="831850" y="492973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04</a:t>
            </a:r>
          </a:p>
        </p:txBody>
      </p:sp>
      <p:sp>
        <p:nvSpPr>
          <p:cNvPr id="13" name="Text Placeholder 2">
            <a:extLst>
              <a:ext uri="{FF2B5EF4-FFF2-40B4-BE49-F238E27FC236}">
                <a16:creationId xmlns:a16="http://schemas.microsoft.com/office/drawing/2014/main" id="{2119E771-A6DD-F245-A557-A5F963888D08}"/>
              </a:ext>
            </a:extLst>
          </p:cNvPr>
          <p:cNvSpPr>
            <a:spLocks noGrp="1"/>
          </p:cNvSpPr>
          <p:nvPr>
            <p:ph type="body" idx="16" hasCustomPrompt="1"/>
          </p:nvPr>
        </p:nvSpPr>
        <p:spPr>
          <a:xfrm>
            <a:off x="2089150" y="2689771"/>
            <a:ext cx="3460750" cy="536030"/>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Ensimmäinen</a:t>
            </a:r>
            <a:endParaRPr lang="en-GB" dirty="0"/>
          </a:p>
        </p:txBody>
      </p:sp>
      <p:sp>
        <p:nvSpPr>
          <p:cNvPr id="14" name="Text Placeholder 2">
            <a:extLst>
              <a:ext uri="{FF2B5EF4-FFF2-40B4-BE49-F238E27FC236}">
                <a16:creationId xmlns:a16="http://schemas.microsoft.com/office/drawing/2014/main" id="{1D3CD72D-80AF-1245-9965-4E40DEDCD20D}"/>
              </a:ext>
            </a:extLst>
          </p:cNvPr>
          <p:cNvSpPr>
            <a:spLocks noGrp="1"/>
          </p:cNvSpPr>
          <p:nvPr>
            <p:ph type="body" idx="17" hasCustomPrompt="1"/>
          </p:nvPr>
        </p:nvSpPr>
        <p:spPr>
          <a:xfrm>
            <a:off x="2089150" y="3491606"/>
            <a:ext cx="3460750" cy="424457"/>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Toinen</a:t>
            </a:r>
            <a:endParaRPr lang="en-GB" dirty="0"/>
          </a:p>
        </p:txBody>
      </p:sp>
      <p:sp>
        <p:nvSpPr>
          <p:cNvPr id="15" name="Text Placeholder 2">
            <a:extLst>
              <a:ext uri="{FF2B5EF4-FFF2-40B4-BE49-F238E27FC236}">
                <a16:creationId xmlns:a16="http://schemas.microsoft.com/office/drawing/2014/main" id="{CE227821-A9A2-F144-9C0A-25E20AEC0FDF}"/>
              </a:ext>
            </a:extLst>
          </p:cNvPr>
          <p:cNvSpPr>
            <a:spLocks noGrp="1"/>
          </p:cNvSpPr>
          <p:nvPr>
            <p:ph type="body" idx="18" hasCustomPrompt="1"/>
          </p:nvPr>
        </p:nvSpPr>
        <p:spPr>
          <a:xfrm>
            <a:off x="2089150" y="4238328"/>
            <a:ext cx="3460750" cy="424458"/>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Kolmas</a:t>
            </a:r>
            <a:endParaRPr lang="en-GB" dirty="0"/>
          </a:p>
        </p:txBody>
      </p:sp>
      <p:sp>
        <p:nvSpPr>
          <p:cNvPr id="16" name="Text Placeholder 2">
            <a:extLst>
              <a:ext uri="{FF2B5EF4-FFF2-40B4-BE49-F238E27FC236}">
                <a16:creationId xmlns:a16="http://schemas.microsoft.com/office/drawing/2014/main" id="{A9ACDB04-5B3C-EB47-836C-C3EA4AB145E7}"/>
              </a:ext>
            </a:extLst>
          </p:cNvPr>
          <p:cNvSpPr>
            <a:spLocks noGrp="1"/>
          </p:cNvSpPr>
          <p:nvPr>
            <p:ph type="body" idx="19" hasCustomPrompt="1"/>
          </p:nvPr>
        </p:nvSpPr>
        <p:spPr>
          <a:xfrm>
            <a:off x="2089150" y="5015405"/>
            <a:ext cx="3460750" cy="497135"/>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Neljäs</a:t>
            </a:r>
            <a:endParaRPr lang="en-GB" dirty="0"/>
          </a:p>
        </p:txBody>
      </p:sp>
      <p:pic>
        <p:nvPicPr>
          <p:cNvPr id="22" name="Picture 21">
            <a:extLst>
              <a:ext uri="{FF2B5EF4-FFF2-40B4-BE49-F238E27FC236}">
                <a16:creationId xmlns:a16="http://schemas.microsoft.com/office/drawing/2014/main" id="{9132EAAD-9C58-D644-83D7-E24F50940C85}"/>
              </a:ext>
            </a:extLst>
          </p:cNvPr>
          <p:cNvPicPr>
            <a:picLocks noChangeAspect="1"/>
          </p:cNvPicPr>
          <p:nvPr userDrawn="1"/>
        </p:nvPicPr>
        <p:blipFill>
          <a:blip r:embed="rId2"/>
          <a:stretch>
            <a:fillRect/>
          </a:stretch>
        </p:blipFill>
        <p:spPr>
          <a:xfrm>
            <a:off x="318106" y="6413859"/>
            <a:ext cx="1467633" cy="144062"/>
          </a:xfrm>
          <a:prstGeom prst="rect">
            <a:avLst/>
          </a:prstGeom>
        </p:spPr>
      </p:pic>
      <p:sp>
        <p:nvSpPr>
          <p:cNvPr id="23" name="Subtitle 2">
            <a:extLst>
              <a:ext uri="{FF2B5EF4-FFF2-40B4-BE49-F238E27FC236}">
                <a16:creationId xmlns:a16="http://schemas.microsoft.com/office/drawing/2014/main" id="{DC98AE60-476A-3B4E-AB40-D6FBF8766348}"/>
              </a:ext>
            </a:extLst>
          </p:cNvPr>
          <p:cNvSpPr txBox="1">
            <a:spLocks/>
          </p:cNvSpPr>
          <p:nvPr userDrawn="1"/>
        </p:nvSpPr>
        <p:spPr>
          <a:xfrm>
            <a:off x="431801" y="6413859"/>
            <a:ext cx="11328399" cy="144062"/>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t>ADAM – research on professional and organization magazines 2021</a:t>
            </a:r>
            <a:endParaRPr lang="en-FI" sz="1200" dirty="0"/>
          </a:p>
        </p:txBody>
      </p:sp>
      <p:pic>
        <p:nvPicPr>
          <p:cNvPr id="19" name="Picture 18">
            <a:extLst>
              <a:ext uri="{FF2B5EF4-FFF2-40B4-BE49-F238E27FC236}">
                <a16:creationId xmlns:a16="http://schemas.microsoft.com/office/drawing/2014/main" id="{5907FEDD-E8F6-4E42-9423-89FEF9E3F691}"/>
              </a:ext>
            </a:extLst>
          </p:cNvPr>
          <p:cNvPicPr>
            <a:picLocks noChangeAspect="1"/>
          </p:cNvPicPr>
          <p:nvPr userDrawn="1"/>
        </p:nvPicPr>
        <p:blipFill>
          <a:blip r:embed="rId3"/>
          <a:stretch>
            <a:fillRect/>
          </a:stretch>
        </p:blipFill>
        <p:spPr>
          <a:xfrm>
            <a:off x="9911370" y="6197577"/>
            <a:ext cx="1962524" cy="360680"/>
          </a:xfrm>
          <a:prstGeom prst="rect">
            <a:avLst/>
          </a:prstGeom>
        </p:spPr>
      </p:pic>
    </p:spTree>
    <p:extLst>
      <p:ext uri="{BB962C8B-B14F-4D97-AF65-F5344CB8AC3E}">
        <p14:creationId xmlns:p14="http://schemas.microsoft.com/office/powerpoint/2010/main" val="36270401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erustyyli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658812"/>
            <a:ext cx="10515600" cy="1325563"/>
          </a:xfrm>
        </p:spPr>
        <p:txBody>
          <a:bodyPr/>
          <a:lstStyle>
            <a:lvl1pPr algn="l">
              <a:defRPr>
                <a:solidFill>
                  <a:srgbClr val="FF6464"/>
                </a:solidFill>
                <a:latin typeface="Canela Medium" pitchFamily="2" charset="77"/>
              </a:defRPr>
            </a:lvl1pPr>
          </a:lstStyle>
          <a:p>
            <a:r>
              <a:rPr lang="en-US"/>
              <a:t>Click to edit Master title style</a:t>
            </a:r>
            <a:endParaRPr lang="en-FI" dirty="0"/>
          </a:p>
        </p:txBody>
      </p:sp>
      <p:sp>
        <p:nvSpPr>
          <p:cNvPr id="6" name="Content Placeholder 2">
            <a:extLst>
              <a:ext uri="{FF2B5EF4-FFF2-40B4-BE49-F238E27FC236}">
                <a16:creationId xmlns:a16="http://schemas.microsoft.com/office/drawing/2014/main" id="{27057707-49E9-B54D-925F-EC5501F7E15A}"/>
              </a:ext>
            </a:extLst>
          </p:cNvPr>
          <p:cNvSpPr>
            <a:spLocks noGrp="1"/>
          </p:cNvSpPr>
          <p:nvPr>
            <p:ph idx="1"/>
          </p:nvPr>
        </p:nvSpPr>
        <p:spPr>
          <a:xfrm>
            <a:off x="838200" y="1984375"/>
            <a:ext cx="10515600" cy="40354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grpSp>
        <p:nvGrpSpPr>
          <p:cNvPr id="3" name="Group 2">
            <a:extLst>
              <a:ext uri="{FF2B5EF4-FFF2-40B4-BE49-F238E27FC236}">
                <a16:creationId xmlns:a16="http://schemas.microsoft.com/office/drawing/2014/main" id="{5A2E815D-6D20-AF49-B68B-D5CD5D77E85D}"/>
              </a:ext>
            </a:extLst>
          </p:cNvPr>
          <p:cNvGrpSpPr/>
          <p:nvPr/>
        </p:nvGrpSpPr>
        <p:grpSpPr>
          <a:xfrm>
            <a:off x="10484812" y="0"/>
            <a:ext cx="1707188" cy="1358662"/>
            <a:chOff x="10484812" y="0"/>
            <a:chExt cx="1707188" cy="1358662"/>
          </a:xfrm>
        </p:grpSpPr>
        <p:pic>
          <p:nvPicPr>
            <p:cNvPr id="8" name="Picture 7">
              <a:extLst>
                <a:ext uri="{FF2B5EF4-FFF2-40B4-BE49-F238E27FC236}">
                  <a16:creationId xmlns:a16="http://schemas.microsoft.com/office/drawing/2014/main" id="{232B6D43-EAE1-2C47-9566-14FA25019053}"/>
                </a:ext>
              </a:extLst>
            </p:cNvPr>
            <p:cNvPicPr>
              <a:picLocks noChangeAspect="1"/>
            </p:cNvPicPr>
            <p:nvPr/>
          </p:nvPicPr>
          <p:blipFill rotWithShape="1">
            <a:blip r:embed="rId2"/>
            <a:srcRect l="64434" t="27103" r="13753"/>
            <a:stretch/>
          </p:blipFill>
          <p:spPr>
            <a:xfrm>
              <a:off x="11688417" y="0"/>
              <a:ext cx="503583" cy="1358662"/>
            </a:xfrm>
            <a:prstGeom prst="rect">
              <a:avLst/>
            </a:prstGeom>
          </p:spPr>
        </p:pic>
        <p:pic>
          <p:nvPicPr>
            <p:cNvPr id="12" name="Picture 11">
              <a:extLst>
                <a:ext uri="{FF2B5EF4-FFF2-40B4-BE49-F238E27FC236}">
                  <a16:creationId xmlns:a16="http://schemas.microsoft.com/office/drawing/2014/main" id="{1EA91398-61B8-6947-8E02-9B73D9958964}"/>
                </a:ext>
              </a:extLst>
            </p:cNvPr>
            <p:cNvPicPr>
              <a:picLocks noChangeAspect="1"/>
            </p:cNvPicPr>
            <p:nvPr/>
          </p:nvPicPr>
          <p:blipFill rotWithShape="1">
            <a:blip r:embed="rId2"/>
            <a:srcRect t="27103" r="36959"/>
            <a:stretch/>
          </p:blipFill>
          <p:spPr>
            <a:xfrm>
              <a:off x="10484812" y="0"/>
              <a:ext cx="1455396" cy="1358662"/>
            </a:xfrm>
            <a:prstGeom prst="rect">
              <a:avLst/>
            </a:prstGeom>
          </p:spPr>
        </p:pic>
      </p:grpSp>
      <p:pic>
        <p:nvPicPr>
          <p:cNvPr id="13" name="Picture 12">
            <a:extLst>
              <a:ext uri="{FF2B5EF4-FFF2-40B4-BE49-F238E27FC236}">
                <a16:creationId xmlns:a16="http://schemas.microsoft.com/office/drawing/2014/main" id="{F43CB91E-D0E4-654A-9AA5-1E77C69F5DE2}"/>
              </a:ext>
            </a:extLst>
          </p:cNvPr>
          <p:cNvPicPr>
            <a:picLocks noChangeAspect="1"/>
          </p:cNvPicPr>
          <p:nvPr/>
        </p:nvPicPr>
        <p:blipFill>
          <a:blip r:embed="rId3"/>
          <a:stretch>
            <a:fillRect/>
          </a:stretch>
        </p:blipFill>
        <p:spPr>
          <a:xfrm>
            <a:off x="282281" y="6385269"/>
            <a:ext cx="1503458" cy="147579"/>
          </a:xfrm>
          <a:prstGeom prst="rect">
            <a:avLst/>
          </a:prstGeom>
        </p:spPr>
      </p:pic>
      <p:grpSp>
        <p:nvGrpSpPr>
          <p:cNvPr id="15" name="Group 14">
            <a:extLst>
              <a:ext uri="{FF2B5EF4-FFF2-40B4-BE49-F238E27FC236}">
                <a16:creationId xmlns:a16="http://schemas.microsoft.com/office/drawing/2014/main" id="{DD7652C0-9BF6-214F-823A-AF36423E2080}"/>
              </a:ext>
            </a:extLst>
          </p:cNvPr>
          <p:cNvGrpSpPr/>
          <p:nvPr userDrawn="1"/>
        </p:nvGrpSpPr>
        <p:grpSpPr>
          <a:xfrm>
            <a:off x="10484812" y="0"/>
            <a:ext cx="1707188" cy="1358662"/>
            <a:chOff x="10484812" y="0"/>
            <a:chExt cx="1707188" cy="1358662"/>
          </a:xfrm>
        </p:grpSpPr>
        <p:pic>
          <p:nvPicPr>
            <p:cNvPr id="16" name="Picture 15">
              <a:extLst>
                <a:ext uri="{FF2B5EF4-FFF2-40B4-BE49-F238E27FC236}">
                  <a16:creationId xmlns:a16="http://schemas.microsoft.com/office/drawing/2014/main" id="{3CA1E8E0-33D2-E542-B7A1-673DAA819621}"/>
                </a:ext>
              </a:extLst>
            </p:cNvPr>
            <p:cNvPicPr>
              <a:picLocks noChangeAspect="1"/>
            </p:cNvPicPr>
            <p:nvPr userDrawn="1"/>
          </p:nvPicPr>
          <p:blipFill rotWithShape="1">
            <a:blip r:embed="rId2"/>
            <a:srcRect l="64434" t="27103" r="13753"/>
            <a:stretch/>
          </p:blipFill>
          <p:spPr>
            <a:xfrm>
              <a:off x="11688417" y="0"/>
              <a:ext cx="503583" cy="1358662"/>
            </a:xfrm>
            <a:prstGeom prst="rect">
              <a:avLst/>
            </a:prstGeom>
          </p:spPr>
        </p:pic>
        <p:pic>
          <p:nvPicPr>
            <p:cNvPr id="17" name="Picture 16">
              <a:extLst>
                <a:ext uri="{FF2B5EF4-FFF2-40B4-BE49-F238E27FC236}">
                  <a16:creationId xmlns:a16="http://schemas.microsoft.com/office/drawing/2014/main" id="{D9AB13C0-C3A7-D84F-95AC-675C9A125A57}"/>
                </a:ext>
              </a:extLst>
            </p:cNvPr>
            <p:cNvPicPr>
              <a:picLocks noChangeAspect="1"/>
            </p:cNvPicPr>
            <p:nvPr userDrawn="1"/>
          </p:nvPicPr>
          <p:blipFill rotWithShape="1">
            <a:blip r:embed="rId2"/>
            <a:srcRect t="27103" r="36959"/>
            <a:stretch/>
          </p:blipFill>
          <p:spPr>
            <a:xfrm>
              <a:off x="10484812" y="0"/>
              <a:ext cx="1455396" cy="1358662"/>
            </a:xfrm>
            <a:prstGeom prst="rect">
              <a:avLst/>
            </a:prstGeom>
          </p:spPr>
        </p:pic>
      </p:grpSp>
      <p:sp>
        <p:nvSpPr>
          <p:cNvPr id="14" name="Subtitle 2">
            <a:extLst>
              <a:ext uri="{FF2B5EF4-FFF2-40B4-BE49-F238E27FC236}">
                <a16:creationId xmlns:a16="http://schemas.microsoft.com/office/drawing/2014/main" id="{9B2A291E-2FBE-5148-878B-BC1388655289}"/>
              </a:ext>
            </a:extLst>
          </p:cNvPr>
          <p:cNvSpPr txBox="1">
            <a:spLocks/>
          </p:cNvSpPr>
          <p:nvPr userDrawn="1"/>
        </p:nvSpPr>
        <p:spPr>
          <a:xfrm>
            <a:off x="25401" y="6394505"/>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2"/>
                </a:solidFill>
              </a:rPr>
              <a:t>ADAM – research on professional and organization magazines 2021</a:t>
            </a:r>
            <a:endParaRPr lang="en-FI" sz="1200" dirty="0">
              <a:solidFill>
                <a:schemeClr val="tx2"/>
              </a:solidFill>
            </a:endParaRPr>
          </a:p>
        </p:txBody>
      </p:sp>
      <p:pic>
        <p:nvPicPr>
          <p:cNvPr id="18" name="Picture 17">
            <a:extLst>
              <a:ext uri="{FF2B5EF4-FFF2-40B4-BE49-F238E27FC236}">
                <a16:creationId xmlns:a16="http://schemas.microsoft.com/office/drawing/2014/main" id="{B262F8AE-6911-D445-A5BE-60BB917DBD0C}"/>
              </a:ext>
            </a:extLst>
          </p:cNvPr>
          <p:cNvPicPr>
            <a:picLocks noChangeAspect="1"/>
          </p:cNvPicPr>
          <p:nvPr userDrawn="1"/>
        </p:nvPicPr>
        <p:blipFill>
          <a:blip r:embed="rId4"/>
          <a:stretch>
            <a:fillRect/>
          </a:stretch>
        </p:blipFill>
        <p:spPr>
          <a:xfrm>
            <a:off x="9930714" y="6203414"/>
            <a:ext cx="1979005" cy="363709"/>
          </a:xfrm>
          <a:prstGeom prst="rect">
            <a:avLst/>
          </a:prstGeom>
        </p:spPr>
      </p:pic>
    </p:spTree>
    <p:extLst>
      <p:ext uri="{BB962C8B-B14F-4D97-AF65-F5344CB8AC3E}">
        <p14:creationId xmlns:p14="http://schemas.microsoft.com/office/powerpoint/2010/main" val="57405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Perustyyli 2 yksi pal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hasCustomPrompt="1"/>
          </p:nvPr>
        </p:nvSpPr>
        <p:spPr>
          <a:xfrm>
            <a:off x="838199" y="358282"/>
            <a:ext cx="10515599" cy="479918"/>
          </a:xfrm>
          <a:solidFill>
            <a:schemeClr val="accent1"/>
          </a:solidFill>
        </p:spPr>
        <p:txBody>
          <a:bodyPr/>
          <a:lstStyle>
            <a:lvl1pPr algn="ctr">
              <a:defRPr sz="2000">
                <a:solidFill>
                  <a:schemeClr val="bg1"/>
                </a:solidFill>
                <a:latin typeface="Canela Medium" pitchFamily="2" charset="77"/>
              </a:defRPr>
            </a:lvl1pPr>
          </a:lstStyle>
          <a:p>
            <a:r>
              <a:rPr lang="en-GB" dirty="0" err="1"/>
              <a:t>Otsikko</a:t>
            </a:r>
            <a:endParaRPr lang="en-FI" dirty="0"/>
          </a:p>
        </p:txBody>
      </p:sp>
      <p:sp>
        <p:nvSpPr>
          <p:cNvPr id="6" name="Content Placeholder 2">
            <a:extLst>
              <a:ext uri="{FF2B5EF4-FFF2-40B4-BE49-F238E27FC236}">
                <a16:creationId xmlns:a16="http://schemas.microsoft.com/office/drawing/2014/main" id="{27057707-49E9-B54D-925F-EC5501F7E15A}"/>
              </a:ext>
            </a:extLst>
          </p:cNvPr>
          <p:cNvSpPr>
            <a:spLocks noGrp="1"/>
          </p:cNvSpPr>
          <p:nvPr>
            <p:ph idx="1"/>
          </p:nvPr>
        </p:nvSpPr>
        <p:spPr>
          <a:xfrm>
            <a:off x="838200" y="1198605"/>
            <a:ext cx="10515600" cy="4821195"/>
          </a:xfrm>
        </p:spPr>
        <p:txBody>
          <a:bodyPr/>
          <a:lstStyle>
            <a:lvl1pPr>
              <a:lnSpc>
                <a:spcPct val="120000"/>
              </a:lnSpc>
              <a:defRPr sz="1700" b="0" i="0">
                <a:solidFill>
                  <a:srgbClr val="002649"/>
                </a:solidFill>
                <a:latin typeface="Neue Haas Unica W1G Light" panose="020B0404030206020203" pitchFamily="34" charset="0"/>
              </a:defRPr>
            </a:lvl1pPr>
            <a:lvl2pPr>
              <a:lnSpc>
                <a:spcPct val="120000"/>
              </a:lnSpc>
              <a:defRPr sz="1700" b="0" i="0">
                <a:solidFill>
                  <a:srgbClr val="002649"/>
                </a:solidFill>
                <a:latin typeface="Neue Haas Unica W1G Light" panose="020B0404030206020203" pitchFamily="34" charset="0"/>
              </a:defRPr>
            </a:lvl2pPr>
            <a:lvl3pPr>
              <a:lnSpc>
                <a:spcPct val="120000"/>
              </a:lnSpc>
              <a:defRPr sz="17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13" name="Picture 12">
            <a:extLst>
              <a:ext uri="{FF2B5EF4-FFF2-40B4-BE49-F238E27FC236}">
                <a16:creationId xmlns:a16="http://schemas.microsoft.com/office/drawing/2014/main" id="{F43CB91E-D0E4-654A-9AA5-1E77C69F5DE2}"/>
              </a:ext>
            </a:extLst>
          </p:cNvPr>
          <p:cNvPicPr>
            <a:picLocks noChangeAspect="1"/>
          </p:cNvPicPr>
          <p:nvPr userDrawn="1"/>
        </p:nvPicPr>
        <p:blipFill>
          <a:blip r:embed="rId2"/>
          <a:stretch>
            <a:fillRect/>
          </a:stretch>
        </p:blipFill>
        <p:spPr>
          <a:xfrm>
            <a:off x="282281" y="6385269"/>
            <a:ext cx="1503458" cy="147579"/>
          </a:xfrm>
          <a:prstGeom prst="rect">
            <a:avLst/>
          </a:prstGeom>
        </p:spPr>
      </p:pic>
      <p:sp>
        <p:nvSpPr>
          <p:cNvPr id="8" name="Subtitle 2">
            <a:extLst>
              <a:ext uri="{FF2B5EF4-FFF2-40B4-BE49-F238E27FC236}">
                <a16:creationId xmlns:a16="http://schemas.microsoft.com/office/drawing/2014/main" id="{5DE87669-B57C-A74B-8BF5-0C388BCB01BF}"/>
              </a:ext>
            </a:extLst>
          </p:cNvPr>
          <p:cNvSpPr txBox="1">
            <a:spLocks/>
          </p:cNvSpPr>
          <p:nvPr userDrawn="1"/>
        </p:nvSpPr>
        <p:spPr>
          <a:xfrm>
            <a:off x="25401" y="6394505"/>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2"/>
                </a:solidFill>
              </a:rPr>
              <a:t>ADAM – research on professional and organization magazines 2021</a:t>
            </a:r>
            <a:endParaRPr lang="en-FI" sz="1200" dirty="0">
              <a:solidFill>
                <a:schemeClr val="tx2"/>
              </a:solidFill>
            </a:endParaRPr>
          </a:p>
        </p:txBody>
      </p:sp>
      <p:pic>
        <p:nvPicPr>
          <p:cNvPr id="9" name="Picture 8">
            <a:extLst>
              <a:ext uri="{FF2B5EF4-FFF2-40B4-BE49-F238E27FC236}">
                <a16:creationId xmlns:a16="http://schemas.microsoft.com/office/drawing/2014/main" id="{EEF66D3B-7BEA-0A4D-8469-0C31EEEB9F4C}"/>
              </a:ext>
            </a:extLst>
          </p:cNvPr>
          <p:cNvPicPr>
            <a:picLocks noChangeAspect="1"/>
          </p:cNvPicPr>
          <p:nvPr userDrawn="1"/>
        </p:nvPicPr>
        <p:blipFill>
          <a:blip r:embed="rId3"/>
          <a:stretch>
            <a:fillRect/>
          </a:stretch>
        </p:blipFill>
        <p:spPr>
          <a:xfrm>
            <a:off x="9930714" y="6203414"/>
            <a:ext cx="1979005" cy="363709"/>
          </a:xfrm>
          <a:prstGeom prst="rect">
            <a:avLst/>
          </a:prstGeom>
        </p:spPr>
      </p:pic>
    </p:spTree>
    <p:extLst>
      <p:ext uri="{BB962C8B-B14F-4D97-AF65-F5344CB8AC3E}">
        <p14:creationId xmlns:p14="http://schemas.microsoft.com/office/powerpoint/2010/main" val="561913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Perustyyli 2 juoksevaa palsta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hasCustomPrompt="1"/>
          </p:nvPr>
        </p:nvSpPr>
        <p:spPr>
          <a:xfrm>
            <a:off x="838199" y="358281"/>
            <a:ext cx="10515599" cy="826483"/>
          </a:xfrm>
          <a:solidFill>
            <a:schemeClr val="accent1"/>
          </a:solidFill>
        </p:spPr>
        <p:txBody>
          <a:bodyPr/>
          <a:lstStyle>
            <a:lvl1pPr algn="ctr">
              <a:defRPr sz="2000">
                <a:solidFill>
                  <a:schemeClr val="bg1"/>
                </a:solidFill>
                <a:latin typeface="Canela Medium" pitchFamily="2" charset="77"/>
              </a:defRPr>
            </a:lvl1pPr>
          </a:lstStyle>
          <a:p>
            <a:r>
              <a:rPr lang="en-GB" dirty="0" err="1"/>
              <a:t>Otsikko</a:t>
            </a:r>
            <a:endParaRPr lang="en-FI" dirty="0"/>
          </a:p>
        </p:txBody>
      </p:sp>
      <p:sp>
        <p:nvSpPr>
          <p:cNvPr id="6" name="Content Placeholder 2">
            <a:extLst>
              <a:ext uri="{FF2B5EF4-FFF2-40B4-BE49-F238E27FC236}">
                <a16:creationId xmlns:a16="http://schemas.microsoft.com/office/drawing/2014/main" id="{27057707-49E9-B54D-925F-EC5501F7E15A}"/>
              </a:ext>
            </a:extLst>
          </p:cNvPr>
          <p:cNvSpPr>
            <a:spLocks noGrp="1"/>
          </p:cNvSpPr>
          <p:nvPr>
            <p:ph idx="1"/>
          </p:nvPr>
        </p:nvSpPr>
        <p:spPr>
          <a:xfrm>
            <a:off x="838200" y="1487837"/>
            <a:ext cx="10515600" cy="4531963"/>
          </a:xfrm>
        </p:spPr>
        <p:txBody>
          <a:bodyPr numCol="2" spcCol="360000"/>
          <a:lstStyle>
            <a:lvl1pPr>
              <a:lnSpc>
                <a:spcPct val="120000"/>
              </a:lnSpc>
              <a:defRPr sz="1700" b="0" i="0">
                <a:solidFill>
                  <a:srgbClr val="002649"/>
                </a:solidFill>
                <a:latin typeface="Neue Haas Unica W1G Light" panose="020B0404030206020203" pitchFamily="34" charset="0"/>
              </a:defRPr>
            </a:lvl1pPr>
            <a:lvl2pPr>
              <a:lnSpc>
                <a:spcPct val="120000"/>
              </a:lnSpc>
              <a:defRPr sz="1700" b="0" i="0">
                <a:solidFill>
                  <a:srgbClr val="002649"/>
                </a:solidFill>
                <a:latin typeface="Neue Haas Unica W1G Light" panose="020B0404030206020203" pitchFamily="34" charset="0"/>
              </a:defRPr>
            </a:lvl2pPr>
            <a:lvl3pPr>
              <a:lnSpc>
                <a:spcPct val="120000"/>
              </a:lnSpc>
              <a:defRPr sz="17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13" name="Picture 12">
            <a:extLst>
              <a:ext uri="{FF2B5EF4-FFF2-40B4-BE49-F238E27FC236}">
                <a16:creationId xmlns:a16="http://schemas.microsoft.com/office/drawing/2014/main" id="{F43CB91E-D0E4-654A-9AA5-1E77C69F5DE2}"/>
              </a:ext>
            </a:extLst>
          </p:cNvPr>
          <p:cNvPicPr>
            <a:picLocks noChangeAspect="1"/>
          </p:cNvPicPr>
          <p:nvPr userDrawn="1"/>
        </p:nvPicPr>
        <p:blipFill>
          <a:blip r:embed="rId2"/>
          <a:stretch>
            <a:fillRect/>
          </a:stretch>
        </p:blipFill>
        <p:spPr>
          <a:xfrm>
            <a:off x="282281" y="6385269"/>
            <a:ext cx="1503458" cy="147579"/>
          </a:xfrm>
          <a:prstGeom prst="rect">
            <a:avLst/>
          </a:prstGeom>
        </p:spPr>
      </p:pic>
      <p:sp>
        <p:nvSpPr>
          <p:cNvPr id="8" name="Subtitle 2">
            <a:extLst>
              <a:ext uri="{FF2B5EF4-FFF2-40B4-BE49-F238E27FC236}">
                <a16:creationId xmlns:a16="http://schemas.microsoft.com/office/drawing/2014/main" id="{7252CEF0-E821-AA4F-AD92-F6592C0EB2A5}"/>
              </a:ext>
            </a:extLst>
          </p:cNvPr>
          <p:cNvSpPr txBox="1">
            <a:spLocks/>
          </p:cNvSpPr>
          <p:nvPr userDrawn="1"/>
        </p:nvSpPr>
        <p:spPr>
          <a:xfrm>
            <a:off x="25401" y="6394505"/>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2"/>
                </a:solidFill>
              </a:rPr>
              <a:t>ADAM – research on professional and organization magazines 2021</a:t>
            </a:r>
            <a:endParaRPr lang="en-FI" sz="1200" dirty="0">
              <a:solidFill>
                <a:schemeClr val="tx2"/>
              </a:solidFill>
            </a:endParaRPr>
          </a:p>
        </p:txBody>
      </p:sp>
      <p:pic>
        <p:nvPicPr>
          <p:cNvPr id="9" name="Picture 8">
            <a:extLst>
              <a:ext uri="{FF2B5EF4-FFF2-40B4-BE49-F238E27FC236}">
                <a16:creationId xmlns:a16="http://schemas.microsoft.com/office/drawing/2014/main" id="{C7B31DC4-7871-5E4C-93CB-CBC61EED73C7}"/>
              </a:ext>
            </a:extLst>
          </p:cNvPr>
          <p:cNvPicPr>
            <a:picLocks noChangeAspect="1"/>
          </p:cNvPicPr>
          <p:nvPr userDrawn="1"/>
        </p:nvPicPr>
        <p:blipFill>
          <a:blip r:embed="rId3"/>
          <a:stretch>
            <a:fillRect/>
          </a:stretch>
        </p:blipFill>
        <p:spPr>
          <a:xfrm>
            <a:off x="9930714" y="6203414"/>
            <a:ext cx="1979005" cy="363709"/>
          </a:xfrm>
          <a:prstGeom prst="rect">
            <a:avLst/>
          </a:prstGeom>
        </p:spPr>
      </p:pic>
    </p:spTree>
    <p:extLst>
      <p:ext uri="{BB962C8B-B14F-4D97-AF65-F5344CB8AC3E}">
        <p14:creationId xmlns:p14="http://schemas.microsoft.com/office/powerpoint/2010/main" val="3958888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Kaksi palsta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10602912" cy="647700"/>
          </a:xfrm>
        </p:spPr>
        <p:txBody>
          <a:bodyPr anchor="b"/>
          <a:lstStyle>
            <a:lvl1pPr algn="ctr">
              <a:defRPr sz="4400">
                <a:solidFill>
                  <a:srgbClr val="FF6464"/>
                </a:solidFill>
                <a:latin typeface="Canela Medium" pitchFamily="2" charset="77"/>
              </a:defRPr>
            </a:lvl1pPr>
          </a:lstStyle>
          <a:p>
            <a:r>
              <a:rPr lang="en-US"/>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023585"/>
            <a:ext cx="4953001" cy="3679825"/>
          </a:xfrm>
        </p:spPr>
        <p:txBody>
          <a:bodyPr/>
          <a:lstStyle>
            <a:lvl1pPr>
              <a:lnSpc>
                <a:spcPct val="120000"/>
              </a:lnSpc>
              <a:buNone/>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8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2023585"/>
            <a:ext cx="5041900" cy="3679825"/>
          </a:xfrm>
        </p:spPr>
        <p:txBody>
          <a:bodyPr/>
          <a:lstStyle>
            <a:lvl1pPr>
              <a:lnSpc>
                <a:spcPct val="120000"/>
              </a:lnSpc>
              <a:buNone/>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8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grpSp>
        <p:nvGrpSpPr>
          <p:cNvPr id="12" name="Group 11">
            <a:extLst>
              <a:ext uri="{FF2B5EF4-FFF2-40B4-BE49-F238E27FC236}">
                <a16:creationId xmlns:a16="http://schemas.microsoft.com/office/drawing/2014/main" id="{AEDF2B15-CCEA-AE4B-A94B-A887FAD27BCA}"/>
              </a:ext>
            </a:extLst>
          </p:cNvPr>
          <p:cNvGrpSpPr/>
          <p:nvPr/>
        </p:nvGrpSpPr>
        <p:grpSpPr>
          <a:xfrm>
            <a:off x="10484812" y="0"/>
            <a:ext cx="1707188" cy="1358662"/>
            <a:chOff x="10484812" y="0"/>
            <a:chExt cx="1707188" cy="1358662"/>
          </a:xfrm>
        </p:grpSpPr>
        <p:pic>
          <p:nvPicPr>
            <p:cNvPr id="13" name="Picture 12">
              <a:extLst>
                <a:ext uri="{FF2B5EF4-FFF2-40B4-BE49-F238E27FC236}">
                  <a16:creationId xmlns:a16="http://schemas.microsoft.com/office/drawing/2014/main" id="{5F7BE1E7-6DA1-CA4A-970C-4D8F48D5FDA2}"/>
                </a:ext>
              </a:extLst>
            </p:cNvPr>
            <p:cNvPicPr>
              <a:picLocks noChangeAspect="1"/>
            </p:cNvPicPr>
            <p:nvPr/>
          </p:nvPicPr>
          <p:blipFill rotWithShape="1">
            <a:blip r:embed="rId2"/>
            <a:srcRect l="64434" t="27103" r="13753"/>
            <a:stretch/>
          </p:blipFill>
          <p:spPr>
            <a:xfrm>
              <a:off x="11688417" y="0"/>
              <a:ext cx="503583" cy="1358662"/>
            </a:xfrm>
            <a:prstGeom prst="rect">
              <a:avLst/>
            </a:prstGeom>
          </p:spPr>
        </p:pic>
        <p:pic>
          <p:nvPicPr>
            <p:cNvPr id="14" name="Picture 13">
              <a:extLst>
                <a:ext uri="{FF2B5EF4-FFF2-40B4-BE49-F238E27FC236}">
                  <a16:creationId xmlns:a16="http://schemas.microsoft.com/office/drawing/2014/main" id="{F0590058-70C9-6444-95DC-D8ACB72BEC60}"/>
                </a:ext>
              </a:extLst>
            </p:cNvPr>
            <p:cNvPicPr>
              <a:picLocks noChangeAspect="1"/>
            </p:cNvPicPr>
            <p:nvPr/>
          </p:nvPicPr>
          <p:blipFill rotWithShape="1">
            <a:blip r:embed="rId2"/>
            <a:srcRect t="27103" r="36959"/>
            <a:stretch/>
          </p:blipFill>
          <p:spPr>
            <a:xfrm>
              <a:off x="10484812" y="0"/>
              <a:ext cx="1455396" cy="1358662"/>
            </a:xfrm>
            <a:prstGeom prst="rect">
              <a:avLst/>
            </a:prstGeom>
          </p:spPr>
        </p:pic>
      </p:grpSp>
      <p:pic>
        <p:nvPicPr>
          <p:cNvPr id="16" name="Picture 15">
            <a:extLst>
              <a:ext uri="{FF2B5EF4-FFF2-40B4-BE49-F238E27FC236}">
                <a16:creationId xmlns:a16="http://schemas.microsoft.com/office/drawing/2014/main" id="{A8E0E311-D326-6141-A8CF-CAF516E6BC1F}"/>
              </a:ext>
            </a:extLst>
          </p:cNvPr>
          <p:cNvPicPr>
            <a:picLocks noChangeAspect="1"/>
          </p:cNvPicPr>
          <p:nvPr userDrawn="1"/>
        </p:nvPicPr>
        <p:blipFill>
          <a:blip r:embed="rId3"/>
          <a:stretch>
            <a:fillRect/>
          </a:stretch>
        </p:blipFill>
        <p:spPr>
          <a:xfrm>
            <a:off x="282281" y="6385269"/>
            <a:ext cx="1503458" cy="147579"/>
          </a:xfrm>
          <a:prstGeom prst="rect">
            <a:avLst/>
          </a:prstGeom>
        </p:spPr>
      </p:pic>
      <p:grpSp>
        <p:nvGrpSpPr>
          <p:cNvPr id="17" name="Group 16">
            <a:extLst>
              <a:ext uri="{FF2B5EF4-FFF2-40B4-BE49-F238E27FC236}">
                <a16:creationId xmlns:a16="http://schemas.microsoft.com/office/drawing/2014/main" id="{405D3D1F-ACF7-664C-AAFD-D2665CEDE116}"/>
              </a:ext>
            </a:extLst>
          </p:cNvPr>
          <p:cNvGrpSpPr/>
          <p:nvPr userDrawn="1"/>
        </p:nvGrpSpPr>
        <p:grpSpPr>
          <a:xfrm>
            <a:off x="10484812" y="0"/>
            <a:ext cx="1707188" cy="1358662"/>
            <a:chOff x="10484812" y="0"/>
            <a:chExt cx="1707188" cy="1358662"/>
          </a:xfrm>
        </p:grpSpPr>
        <p:pic>
          <p:nvPicPr>
            <p:cNvPr id="18" name="Picture 17">
              <a:extLst>
                <a:ext uri="{FF2B5EF4-FFF2-40B4-BE49-F238E27FC236}">
                  <a16:creationId xmlns:a16="http://schemas.microsoft.com/office/drawing/2014/main" id="{BFA6A8C2-86D4-F84D-A660-02F6BEE8B771}"/>
                </a:ext>
              </a:extLst>
            </p:cNvPr>
            <p:cNvPicPr>
              <a:picLocks noChangeAspect="1"/>
            </p:cNvPicPr>
            <p:nvPr userDrawn="1"/>
          </p:nvPicPr>
          <p:blipFill rotWithShape="1">
            <a:blip r:embed="rId2"/>
            <a:srcRect l="64434" t="27103" r="13753"/>
            <a:stretch/>
          </p:blipFill>
          <p:spPr>
            <a:xfrm>
              <a:off x="11688417" y="0"/>
              <a:ext cx="503583" cy="1358662"/>
            </a:xfrm>
            <a:prstGeom prst="rect">
              <a:avLst/>
            </a:prstGeom>
          </p:spPr>
        </p:pic>
        <p:pic>
          <p:nvPicPr>
            <p:cNvPr id="19" name="Picture 18">
              <a:extLst>
                <a:ext uri="{FF2B5EF4-FFF2-40B4-BE49-F238E27FC236}">
                  <a16:creationId xmlns:a16="http://schemas.microsoft.com/office/drawing/2014/main" id="{D6B30A04-0D0C-174A-BA8E-BD64330A606E}"/>
                </a:ext>
              </a:extLst>
            </p:cNvPr>
            <p:cNvPicPr>
              <a:picLocks noChangeAspect="1"/>
            </p:cNvPicPr>
            <p:nvPr userDrawn="1"/>
          </p:nvPicPr>
          <p:blipFill rotWithShape="1">
            <a:blip r:embed="rId2"/>
            <a:srcRect t="27103" r="36959"/>
            <a:stretch/>
          </p:blipFill>
          <p:spPr>
            <a:xfrm>
              <a:off x="10484812" y="0"/>
              <a:ext cx="1455396" cy="1358662"/>
            </a:xfrm>
            <a:prstGeom prst="rect">
              <a:avLst/>
            </a:prstGeom>
          </p:spPr>
        </p:pic>
      </p:grpSp>
      <p:sp>
        <p:nvSpPr>
          <p:cNvPr id="20" name="Subtitle 2">
            <a:extLst>
              <a:ext uri="{FF2B5EF4-FFF2-40B4-BE49-F238E27FC236}">
                <a16:creationId xmlns:a16="http://schemas.microsoft.com/office/drawing/2014/main" id="{7AF95330-3594-7F43-9BEE-E3F8680F0995}"/>
              </a:ext>
            </a:extLst>
          </p:cNvPr>
          <p:cNvSpPr txBox="1">
            <a:spLocks/>
          </p:cNvSpPr>
          <p:nvPr userDrawn="1"/>
        </p:nvSpPr>
        <p:spPr>
          <a:xfrm>
            <a:off x="25401" y="6394505"/>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2"/>
                </a:solidFill>
              </a:rPr>
              <a:t>ADAM – research on professional and organization magazines 2021</a:t>
            </a:r>
            <a:endParaRPr lang="en-FI" sz="1200" dirty="0">
              <a:solidFill>
                <a:schemeClr val="tx2"/>
              </a:solidFill>
            </a:endParaRPr>
          </a:p>
        </p:txBody>
      </p:sp>
      <p:pic>
        <p:nvPicPr>
          <p:cNvPr id="15" name="Picture 14">
            <a:extLst>
              <a:ext uri="{FF2B5EF4-FFF2-40B4-BE49-F238E27FC236}">
                <a16:creationId xmlns:a16="http://schemas.microsoft.com/office/drawing/2014/main" id="{31BB1FE5-8A69-2249-8120-F956243B86A7}"/>
              </a:ext>
            </a:extLst>
          </p:cNvPr>
          <p:cNvPicPr>
            <a:picLocks noChangeAspect="1"/>
          </p:cNvPicPr>
          <p:nvPr userDrawn="1"/>
        </p:nvPicPr>
        <p:blipFill>
          <a:blip r:embed="rId4"/>
          <a:stretch>
            <a:fillRect/>
          </a:stretch>
        </p:blipFill>
        <p:spPr>
          <a:xfrm>
            <a:off x="9930714" y="6203414"/>
            <a:ext cx="1979005" cy="363709"/>
          </a:xfrm>
          <a:prstGeom prst="rect">
            <a:avLst/>
          </a:prstGeom>
        </p:spPr>
      </p:pic>
    </p:spTree>
    <p:extLst>
      <p:ext uri="{BB962C8B-B14F-4D97-AF65-F5344CB8AC3E}">
        <p14:creationId xmlns:p14="http://schemas.microsoft.com/office/powerpoint/2010/main" val="24995552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ksti + kuv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4799012" cy="1231900"/>
          </a:xfrm>
        </p:spPr>
        <p:txBody>
          <a:bodyPr anchor="b"/>
          <a:lstStyle>
            <a:lvl1pPr>
              <a:defRPr sz="4000">
                <a:solidFill>
                  <a:srgbClr val="002649"/>
                </a:solidFill>
                <a:latin typeface="Canela Medium" pitchFamily="2" charset="77"/>
              </a:defRPr>
            </a:lvl1pPr>
          </a:lstStyle>
          <a:p>
            <a:r>
              <a:rPr lang="en-US"/>
              <a:t>Click to edit Master title style</a:t>
            </a:r>
            <a:endParaRPr lang="en-FI" dirty="0"/>
          </a:p>
        </p:txBody>
      </p:sp>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6553202"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FI"/>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562613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ksti + kuva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0"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FI"/>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3204" y="825500"/>
            <a:ext cx="4799012" cy="1231900"/>
          </a:xfrm>
        </p:spPr>
        <p:txBody>
          <a:bodyPr anchor="b"/>
          <a:lstStyle>
            <a:lvl1pPr>
              <a:defRPr sz="4000">
                <a:solidFill>
                  <a:srgbClr val="002649"/>
                </a:solidFill>
                <a:latin typeface="Canela Medium" pitchFamily="2" charset="77"/>
              </a:defRPr>
            </a:lvl1pPr>
          </a:lstStyle>
          <a:p>
            <a:r>
              <a:rPr lang="en-US"/>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1616"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27357D93-882A-7348-B149-EEDC6EB250B4}"/>
              </a:ext>
            </a:extLst>
          </p:cNvPr>
          <p:cNvPicPr>
            <a:picLocks noChangeAspect="1"/>
          </p:cNvPicPr>
          <p:nvPr/>
        </p:nvPicPr>
        <p:blipFill>
          <a:blip r:embed="rId2"/>
          <a:stretch>
            <a:fillRect/>
          </a:stretch>
        </p:blipFill>
        <p:spPr>
          <a:xfrm>
            <a:off x="10044529" y="6390396"/>
            <a:ext cx="1829365" cy="137829"/>
          </a:xfrm>
          <a:prstGeom prst="rect">
            <a:avLst/>
          </a:prstGeom>
        </p:spPr>
      </p:pic>
      <p:pic>
        <p:nvPicPr>
          <p:cNvPr id="12" name="Picture 11">
            <a:extLst>
              <a:ext uri="{FF2B5EF4-FFF2-40B4-BE49-F238E27FC236}">
                <a16:creationId xmlns:a16="http://schemas.microsoft.com/office/drawing/2014/main" id="{D44A62F2-D5C7-FC46-AAEB-53C7A973E1C3}"/>
              </a:ext>
            </a:extLst>
          </p:cNvPr>
          <p:cNvPicPr>
            <a:picLocks noChangeAspect="1"/>
          </p:cNvPicPr>
          <p:nvPr userDrawn="1"/>
        </p:nvPicPr>
        <p:blipFill>
          <a:blip r:embed="rId3"/>
          <a:stretch>
            <a:fillRect/>
          </a:stretch>
        </p:blipFill>
        <p:spPr>
          <a:xfrm>
            <a:off x="282281" y="6385269"/>
            <a:ext cx="1503458" cy="147579"/>
          </a:xfrm>
          <a:prstGeom prst="rect">
            <a:avLst/>
          </a:prstGeom>
        </p:spPr>
      </p:pic>
      <p:pic>
        <p:nvPicPr>
          <p:cNvPr id="10" name="Picture 9">
            <a:extLst>
              <a:ext uri="{FF2B5EF4-FFF2-40B4-BE49-F238E27FC236}">
                <a16:creationId xmlns:a16="http://schemas.microsoft.com/office/drawing/2014/main" id="{6811B647-0A2D-D243-A5B1-355C73C96B54}"/>
              </a:ext>
            </a:extLst>
          </p:cNvPr>
          <p:cNvPicPr>
            <a:picLocks noChangeAspect="1"/>
          </p:cNvPicPr>
          <p:nvPr userDrawn="1"/>
        </p:nvPicPr>
        <p:blipFill>
          <a:blip r:embed="rId4"/>
          <a:stretch>
            <a:fillRect/>
          </a:stretch>
        </p:blipFill>
        <p:spPr>
          <a:xfrm>
            <a:off x="9930714" y="6203414"/>
            <a:ext cx="1979005" cy="363709"/>
          </a:xfrm>
          <a:prstGeom prst="rect">
            <a:avLst/>
          </a:prstGeom>
        </p:spPr>
      </p:pic>
    </p:spTree>
    <p:extLst>
      <p:ext uri="{BB962C8B-B14F-4D97-AF65-F5344CB8AC3E}">
        <p14:creationId xmlns:p14="http://schemas.microsoft.com/office/powerpoint/2010/main" val="1262746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ksti + kuv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4799012" cy="1231900"/>
          </a:xfrm>
        </p:spPr>
        <p:txBody>
          <a:bodyPr anchor="b"/>
          <a:lstStyle>
            <a:lvl1pPr>
              <a:defRPr sz="4000">
                <a:solidFill>
                  <a:srgbClr val="FF6464"/>
                </a:solidFill>
                <a:latin typeface="Canela Medium" pitchFamily="2" charset="77"/>
              </a:defRPr>
            </a:lvl1pPr>
          </a:lstStyle>
          <a:p>
            <a:r>
              <a:rPr lang="en-US"/>
              <a:t>Click to edit Master title style</a:t>
            </a:r>
            <a:endParaRPr lang="en-FI" dirty="0"/>
          </a:p>
        </p:txBody>
      </p:sp>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6553202"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FI"/>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396FB5C0-793C-3C4B-85D6-BF6EC2E25C4C}"/>
              </a:ext>
            </a:extLst>
          </p:cNvPr>
          <p:cNvPicPr>
            <a:picLocks noChangeAspect="1"/>
          </p:cNvPicPr>
          <p:nvPr/>
        </p:nvPicPr>
        <p:blipFill>
          <a:blip r:embed="rId2"/>
          <a:stretch>
            <a:fillRect/>
          </a:stretch>
        </p:blipFill>
        <p:spPr>
          <a:xfrm>
            <a:off x="10044529" y="6390396"/>
            <a:ext cx="1829365" cy="137829"/>
          </a:xfrm>
          <a:prstGeom prst="rect">
            <a:avLst/>
          </a:prstGeom>
        </p:spPr>
      </p:pic>
      <p:pic>
        <p:nvPicPr>
          <p:cNvPr id="7" name="Picture 6">
            <a:extLst>
              <a:ext uri="{FF2B5EF4-FFF2-40B4-BE49-F238E27FC236}">
                <a16:creationId xmlns:a16="http://schemas.microsoft.com/office/drawing/2014/main" id="{87D412A1-AF24-0F40-B4BD-83E14FA32266}"/>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2597113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ksti + kuva 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1586"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FI"/>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6378" y="825500"/>
            <a:ext cx="4799012" cy="1231900"/>
          </a:xfrm>
        </p:spPr>
        <p:txBody>
          <a:bodyPr anchor="b"/>
          <a:lstStyle>
            <a:lvl1pPr>
              <a:defRPr sz="4000">
                <a:solidFill>
                  <a:srgbClr val="FF6464"/>
                </a:solidFill>
                <a:latin typeface="Canela Medium" pitchFamily="2" charset="77"/>
              </a:defRPr>
            </a:lvl1pPr>
          </a:lstStyle>
          <a:p>
            <a:r>
              <a:rPr lang="en-US"/>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4790"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396FB5C0-793C-3C4B-85D6-BF6EC2E25C4C}"/>
              </a:ext>
            </a:extLst>
          </p:cNvPr>
          <p:cNvPicPr>
            <a:picLocks noChangeAspect="1"/>
          </p:cNvPicPr>
          <p:nvPr/>
        </p:nvPicPr>
        <p:blipFill>
          <a:blip r:embed="rId2"/>
          <a:stretch>
            <a:fillRect/>
          </a:stretch>
        </p:blipFill>
        <p:spPr>
          <a:xfrm>
            <a:off x="10044529" y="6390396"/>
            <a:ext cx="1829365" cy="137829"/>
          </a:xfrm>
          <a:prstGeom prst="rect">
            <a:avLst/>
          </a:prstGeom>
        </p:spPr>
      </p:pic>
      <p:pic>
        <p:nvPicPr>
          <p:cNvPr id="7" name="Picture 6">
            <a:extLst>
              <a:ext uri="{FF2B5EF4-FFF2-40B4-BE49-F238E27FC236}">
                <a16:creationId xmlns:a16="http://schemas.microsoft.com/office/drawing/2014/main" id="{F1AE8F90-944F-6749-BFD9-9F1BC6609179}"/>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3099021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yhjä">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58CEF7-0887-7B42-B47B-250C6841DE84}"/>
              </a:ext>
            </a:extLst>
          </p:cNvPr>
          <p:cNvPicPr>
            <a:picLocks noChangeAspect="1"/>
          </p:cNvPicPr>
          <p:nvPr/>
        </p:nvPicPr>
        <p:blipFill>
          <a:blip r:embed="rId2"/>
          <a:stretch>
            <a:fillRect/>
          </a:stretch>
        </p:blipFill>
        <p:spPr>
          <a:xfrm>
            <a:off x="896914" y="656952"/>
            <a:ext cx="5199086" cy="5357765"/>
          </a:xfrm>
          <a:prstGeom prst="rect">
            <a:avLst/>
          </a:prstGeom>
        </p:spPr>
      </p:pic>
      <p:pic>
        <p:nvPicPr>
          <p:cNvPr id="6" name="Picture 5">
            <a:extLst>
              <a:ext uri="{FF2B5EF4-FFF2-40B4-BE49-F238E27FC236}">
                <a16:creationId xmlns:a16="http://schemas.microsoft.com/office/drawing/2014/main" id="{FAD07328-92F1-AE44-84A6-753113B2E401}"/>
              </a:ext>
            </a:extLst>
          </p:cNvPr>
          <p:cNvPicPr>
            <a:picLocks noChangeAspect="1"/>
          </p:cNvPicPr>
          <p:nvPr/>
        </p:nvPicPr>
        <p:blipFill>
          <a:blip r:embed="rId3"/>
          <a:stretch>
            <a:fillRect/>
          </a:stretch>
        </p:blipFill>
        <p:spPr>
          <a:xfrm>
            <a:off x="10044529" y="6390396"/>
            <a:ext cx="1829365" cy="137829"/>
          </a:xfrm>
          <a:prstGeom prst="rect">
            <a:avLst/>
          </a:prstGeom>
        </p:spPr>
      </p:pic>
      <p:pic>
        <p:nvPicPr>
          <p:cNvPr id="11" name="Picture 10">
            <a:extLst>
              <a:ext uri="{FF2B5EF4-FFF2-40B4-BE49-F238E27FC236}">
                <a16:creationId xmlns:a16="http://schemas.microsoft.com/office/drawing/2014/main" id="{3DA781EB-246D-734E-8A8E-4085A657B665}"/>
              </a:ext>
            </a:extLst>
          </p:cNvPr>
          <p:cNvPicPr>
            <a:picLocks noChangeAspect="1"/>
          </p:cNvPicPr>
          <p:nvPr userDrawn="1"/>
        </p:nvPicPr>
        <p:blipFill>
          <a:blip r:embed="rId4"/>
          <a:stretch>
            <a:fillRect/>
          </a:stretch>
        </p:blipFill>
        <p:spPr>
          <a:xfrm>
            <a:off x="282281" y="6385269"/>
            <a:ext cx="1503458" cy="147579"/>
          </a:xfrm>
          <a:prstGeom prst="rect">
            <a:avLst/>
          </a:prstGeom>
        </p:spPr>
      </p:pic>
      <p:pic>
        <p:nvPicPr>
          <p:cNvPr id="9" name="Picture 8">
            <a:extLst>
              <a:ext uri="{FF2B5EF4-FFF2-40B4-BE49-F238E27FC236}">
                <a16:creationId xmlns:a16="http://schemas.microsoft.com/office/drawing/2014/main" id="{ECF2EC68-C36E-A44D-84B1-3A917E597C55}"/>
              </a:ext>
            </a:extLst>
          </p:cNvPr>
          <p:cNvPicPr>
            <a:picLocks noChangeAspect="1"/>
          </p:cNvPicPr>
          <p:nvPr userDrawn="1"/>
        </p:nvPicPr>
        <p:blipFill>
          <a:blip r:embed="rId2"/>
          <a:stretch>
            <a:fillRect/>
          </a:stretch>
        </p:blipFill>
        <p:spPr>
          <a:xfrm>
            <a:off x="896914" y="656952"/>
            <a:ext cx="5199086" cy="5357765"/>
          </a:xfrm>
          <a:prstGeom prst="rect">
            <a:avLst/>
          </a:prstGeom>
        </p:spPr>
      </p:pic>
      <p:pic>
        <p:nvPicPr>
          <p:cNvPr id="10" name="Picture 9">
            <a:extLst>
              <a:ext uri="{FF2B5EF4-FFF2-40B4-BE49-F238E27FC236}">
                <a16:creationId xmlns:a16="http://schemas.microsoft.com/office/drawing/2014/main" id="{7EB49BA7-1D6C-C644-BA2E-E418F74E8C6B}"/>
              </a:ext>
            </a:extLst>
          </p:cNvPr>
          <p:cNvPicPr>
            <a:picLocks noChangeAspect="1"/>
          </p:cNvPicPr>
          <p:nvPr userDrawn="1"/>
        </p:nvPicPr>
        <p:blipFill>
          <a:blip r:embed="rId5"/>
          <a:stretch>
            <a:fillRect/>
          </a:stretch>
        </p:blipFill>
        <p:spPr>
          <a:xfrm>
            <a:off x="9930714" y="6164516"/>
            <a:ext cx="1979005" cy="363709"/>
          </a:xfrm>
          <a:prstGeom prst="rect">
            <a:avLst/>
          </a:prstGeom>
        </p:spPr>
      </p:pic>
    </p:spTree>
    <p:extLst>
      <p:ext uri="{BB962C8B-B14F-4D97-AF65-F5344CB8AC3E}">
        <p14:creationId xmlns:p14="http://schemas.microsoft.com/office/powerpoint/2010/main" val="15609242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ksti + väri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p:nvSpPr>
        <p:spPr>
          <a:xfrm>
            <a:off x="1" y="0"/>
            <a:ext cx="5637210" cy="6858000"/>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4790" y="825500"/>
            <a:ext cx="4799012" cy="1231900"/>
          </a:xfrm>
        </p:spPr>
        <p:txBody>
          <a:bodyPr anchor="b"/>
          <a:lstStyle>
            <a:lvl1pPr>
              <a:defRPr sz="4000">
                <a:solidFill>
                  <a:srgbClr val="FF6464"/>
                </a:solidFill>
                <a:latin typeface="Canela Medium" pitchFamily="2" charset="77"/>
              </a:defRPr>
            </a:lvl1pPr>
          </a:lstStyle>
          <a:p>
            <a:r>
              <a:rPr lang="en-US"/>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3202"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12" name="Subtitle 2">
            <a:extLst>
              <a:ext uri="{FF2B5EF4-FFF2-40B4-BE49-F238E27FC236}">
                <a16:creationId xmlns:a16="http://schemas.microsoft.com/office/drawing/2014/main" id="{C2297D2B-70FB-C44F-B6F7-90D9BB2899F8}"/>
              </a:ext>
            </a:extLst>
          </p:cNvPr>
          <p:cNvSpPr txBox="1">
            <a:spLocks/>
          </p:cNvSpPr>
          <p:nvPr/>
        </p:nvSpPr>
        <p:spPr>
          <a:xfrm>
            <a:off x="0" y="315889"/>
            <a:ext cx="5637211" cy="3461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I" sz="1400" dirty="0">
                <a:solidFill>
                  <a:schemeClr val="bg1"/>
                </a:solidFill>
              </a:rPr>
              <a:t>ADAM-lukijatutkimus,</a:t>
            </a:r>
            <a:r>
              <a:rPr lang="en-US" sz="1400" dirty="0">
                <a:solidFill>
                  <a:schemeClr val="bg1"/>
                </a:solidFill>
              </a:rPr>
              <a:t>Tehy-lehti2/2021</a:t>
            </a:r>
            <a:endParaRPr lang="en-FI" sz="1400" dirty="0">
              <a:solidFill>
                <a:schemeClr val="bg1"/>
              </a:solidFill>
            </a:endParaRPr>
          </a:p>
        </p:txBody>
      </p:sp>
      <p:pic>
        <p:nvPicPr>
          <p:cNvPr id="13" name="Picture 12">
            <a:extLst>
              <a:ext uri="{FF2B5EF4-FFF2-40B4-BE49-F238E27FC236}">
                <a16:creationId xmlns:a16="http://schemas.microsoft.com/office/drawing/2014/main" id="{4354BD40-A9F0-DA46-AFA3-A08D0C8FA7B3}"/>
              </a:ext>
            </a:extLst>
          </p:cNvPr>
          <p:cNvPicPr>
            <a:picLocks noChangeAspect="1"/>
          </p:cNvPicPr>
          <p:nvPr/>
        </p:nvPicPr>
        <p:blipFill>
          <a:blip r:embed="rId2"/>
          <a:stretch>
            <a:fillRect/>
          </a:stretch>
        </p:blipFill>
        <p:spPr>
          <a:xfrm>
            <a:off x="318106" y="6383715"/>
            <a:ext cx="1467633" cy="144062"/>
          </a:xfrm>
          <a:prstGeom prst="rect">
            <a:avLst/>
          </a:prstGeom>
        </p:spPr>
      </p:pic>
      <p:sp>
        <p:nvSpPr>
          <p:cNvPr id="9" name="Rectangle 8">
            <a:extLst>
              <a:ext uri="{FF2B5EF4-FFF2-40B4-BE49-F238E27FC236}">
                <a16:creationId xmlns:a16="http://schemas.microsoft.com/office/drawing/2014/main" id="{256C105F-4D36-E342-B30F-40872D54E4ED}"/>
              </a:ext>
            </a:extLst>
          </p:cNvPr>
          <p:cNvSpPr/>
          <p:nvPr userDrawn="1"/>
        </p:nvSpPr>
        <p:spPr>
          <a:xfrm>
            <a:off x="1" y="0"/>
            <a:ext cx="5637210" cy="6858000"/>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11" name="Subtitle 2">
            <a:extLst>
              <a:ext uri="{FF2B5EF4-FFF2-40B4-BE49-F238E27FC236}">
                <a16:creationId xmlns:a16="http://schemas.microsoft.com/office/drawing/2014/main" id="{170C16D8-388C-E042-A3D9-D1A1F2C14426}"/>
              </a:ext>
            </a:extLst>
          </p:cNvPr>
          <p:cNvSpPr txBox="1">
            <a:spLocks/>
          </p:cNvSpPr>
          <p:nvPr userDrawn="1"/>
        </p:nvSpPr>
        <p:spPr>
          <a:xfrm>
            <a:off x="0" y="315889"/>
            <a:ext cx="5637211" cy="3461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rPr>
              <a:t>ADAM – research on professional and organization magazines 2021</a:t>
            </a:r>
            <a:endParaRPr lang="en-FI" sz="1200" dirty="0">
              <a:solidFill>
                <a:schemeClr val="bg1"/>
              </a:solidFill>
            </a:endParaRPr>
          </a:p>
        </p:txBody>
      </p:sp>
      <p:pic>
        <p:nvPicPr>
          <p:cNvPr id="14" name="Picture 13">
            <a:extLst>
              <a:ext uri="{FF2B5EF4-FFF2-40B4-BE49-F238E27FC236}">
                <a16:creationId xmlns:a16="http://schemas.microsoft.com/office/drawing/2014/main" id="{80934E59-612B-7443-A41D-C36058260454}"/>
              </a:ext>
            </a:extLst>
          </p:cNvPr>
          <p:cNvPicPr>
            <a:picLocks noChangeAspect="1"/>
          </p:cNvPicPr>
          <p:nvPr userDrawn="1"/>
        </p:nvPicPr>
        <p:blipFill>
          <a:blip r:embed="rId2"/>
          <a:stretch>
            <a:fillRect/>
          </a:stretch>
        </p:blipFill>
        <p:spPr>
          <a:xfrm>
            <a:off x="318106" y="6383715"/>
            <a:ext cx="1467633" cy="144062"/>
          </a:xfrm>
          <a:prstGeom prst="rect">
            <a:avLst/>
          </a:prstGeom>
        </p:spPr>
      </p:pic>
      <p:pic>
        <p:nvPicPr>
          <p:cNvPr id="15" name="Picture 14">
            <a:extLst>
              <a:ext uri="{FF2B5EF4-FFF2-40B4-BE49-F238E27FC236}">
                <a16:creationId xmlns:a16="http://schemas.microsoft.com/office/drawing/2014/main" id="{21D2784D-6597-7348-BC21-8B0E2E3FBD69}"/>
              </a:ext>
            </a:extLst>
          </p:cNvPr>
          <p:cNvPicPr>
            <a:picLocks noChangeAspect="1"/>
          </p:cNvPicPr>
          <p:nvPr userDrawn="1"/>
        </p:nvPicPr>
        <p:blipFill>
          <a:blip r:embed="rId3"/>
          <a:stretch>
            <a:fillRect/>
          </a:stretch>
        </p:blipFill>
        <p:spPr>
          <a:xfrm>
            <a:off x="9930714" y="6234135"/>
            <a:ext cx="1979005" cy="363709"/>
          </a:xfrm>
          <a:prstGeom prst="rect">
            <a:avLst/>
          </a:prstGeom>
        </p:spPr>
      </p:pic>
    </p:spTree>
    <p:extLst>
      <p:ext uri="{BB962C8B-B14F-4D97-AF65-F5344CB8AC3E}">
        <p14:creationId xmlns:p14="http://schemas.microsoft.com/office/powerpoint/2010/main" val="3211190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tsikko + taulu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229200"/>
            <a:ext cx="10515600" cy="1325563"/>
          </a:xfrm>
        </p:spPr>
        <p:txBody>
          <a:bodyPr/>
          <a:lstStyle>
            <a:lvl1pPr algn="ctr">
              <a:defRPr sz="4000">
                <a:latin typeface="Canela Medium" pitchFamily="2" charset="77"/>
              </a:defRPr>
            </a:lvl1pPr>
          </a:lstStyle>
          <a:p>
            <a:r>
              <a:rPr lang="en-US"/>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p:nvPr/>
        </p:nvCxnSpPr>
        <p:spPr>
          <a:xfrm>
            <a:off x="1169071" y="1366807"/>
            <a:ext cx="99411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C65FA5E9-7226-A446-9E4B-8B10788C8AD3}"/>
              </a:ext>
            </a:extLst>
          </p:cNvPr>
          <p:cNvSpPr>
            <a:spLocks noGrp="1"/>
          </p:cNvSpPr>
          <p:nvPr>
            <p:ph sz="quarter" idx="11"/>
          </p:nvPr>
        </p:nvSpPr>
        <p:spPr>
          <a:xfrm>
            <a:off x="2407442" y="2146246"/>
            <a:ext cx="7464425" cy="3344947"/>
          </a:xfrm>
        </p:spPr>
        <p:txBody>
          <a:bodyPr/>
          <a:lstStyle>
            <a:lvl1pPr>
              <a:buNone/>
              <a:defRPr/>
            </a:lvl1pPr>
          </a:lstStyle>
          <a:p>
            <a:pPr lvl="0"/>
            <a:r>
              <a:rPr lang="en-US"/>
              <a:t>Click to edit Master text styles</a:t>
            </a:r>
          </a:p>
        </p:txBody>
      </p:sp>
      <p:pic>
        <p:nvPicPr>
          <p:cNvPr id="13" name="Picture 12">
            <a:extLst>
              <a:ext uri="{FF2B5EF4-FFF2-40B4-BE49-F238E27FC236}">
                <a16:creationId xmlns:a16="http://schemas.microsoft.com/office/drawing/2014/main" id="{6B35A335-E75A-B64C-BAC3-E5B6C2473022}"/>
              </a:ext>
            </a:extLst>
          </p:cNvPr>
          <p:cNvPicPr>
            <a:picLocks noChangeAspect="1"/>
          </p:cNvPicPr>
          <p:nvPr/>
        </p:nvPicPr>
        <p:blipFill>
          <a:blip r:embed="rId2"/>
          <a:stretch>
            <a:fillRect/>
          </a:stretch>
        </p:blipFill>
        <p:spPr>
          <a:xfrm>
            <a:off x="282281" y="6384907"/>
            <a:ext cx="1503458" cy="147579"/>
          </a:xfrm>
          <a:prstGeom prst="rect">
            <a:avLst/>
          </a:prstGeom>
        </p:spPr>
      </p:pic>
      <p:cxnSp>
        <p:nvCxnSpPr>
          <p:cNvPr id="8" name="Straight Connector 7">
            <a:extLst>
              <a:ext uri="{FF2B5EF4-FFF2-40B4-BE49-F238E27FC236}">
                <a16:creationId xmlns:a16="http://schemas.microsoft.com/office/drawing/2014/main" id="{34F91565-860F-C742-B659-EB6A41EC3461}"/>
              </a:ext>
            </a:extLst>
          </p:cNvPr>
          <p:cNvCxnSpPr/>
          <p:nvPr userDrawn="1"/>
        </p:nvCxnSpPr>
        <p:spPr>
          <a:xfrm>
            <a:off x="1169071" y="1366807"/>
            <a:ext cx="99411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A49B53B1-438F-694D-8388-1611F197E2FE}"/>
              </a:ext>
            </a:extLst>
          </p:cNvPr>
          <p:cNvSpPr txBox="1">
            <a:spLocks/>
          </p:cNvSpPr>
          <p:nvPr userDrawn="1"/>
        </p:nvSpPr>
        <p:spPr>
          <a:xfrm>
            <a:off x="25401" y="6394505"/>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2"/>
                </a:solidFill>
              </a:rPr>
              <a:t>ADAM – research on professional and organization magazines 2021</a:t>
            </a:r>
            <a:endParaRPr lang="en-FI" sz="1200" dirty="0">
              <a:solidFill>
                <a:schemeClr val="tx2"/>
              </a:solidFill>
            </a:endParaRPr>
          </a:p>
        </p:txBody>
      </p:sp>
      <p:pic>
        <p:nvPicPr>
          <p:cNvPr id="10" name="Picture 9">
            <a:extLst>
              <a:ext uri="{FF2B5EF4-FFF2-40B4-BE49-F238E27FC236}">
                <a16:creationId xmlns:a16="http://schemas.microsoft.com/office/drawing/2014/main" id="{893EEEEF-C46E-FD44-8034-1BD59894F669}"/>
              </a:ext>
            </a:extLst>
          </p:cNvPr>
          <p:cNvPicPr>
            <a:picLocks noChangeAspect="1"/>
          </p:cNvPicPr>
          <p:nvPr userDrawn="1"/>
        </p:nvPicPr>
        <p:blipFill>
          <a:blip r:embed="rId3"/>
          <a:stretch>
            <a:fillRect/>
          </a:stretch>
        </p:blipFill>
        <p:spPr>
          <a:xfrm>
            <a:off x="9911369" y="6204372"/>
            <a:ext cx="1979005" cy="363709"/>
          </a:xfrm>
          <a:prstGeom prst="rect">
            <a:avLst/>
          </a:prstGeom>
        </p:spPr>
      </p:pic>
    </p:spTree>
    <p:extLst>
      <p:ext uri="{BB962C8B-B14F-4D97-AF65-F5344CB8AC3E}">
        <p14:creationId xmlns:p14="http://schemas.microsoft.com/office/powerpoint/2010/main" val="4063548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eksti + väri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p:nvSpPr>
        <p:spPr>
          <a:xfrm>
            <a:off x="1" y="0"/>
            <a:ext cx="5637210" cy="6858000"/>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4" name="Text Placeholder 3">
            <a:extLst>
              <a:ext uri="{FF2B5EF4-FFF2-40B4-BE49-F238E27FC236}">
                <a16:creationId xmlns:a16="http://schemas.microsoft.com/office/drawing/2014/main" id="{61B1DF3D-FFF1-544C-9D09-EC9A99E369E2}"/>
              </a:ext>
            </a:extLst>
          </p:cNvPr>
          <p:cNvSpPr>
            <a:spLocks noGrp="1"/>
          </p:cNvSpPr>
          <p:nvPr>
            <p:ph type="body" sz="quarter" idx="10" hasCustomPrompt="1"/>
          </p:nvPr>
        </p:nvSpPr>
        <p:spPr>
          <a:xfrm>
            <a:off x="0" y="0"/>
            <a:ext cx="5637213" cy="6858000"/>
          </a:xfrm>
        </p:spPr>
        <p:txBody>
          <a:bodyPr lIns="720000" tIns="720000" rIns="720000" bIns="720000" anchor="ctr"/>
          <a:lstStyle>
            <a:lvl1pPr algn="ctr">
              <a:buNone/>
              <a:defRPr sz="2000" b="0" i="0">
                <a:solidFill>
                  <a:schemeClr val="bg1"/>
                </a:solidFill>
                <a:latin typeface="Neue Haas Unica W1G Medium" panose="020B0404030206020203" pitchFamily="34" charset="0"/>
              </a:defRPr>
            </a:lvl1pPr>
            <a:lvl2pPr>
              <a:buNone/>
              <a:defRPr sz="1600" b="0" i="0">
                <a:solidFill>
                  <a:schemeClr val="bg1"/>
                </a:solidFill>
                <a:latin typeface="Neue Haas Unica W1G Medium" panose="020B0404030206020203" pitchFamily="34" charset="0"/>
              </a:defRPr>
            </a:lvl2pPr>
            <a:lvl3pPr>
              <a:defRPr sz="1600" b="0" i="0">
                <a:solidFill>
                  <a:schemeClr val="bg1"/>
                </a:solidFill>
                <a:latin typeface="Neue Haas Unica W1G Medium" panose="020B0404030206020203" pitchFamily="34" charset="0"/>
              </a:defRPr>
            </a:lvl3pPr>
            <a:lvl4pPr>
              <a:defRPr sz="1600" b="0" i="0">
                <a:solidFill>
                  <a:schemeClr val="bg1"/>
                </a:solidFill>
                <a:latin typeface="Neue Haas Unica W1G Medium" panose="020B0404030206020203" pitchFamily="34" charset="0"/>
              </a:defRPr>
            </a:lvl4pPr>
            <a:lvl5pPr>
              <a:defRPr sz="1600" b="0" i="0">
                <a:solidFill>
                  <a:schemeClr val="bg1"/>
                </a:solidFill>
                <a:latin typeface="Neue Haas Unica W1G Medium" panose="020B0404030206020203" pitchFamily="34" charset="0"/>
              </a:defRPr>
            </a:lvl5pPr>
          </a:lstStyle>
          <a:p>
            <a:pPr lvl="0"/>
            <a:r>
              <a:rPr lang="en-GB" dirty="0" err="1"/>
              <a:t>Tähän</a:t>
            </a:r>
            <a:r>
              <a:rPr lang="en-GB" dirty="0"/>
              <a:t> </a:t>
            </a:r>
            <a:r>
              <a:rPr lang="en-GB" dirty="0" err="1"/>
              <a:t>tulee</a:t>
            </a:r>
            <a:r>
              <a:rPr lang="en-GB" dirty="0"/>
              <a:t> </a:t>
            </a:r>
            <a:r>
              <a:rPr lang="en-GB" dirty="0" err="1"/>
              <a:t>tekstiä</a:t>
            </a:r>
            <a:r>
              <a:rPr lang="en-GB" dirty="0"/>
              <a:t>. Kuvan </a:t>
            </a:r>
            <a:r>
              <a:rPr lang="en-GB" dirty="0" err="1"/>
              <a:t>paikka</a:t>
            </a:r>
            <a:r>
              <a:rPr lang="en-GB" dirty="0"/>
              <a:t> </a:t>
            </a:r>
            <a:r>
              <a:rPr lang="en-GB" dirty="0" err="1"/>
              <a:t>oikealla</a:t>
            </a:r>
            <a:r>
              <a:rPr lang="en-GB" dirty="0"/>
              <a:t>.</a:t>
            </a:r>
          </a:p>
        </p:txBody>
      </p:sp>
      <p:pic>
        <p:nvPicPr>
          <p:cNvPr id="5" name="Picture 4">
            <a:extLst>
              <a:ext uri="{FF2B5EF4-FFF2-40B4-BE49-F238E27FC236}">
                <a16:creationId xmlns:a16="http://schemas.microsoft.com/office/drawing/2014/main" id="{24D1CFA4-EDDE-694D-8513-0734361DED4E}"/>
              </a:ext>
            </a:extLst>
          </p:cNvPr>
          <p:cNvPicPr>
            <a:picLocks noChangeAspect="1"/>
          </p:cNvPicPr>
          <p:nvPr/>
        </p:nvPicPr>
        <p:blipFill rotWithShape="1">
          <a:blip r:embed="rId2"/>
          <a:srcRect t="17048" r="39959"/>
          <a:stretch/>
        </p:blipFill>
        <p:spPr>
          <a:xfrm>
            <a:off x="10504168" y="0"/>
            <a:ext cx="1687831" cy="1832516"/>
          </a:xfrm>
          <a:prstGeom prst="rect">
            <a:avLst/>
          </a:prstGeom>
        </p:spPr>
      </p:pic>
      <p:pic>
        <p:nvPicPr>
          <p:cNvPr id="14" name="Picture 13">
            <a:extLst>
              <a:ext uri="{FF2B5EF4-FFF2-40B4-BE49-F238E27FC236}">
                <a16:creationId xmlns:a16="http://schemas.microsoft.com/office/drawing/2014/main" id="{E2246287-90C3-CB4F-A42A-0C9C43F1AF18}"/>
              </a:ext>
            </a:extLst>
          </p:cNvPr>
          <p:cNvPicPr>
            <a:picLocks noChangeAspect="1"/>
          </p:cNvPicPr>
          <p:nvPr/>
        </p:nvPicPr>
        <p:blipFill>
          <a:blip r:embed="rId3"/>
          <a:stretch>
            <a:fillRect/>
          </a:stretch>
        </p:blipFill>
        <p:spPr>
          <a:xfrm>
            <a:off x="318106" y="6383715"/>
            <a:ext cx="1467633" cy="144062"/>
          </a:xfrm>
          <a:prstGeom prst="rect">
            <a:avLst/>
          </a:prstGeom>
        </p:spPr>
      </p:pic>
      <p:sp>
        <p:nvSpPr>
          <p:cNvPr id="16" name="Subtitle 2">
            <a:extLst>
              <a:ext uri="{FF2B5EF4-FFF2-40B4-BE49-F238E27FC236}">
                <a16:creationId xmlns:a16="http://schemas.microsoft.com/office/drawing/2014/main" id="{B2955371-8161-1A4C-939E-CE41C32115AB}"/>
              </a:ext>
            </a:extLst>
          </p:cNvPr>
          <p:cNvSpPr txBox="1">
            <a:spLocks/>
          </p:cNvSpPr>
          <p:nvPr/>
        </p:nvSpPr>
        <p:spPr>
          <a:xfrm>
            <a:off x="0" y="315889"/>
            <a:ext cx="5637211" cy="3461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I" sz="1400" dirty="0">
                <a:solidFill>
                  <a:schemeClr val="bg1"/>
                </a:solidFill>
              </a:rPr>
              <a:t>ADAM-lukijatutkimus,</a:t>
            </a:r>
            <a:r>
              <a:rPr lang="en-US" sz="1400" dirty="0">
                <a:solidFill>
                  <a:schemeClr val="bg1"/>
                </a:solidFill>
              </a:rPr>
              <a:t>Tehy-lehti2/2021</a:t>
            </a:r>
            <a:endParaRPr lang="en-FI" sz="1400" dirty="0">
              <a:solidFill>
                <a:schemeClr val="bg1"/>
              </a:solidFill>
            </a:endParaRPr>
          </a:p>
        </p:txBody>
      </p:sp>
      <p:sp>
        <p:nvSpPr>
          <p:cNvPr id="8" name="Rectangle 7">
            <a:extLst>
              <a:ext uri="{FF2B5EF4-FFF2-40B4-BE49-F238E27FC236}">
                <a16:creationId xmlns:a16="http://schemas.microsoft.com/office/drawing/2014/main" id="{55C3EE84-4B0B-DB4E-BE31-05FBFB522C32}"/>
              </a:ext>
            </a:extLst>
          </p:cNvPr>
          <p:cNvSpPr/>
          <p:nvPr userDrawn="1"/>
        </p:nvSpPr>
        <p:spPr>
          <a:xfrm>
            <a:off x="1" y="0"/>
            <a:ext cx="5637210" cy="6858000"/>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pic>
        <p:nvPicPr>
          <p:cNvPr id="10" name="Picture 9">
            <a:extLst>
              <a:ext uri="{FF2B5EF4-FFF2-40B4-BE49-F238E27FC236}">
                <a16:creationId xmlns:a16="http://schemas.microsoft.com/office/drawing/2014/main" id="{73BD63D1-B894-E440-99CA-30AA64AA244A}"/>
              </a:ext>
            </a:extLst>
          </p:cNvPr>
          <p:cNvPicPr>
            <a:picLocks noChangeAspect="1"/>
          </p:cNvPicPr>
          <p:nvPr userDrawn="1"/>
        </p:nvPicPr>
        <p:blipFill rotWithShape="1">
          <a:blip r:embed="rId2"/>
          <a:srcRect t="17048" r="39959"/>
          <a:stretch/>
        </p:blipFill>
        <p:spPr>
          <a:xfrm>
            <a:off x="10504168" y="0"/>
            <a:ext cx="1687831" cy="1832516"/>
          </a:xfrm>
          <a:prstGeom prst="rect">
            <a:avLst/>
          </a:prstGeom>
        </p:spPr>
      </p:pic>
      <p:pic>
        <p:nvPicPr>
          <p:cNvPr id="11" name="Picture 10">
            <a:extLst>
              <a:ext uri="{FF2B5EF4-FFF2-40B4-BE49-F238E27FC236}">
                <a16:creationId xmlns:a16="http://schemas.microsoft.com/office/drawing/2014/main" id="{4207AA7E-2336-D842-936F-7CD0DDA5F373}"/>
              </a:ext>
            </a:extLst>
          </p:cNvPr>
          <p:cNvPicPr>
            <a:picLocks noChangeAspect="1"/>
          </p:cNvPicPr>
          <p:nvPr userDrawn="1"/>
        </p:nvPicPr>
        <p:blipFill>
          <a:blip r:embed="rId3"/>
          <a:stretch>
            <a:fillRect/>
          </a:stretch>
        </p:blipFill>
        <p:spPr>
          <a:xfrm>
            <a:off x="318106" y="6383715"/>
            <a:ext cx="1467633" cy="144062"/>
          </a:xfrm>
          <a:prstGeom prst="rect">
            <a:avLst/>
          </a:prstGeom>
        </p:spPr>
      </p:pic>
      <p:sp>
        <p:nvSpPr>
          <p:cNvPr id="12" name="Subtitle 2">
            <a:extLst>
              <a:ext uri="{FF2B5EF4-FFF2-40B4-BE49-F238E27FC236}">
                <a16:creationId xmlns:a16="http://schemas.microsoft.com/office/drawing/2014/main" id="{FBD4D1E8-41AA-B746-8FEA-5C9F092D2783}"/>
              </a:ext>
            </a:extLst>
          </p:cNvPr>
          <p:cNvSpPr txBox="1">
            <a:spLocks/>
          </p:cNvSpPr>
          <p:nvPr userDrawn="1"/>
        </p:nvSpPr>
        <p:spPr>
          <a:xfrm>
            <a:off x="0" y="315889"/>
            <a:ext cx="5637211" cy="3461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rPr>
              <a:t>ADAM – research on professional and organization magazines 2021</a:t>
            </a:r>
            <a:endParaRPr lang="en-FI" sz="1200" dirty="0">
              <a:solidFill>
                <a:schemeClr val="bg1"/>
              </a:solidFill>
            </a:endParaRPr>
          </a:p>
        </p:txBody>
      </p:sp>
      <p:pic>
        <p:nvPicPr>
          <p:cNvPr id="13" name="Picture 12">
            <a:extLst>
              <a:ext uri="{FF2B5EF4-FFF2-40B4-BE49-F238E27FC236}">
                <a16:creationId xmlns:a16="http://schemas.microsoft.com/office/drawing/2014/main" id="{75B05A8D-50FE-3A47-A4ED-6ADFC1ABF405}"/>
              </a:ext>
            </a:extLst>
          </p:cNvPr>
          <p:cNvPicPr>
            <a:picLocks noChangeAspect="1"/>
          </p:cNvPicPr>
          <p:nvPr userDrawn="1"/>
        </p:nvPicPr>
        <p:blipFill>
          <a:blip r:embed="rId4"/>
          <a:stretch>
            <a:fillRect/>
          </a:stretch>
        </p:blipFill>
        <p:spPr>
          <a:xfrm>
            <a:off x="9930714" y="6164068"/>
            <a:ext cx="1979005" cy="363709"/>
          </a:xfrm>
          <a:prstGeom prst="rect">
            <a:avLst/>
          </a:prstGeom>
        </p:spPr>
      </p:pic>
    </p:spTree>
    <p:extLst>
      <p:ext uri="{BB962C8B-B14F-4D97-AF65-F5344CB8AC3E}">
        <p14:creationId xmlns:p14="http://schemas.microsoft.com/office/powerpoint/2010/main" val="18976795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eksti + väri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p:nvSpPr>
        <p:spPr>
          <a:xfrm>
            <a:off x="6553202" y="0"/>
            <a:ext cx="5637210" cy="685800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7" y="209550"/>
            <a:ext cx="4799012" cy="1231900"/>
          </a:xfrm>
        </p:spPr>
        <p:txBody>
          <a:bodyPr anchor="b"/>
          <a:lstStyle>
            <a:lvl1pPr>
              <a:defRPr sz="4000">
                <a:solidFill>
                  <a:srgbClr val="002649"/>
                </a:solidFill>
                <a:latin typeface="Canela Medium" pitchFamily="2" charset="77"/>
              </a:defRPr>
            </a:lvl1pPr>
          </a:lstStyle>
          <a:p>
            <a:r>
              <a:rPr lang="en-US" dirty="0"/>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199" y="2099677"/>
            <a:ext cx="4799012" cy="3932823"/>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10" name="Subtitle 2">
            <a:extLst>
              <a:ext uri="{FF2B5EF4-FFF2-40B4-BE49-F238E27FC236}">
                <a16:creationId xmlns:a16="http://schemas.microsoft.com/office/drawing/2014/main" id="{CD418292-9197-6C47-84C7-708C2F428EBA}"/>
              </a:ext>
            </a:extLst>
          </p:cNvPr>
          <p:cNvSpPr txBox="1">
            <a:spLocks/>
          </p:cNvSpPr>
          <p:nvPr/>
        </p:nvSpPr>
        <p:spPr>
          <a:xfrm>
            <a:off x="6554789" y="315889"/>
            <a:ext cx="5637211" cy="3461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I" sz="1600" dirty="0">
                <a:solidFill>
                  <a:schemeClr val="bg1"/>
                </a:solidFill>
              </a:rPr>
              <a:t>ADAM-lukijatutkimus,</a:t>
            </a:r>
            <a:r>
              <a:rPr lang="en-US" sz="1600" dirty="0">
                <a:solidFill>
                  <a:schemeClr val="bg1"/>
                </a:solidFill>
              </a:rPr>
              <a:t>Tehy-lehti2/2021</a:t>
            </a:r>
            <a:endParaRPr lang="en-FI" sz="1600" dirty="0">
              <a:solidFill>
                <a:schemeClr val="bg1"/>
              </a:solidFill>
            </a:endParaRPr>
          </a:p>
        </p:txBody>
      </p:sp>
      <p:pic>
        <p:nvPicPr>
          <p:cNvPr id="11" name="Picture 10">
            <a:extLst>
              <a:ext uri="{FF2B5EF4-FFF2-40B4-BE49-F238E27FC236}">
                <a16:creationId xmlns:a16="http://schemas.microsoft.com/office/drawing/2014/main" id="{825834DF-306A-1C40-A9B1-CFEAE4AB85DD}"/>
              </a:ext>
            </a:extLst>
          </p:cNvPr>
          <p:cNvPicPr>
            <a:picLocks noChangeAspect="1"/>
          </p:cNvPicPr>
          <p:nvPr userDrawn="1"/>
        </p:nvPicPr>
        <p:blipFill>
          <a:blip r:embed="rId2"/>
          <a:stretch>
            <a:fillRect/>
          </a:stretch>
        </p:blipFill>
        <p:spPr>
          <a:xfrm>
            <a:off x="282281" y="6385269"/>
            <a:ext cx="1503458" cy="147579"/>
          </a:xfrm>
          <a:prstGeom prst="rect">
            <a:avLst/>
          </a:prstGeom>
        </p:spPr>
      </p:pic>
      <p:sp>
        <p:nvSpPr>
          <p:cNvPr id="9" name="Rectangle 8">
            <a:extLst>
              <a:ext uri="{FF2B5EF4-FFF2-40B4-BE49-F238E27FC236}">
                <a16:creationId xmlns:a16="http://schemas.microsoft.com/office/drawing/2014/main" id="{A1265247-AB99-AA44-9D2E-7FC75964748D}"/>
              </a:ext>
            </a:extLst>
          </p:cNvPr>
          <p:cNvSpPr/>
          <p:nvPr userDrawn="1"/>
        </p:nvSpPr>
        <p:spPr>
          <a:xfrm>
            <a:off x="6553202" y="0"/>
            <a:ext cx="5637210" cy="685800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13" name="Subtitle 2">
            <a:extLst>
              <a:ext uri="{FF2B5EF4-FFF2-40B4-BE49-F238E27FC236}">
                <a16:creationId xmlns:a16="http://schemas.microsoft.com/office/drawing/2014/main" id="{F5020273-54CD-054A-9276-F939843F9D2F}"/>
              </a:ext>
            </a:extLst>
          </p:cNvPr>
          <p:cNvSpPr txBox="1">
            <a:spLocks/>
          </p:cNvSpPr>
          <p:nvPr userDrawn="1"/>
        </p:nvSpPr>
        <p:spPr>
          <a:xfrm>
            <a:off x="6554789" y="315889"/>
            <a:ext cx="5637211" cy="3461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rPr>
              <a:t>ADAM – research on professional and organization magazines 2021</a:t>
            </a:r>
            <a:endParaRPr lang="en-FI" sz="1200" dirty="0">
              <a:solidFill>
                <a:schemeClr val="bg1"/>
              </a:solidFill>
            </a:endParaRPr>
          </a:p>
        </p:txBody>
      </p:sp>
      <p:cxnSp>
        <p:nvCxnSpPr>
          <p:cNvPr id="14" name="Straight Connector 13">
            <a:extLst>
              <a:ext uri="{FF2B5EF4-FFF2-40B4-BE49-F238E27FC236}">
                <a16:creationId xmlns:a16="http://schemas.microsoft.com/office/drawing/2014/main" id="{1765611C-77D4-4F42-9997-642C0CFEF8C1}"/>
              </a:ext>
            </a:extLst>
          </p:cNvPr>
          <p:cNvCxnSpPr>
            <a:cxnSpLocks/>
          </p:cNvCxnSpPr>
          <p:nvPr userDrawn="1"/>
        </p:nvCxnSpPr>
        <p:spPr>
          <a:xfrm>
            <a:off x="838199" y="1554763"/>
            <a:ext cx="47990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D81C942-E7D5-A14C-9C46-F6CD9978B826}"/>
              </a:ext>
            </a:extLst>
          </p:cNvPr>
          <p:cNvPicPr>
            <a:picLocks noChangeAspect="1"/>
          </p:cNvPicPr>
          <p:nvPr userDrawn="1"/>
        </p:nvPicPr>
        <p:blipFill>
          <a:blip r:embed="rId3"/>
          <a:stretch>
            <a:fillRect/>
          </a:stretch>
        </p:blipFill>
        <p:spPr>
          <a:xfrm>
            <a:off x="9911370" y="6214091"/>
            <a:ext cx="1962524" cy="360680"/>
          </a:xfrm>
          <a:prstGeom prst="rect">
            <a:avLst/>
          </a:prstGeom>
        </p:spPr>
      </p:pic>
    </p:spTree>
    <p:extLst>
      <p:ext uri="{BB962C8B-B14F-4D97-AF65-F5344CB8AC3E}">
        <p14:creationId xmlns:p14="http://schemas.microsoft.com/office/powerpoint/2010/main" val="2096769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_Teksti + väri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p:nvSpPr>
        <p:spPr>
          <a:xfrm>
            <a:off x="6553202" y="0"/>
            <a:ext cx="5637210" cy="685800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7" y="209550"/>
            <a:ext cx="4799012" cy="1231900"/>
          </a:xfrm>
        </p:spPr>
        <p:txBody>
          <a:bodyPr anchor="b"/>
          <a:lstStyle>
            <a:lvl1pPr>
              <a:defRPr sz="4000">
                <a:solidFill>
                  <a:srgbClr val="002649"/>
                </a:solidFill>
                <a:latin typeface="Canela Medium" pitchFamily="2" charset="77"/>
              </a:defRPr>
            </a:lvl1pPr>
          </a:lstStyle>
          <a:p>
            <a:r>
              <a:rPr lang="en-US" dirty="0"/>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199" y="2099677"/>
            <a:ext cx="4799012" cy="3932823"/>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pic>
        <p:nvPicPr>
          <p:cNvPr id="6" name="Picture 5">
            <a:extLst>
              <a:ext uri="{FF2B5EF4-FFF2-40B4-BE49-F238E27FC236}">
                <a16:creationId xmlns:a16="http://schemas.microsoft.com/office/drawing/2014/main" id="{A30CA20D-D198-8249-B898-259BBC114CEB}"/>
              </a:ext>
            </a:extLst>
          </p:cNvPr>
          <p:cNvPicPr>
            <a:picLocks noChangeAspect="1"/>
          </p:cNvPicPr>
          <p:nvPr/>
        </p:nvPicPr>
        <p:blipFill>
          <a:blip r:embed="rId2"/>
          <a:stretch>
            <a:fillRect/>
          </a:stretch>
        </p:blipFill>
        <p:spPr>
          <a:xfrm>
            <a:off x="10044529" y="6390396"/>
            <a:ext cx="1829365" cy="137829"/>
          </a:xfrm>
          <a:prstGeom prst="rect">
            <a:avLst/>
          </a:prstGeom>
        </p:spPr>
      </p:pic>
      <p:sp>
        <p:nvSpPr>
          <p:cNvPr id="10" name="Subtitle 2">
            <a:extLst>
              <a:ext uri="{FF2B5EF4-FFF2-40B4-BE49-F238E27FC236}">
                <a16:creationId xmlns:a16="http://schemas.microsoft.com/office/drawing/2014/main" id="{CD418292-9197-6C47-84C7-708C2F428EBA}"/>
              </a:ext>
            </a:extLst>
          </p:cNvPr>
          <p:cNvSpPr txBox="1">
            <a:spLocks/>
          </p:cNvSpPr>
          <p:nvPr/>
        </p:nvSpPr>
        <p:spPr>
          <a:xfrm>
            <a:off x="6554789" y="315889"/>
            <a:ext cx="5637211" cy="3461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I" sz="1600" dirty="0">
                <a:solidFill>
                  <a:schemeClr val="bg1"/>
                </a:solidFill>
              </a:rPr>
              <a:t>ADAM-lukijatutkimus,</a:t>
            </a:r>
            <a:r>
              <a:rPr lang="en-US" sz="1600" dirty="0">
                <a:solidFill>
                  <a:schemeClr val="bg1"/>
                </a:solidFill>
              </a:rPr>
              <a:t>Tehy-lehti2/2021</a:t>
            </a:r>
            <a:endParaRPr lang="en-FI" sz="1600" dirty="0">
              <a:solidFill>
                <a:schemeClr val="bg1"/>
              </a:solidFill>
            </a:endParaRPr>
          </a:p>
        </p:txBody>
      </p:sp>
      <p:sp>
        <p:nvSpPr>
          <p:cNvPr id="9" name="Rectangle 8">
            <a:extLst>
              <a:ext uri="{FF2B5EF4-FFF2-40B4-BE49-F238E27FC236}">
                <a16:creationId xmlns:a16="http://schemas.microsoft.com/office/drawing/2014/main" id="{A1265247-AB99-AA44-9D2E-7FC75964748D}"/>
              </a:ext>
            </a:extLst>
          </p:cNvPr>
          <p:cNvSpPr/>
          <p:nvPr userDrawn="1"/>
        </p:nvSpPr>
        <p:spPr>
          <a:xfrm>
            <a:off x="6553202" y="0"/>
            <a:ext cx="5637210" cy="685800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cxnSp>
        <p:nvCxnSpPr>
          <p:cNvPr id="14" name="Straight Connector 13">
            <a:extLst>
              <a:ext uri="{FF2B5EF4-FFF2-40B4-BE49-F238E27FC236}">
                <a16:creationId xmlns:a16="http://schemas.microsoft.com/office/drawing/2014/main" id="{1765611C-77D4-4F42-9997-642C0CFEF8C1}"/>
              </a:ext>
            </a:extLst>
          </p:cNvPr>
          <p:cNvCxnSpPr>
            <a:cxnSpLocks/>
          </p:cNvCxnSpPr>
          <p:nvPr userDrawn="1"/>
        </p:nvCxnSpPr>
        <p:spPr>
          <a:xfrm>
            <a:off x="838199" y="1554763"/>
            <a:ext cx="47990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A9FDEBE-11D2-2C4D-8E71-115B377B32B4}"/>
              </a:ext>
            </a:extLst>
          </p:cNvPr>
          <p:cNvPicPr>
            <a:picLocks noChangeAspect="1"/>
          </p:cNvPicPr>
          <p:nvPr userDrawn="1"/>
        </p:nvPicPr>
        <p:blipFill>
          <a:blip r:embed="rId3"/>
          <a:stretch>
            <a:fillRect/>
          </a:stretch>
        </p:blipFill>
        <p:spPr>
          <a:xfrm>
            <a:off x="9911370" y="6214091"/>
            <a:ext cx="1962524" cy="360680"/>
          </a:xfrm>
          <a:prstGeom prst="rect">
            <a:avLst/>
          </a:prstGeom>
        </p:spPr>
      </p:pic>
    </p:spTree>
    <p:extLst>
      <p:ext uri="{BB962C8B-B14F-4D97-AF65-F5344CB8AC3E}">
        <p14:creationId xmlns:p14="http://schemas.microsoft.com/office/powerpoint/2010/main" val="2142254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5_Teksti + väri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265247-AB99-AA44-9D2E-7FC75964748D}"/>
              </a:ext>
            </a:extLst>
          </p:cNvPr>
          <p:cNvSpPr/>
          <p:nvPr userDrawn="1"/>
        </p:nvSpPr>
        <p:spPr>
          <a:xfrm>
            <a:off x="0" y="0"/>
            <a:ext cx="5637210" cy="685800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657492" y="209550"/>
            <a:ext cx="4799012" cy="1231900"/>
          </a:xfrm>
        </p:spPr>
        <p:txBody>
          <a:bodyPr anchor="b"/>
          <a:lstStyle>
            <a:lvl1pPr algn="ctr">
              <a:defRPr sz="4000">
                <a:solidFill>
                  <a:srgbClr val="002649"/>
                </a:solidFill>
                <a:latin typeface="Canela Medium" pitchFamily="2" charset="77"/>
              </a:defRPr>
            </a:lvl1pPr>
          </a:lstStyle>
          <a:p>
            <a:r>
              <a:rPr lang="en-US" dirty="0"/>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655904" y="2099677"/>
            <a:ext cx="4799012" cy="3932823"/>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cxnSp>
        <p:nvCxnSpPr>
          <p:cNvPr id="14" name="Straight Connector 13">
            <a:extLst>
              <a:ext uri="{FF2B5EF4-FFF2-40B4-BE49-F238E27FC236}">
                <a16:creationId xmlns:a16="http://schemas.microsoft.com/office/drawing/2014/main" id="{1765611C-77D4-4F42-9997-642C0CFEF8C1}"/>
              </a:ext>
            </a:extLst>
          </p:cNvPr>
          <p:cNvCxnSpPr>
            <a:cxnSpLocks/>
          </p:cNvCxnSpPr>
          <p:nvPr userDrawn="1"/>
        </p:nvCxnSpPr>
        <p:spPr>
          <a:xfrm>
            <a:off x="6655904" y="1554763"/>
            <a:ext cx="47990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52F281B-CB2C-C744-87D7-65ACC4C02AE4}"/>
              </a:ext>
            </a:extLst>
          </p:cNvPr>
          <p:cNvPicPr>
            <a:picLocks noChangeAspect="1"/>
          </p:cNvPicPr>
          <p:nvPr userDrawn="1"/>
        </p:nvPicPr>
        <p:blipFill>
          <a:blip r:embed="rId2"/>
          <a:stretch>
            <a:fillRect/>
          </a:stretch>
        </p:blipFill>
        <p:spPr>
          <a:xfrm>
            <a:off x="318106" y="6214091"/>
            <a:ext cx="1962524" cy="360680"/>
          </a:xfrm>
          <a:prstGeom prst="rect">
            <a:avLst/>
          </a:prstGeom>
        </p:spPr>
      </p:pic>
    </p:spTree>
    <p:extLst>
      <p:ext uri="{BB962C8B-B14F-4D97-AF65-F5344CB8AC3E}">
        <p14:creationId xmlns:p14="http://schemas.microsoft.com/office/powerpoint/2010/main" val="8871433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Teksti + väri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p:nvSpPr>
        <p:spPr>
          <a:xfrm>
            <a:off x="6553202" y="0"/>
            <a:ext cx="5637210" cy="685800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pic>
        <p:nvPicPr>
          <p:cNvPr id="6" name="Picture 5">
            <a:extLst>
              <a:ext uri="{FF2B5EF4-FFF2-40B4-BE49-F238E27FC236}">
                <a16:creationId xmlns:a16="http://schemas.microsoft.com/office/drawing/2014/main" id="{A30CA20D-D198-8249-B898-259BBC114CEB}"/>
              </a:ext>
            </a:extLst>
          </p:cNvPr>
          <p:cNvPicPr>
            <a:picLocks noChangeAspect="1"/>
          </p:cNvPicPr>
          <p:nvPr/>
        </p:nvPicPr>
        <p:blipFill>
          <a:blip r:embed="rId2"/>
          <a:stretch>
            <a:fillRect/>
          </a:stretch>
        </p:blipFill>
        <p:spPr>
          <a:xfrm>
            <a:off x="10044529" y="6390396"/>
            <a:ext cx="1829365" cy="137829"/>
          </a:xfrm>
          <a:prstGeom prst="rect">
            <a:avLst/>
          </a:prstGeom>
        </p:spPr>
      </p:pic>
      <p:pic>
        <p:nvPicPr>
          <p:cNvPr id="12" name="Picture 11">
            <a:extLst>
              <a:ext uri="{FF2B5EF4-FFF2-40B4-BE49-F238E27FC236}">
                <a16:creationId xmlns:a16="http://schemas.microsoft.com/office/drawing/2014/main" id="{91C93556-6808-CF4D-9C3C-01F8D686B66E}"/>
              </a:ext>
            </a:extLst>
          </p:cNvPr>
          <p:cNvPicPr>
            <a:picLocks noChangeAspect="1"/>
          </p:cNvPicPr>
          <p:nvPr/>
        </p:nvPicPr>
        <p:blipFill rotWithShape="1">
          <a:blip r:embed="rId3"/>
          <a:srcRect l="30259" t="65667"/>
          <a:stretch/>
        </p:blipFill>
        <p:spPr>
          <a:xfrm flipH="1">
            <a:off x="9994839" y="4811"/>
            <a:ext cx="2197161" cy="1048027"/>
          </a:xfrm>
          <a:prstGeom prst="rect">
            <a:avLst/>
          </a:prstGeom>
        </p:spPr>
      </p:pic>
      <p:sp>
        <p:nvSpPr>
          <p:cNvPr id="17" name="Text Placeholder 16">
            <a:extLst>
              <a:ext uri="{FF2B5EF4-FFF2-40B4-BE49-F238E27FC236}">
                <a16:creationId xmlns:a16="http://schemas.microsoft.com/office/drawing/2014/main" id="{20B9EC05-4D0B-224B-B696-FFAFD1F98125}"/>
              </a:ext>
            </a:extLst>
          </p:cNvPr>
          <p:cNvSpPr>
            <a:spLocks noGrp="1"/>
          </p:cNvSpPr>
          <p:nvPr>
            <p:ph type="body" sz="quarter" idx="14" hasCustomPrompt="1"/>
          </p:nvPr>
        </p:nvSpPr>
        <p:spPr>
          <a:xfrm>
            <a:off x="6553200" y="0"/>
            <a:ext cx="5638800" cy="6858000"/>
          </a:xfrm>
        </p:spPr>
        <p:txBody>
          <a:bodyPr lIns="720000" tIns="720000" rIns="720000" bIns="720000" anchor="ctr"/>
          <a:lstStyle>
            <a:lvl1pPr algn="ctr">
              <a:buNone/>
              <a:defRPr b="0" i="0">
                <a:solidFill>
                  <a:schemeClr val="bg1"/>
                </a:solidFill>
                <a:latin typeface="Neue Haas Unica W1G Medium" panose="020B0404030206020203" pitchFamily="34" charset="0"/>
              </a:defRPr>
            </a:lvl1pPr>
            <a:lvl2pPr>
              <a:buNone/>
              <a:defRPr b="0" i="0">
                <a:solidFill>
                  <a:schemeClr val="bg1"/>
                </a:solidFill>
                <a:latin typeface="Neue Haas Unica W1G Medium" panose="020B0404030206020203" pitchFamily="34" charset="0"/>
              </a:defRPr>
            </a:lvl2pPr>
            <a:lvl3pPr>
              <a:buNone/>
              <a:defRPr b="0" i="0">
                <a:solidFill>
                  <a:schemeClr val="bg1"/>
                </a:solidFill>
                <a:latin typeface="Neue Haas Unica W1G Medium" panose="020B0404030206020203" pitchFamily="34" charset="0"/>
              </a:defRPr>
            </a:lvl3pPr>
            <a:lvl4pPr>
              <a:buNone/>
              <a:defRPr b="0" i="0">
                <a:solidFill>
                  <a:schemeClr val="bg1"/>
                </a:solidFill>
                <a:latin typeface="Neue Haas Unica W1G Medium" panose="020B0404030206020203" pitchFamily="34" charset="0"/>
              </a:defRPr>
            </a:lvl4pPr>
            <a:lvl5pPr>
              <a:buNone/>
              <a:defRPr b="0" i="0">
                <a:solidFill>
                  <a:schemeClr val="bg1"/>
                </a:solidFill>
                <a:latin typeface="Neue Haas Unica W1G Medium" panose="020B0404030206020203" pitchFamily="34" charset="0"/>
              </a:defRPr>
            </a:lvl5pPr>
          </a:lstStyle>
          <a:p>
            <a:pPr lvl="0"/>
            <a:r>
              <a:rPr lang="en-GB" dirty="0" err="1"/>
              <a:t>Tähän</a:t>
            </a:r>
            <a:r>
              <a:rPr lang="en-GB" dirty="0"/>
              <a:t> </a:t>
            </a:r>
            <a:r>
              <a:rPr lang="en-GB" dirty="0" err="1"/>
              <a:t>tulee</a:t>
            </a:r>
            <a:r>
              <a:rPr lang="en-GB" dirty="0"/>
              <a:t> </a:t>
            </a:r>
            <a:r>
              <a:rPr lang="en-GB" dirty="0" err="1"/>
              <a:t>tekstiä</a:t>
            </a:r>
            <a:r>
              <a:rPr lang="en-GB" dirty="0"/>
              <a:t>. </a:t>
            </a:r>
            <a:r>
              <a:rPr lang="en-GB" dirty="0" err="1"/>
              <a:t>Korostukset</a:t>
            </a:r>
            <a:r>
              <a:rPr lang="en-GB" dirty="0"/>
              <a:t> </a:t>
            </a:r>
            <a:r>
              <a:rPr lang="en-GB" dirty="0" err="1"/>
              <a:t>tekstissä</a:t>
            </a:r>
            <a:r>
              <a:rPr lang="en-GB" dirty="0"/>
              <a:t> 100 % </a:t>
            </a:r>
            <a:r>
              <a:rPr lang="en-GB" dirty="0" err="1"/>
              <a:t>suuremmalla</a:t>
            </a:r>
            <a:r>
              <a:rPr lang="en-GB" dirty="0"/>
              <a:t> </a:t>
            </a:r>
            <a:r>
              <a:rPr lang="en-GB" dirty="0" err="1"/>
              <a:t>pistekoolla</a:t>
            </a:r>
            <a:r>
              <a:rPr lang="en-GB" dirty="0"/>
              <a:t>. Kuvan </a:t>
            </a:r>
            <a:r>
              <a:rPr lang="en-GB" dirty="0" err="1"/>
              <a:t>paikka</a:t>
            </a:r>
            <a:r>
              <a:rPr lang="en-GB" dirty="0"/>
              <a:t> </a:t>
            </a:r>
            <a:r>
              <a:rPr lang="en-GB" dirty="0" err="1"/>
              <a:t>vasemmalla</a:t>
            </a:r>
            <a:r>
              <a:rPr lang="en-GB" dirty="0"/>
              <a:t>.</a:t>
            </a:r>
          </a:p>
        </p:txBody>
      </p:sp>
      <p:sp>
        <p:nvSpPr>
          <p:cNvPr id="18" name="Subtitle 2">
            <a:extLst>
              <a:ext uri="{FF2B5EF4-FFF2-40B4-BE49-F238E27FC236}">
                <a16:creationId xmlns:a16="http://schemas.microsoft.com/office/drawing/2014/main" id="{2B54250C-4BB0-0A49-A3D2-6B81567CEA3C}"/>
              </a:ext>
            </a:extLst>
          </p:cNvPr>
          <p:cNvSpPr txBox="1">
            <a:spLocks/>
          </p:cNvSpPr>
          <p:nvPr/>
        </p:nvSpPr>
        <p:spPr>
          <a:xfrm>
            <a:off x="0" y="182668"/>
            <a:ext cx="6551611" cy="3461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solidFill>
              </a:rPr>
              <a:t>ADAM – research on professional and organization magazines 2021</a:t>
            </a:r>
            <a:endParaRPr lang="en-FI" sz="1200" dirty="0">
              <a:solidFill>
                <a:schemeClr val="tx1"/>
              </a:solidFill>
            </a:endParaRPr>
          </a:p>
        </p:txBody>
      </p:sp>
      <p:pic>
        <p:nvPicPr>
          <p:cNvPr id="19" name="Picture 18">
            <a:extLst>
              <a:ext uri="{FF2B5EF4-FFF2-40B4-BE49-F238E27FC236}">
                <a16:creationId xmlns:a16="http://schemas.microsoft.com/office/drawing/2014/main" id="{25549CC9-1554-7D40-8419-831D377E6E67}"/>
              </a:ext>
            </a:extLst>
          </p:cNvPr>
          <p:cNvPicPr>
            <a:picLocks noChangeAspect="1"/>
          </p:cNvPicPr>
          <p:nvPr userDrawn="1"/>
        </p:nvPicPr>
        <p:blipFill>
          <a:blip r:embed="rId4"/>
          <a:stretch>
            <a:fillRect/>
          </a:stretch>
        </p:blipFill>
        <p:spPr>
          <a:xfrm>
            <a:off x="282281" y="6385269"/>
            <a:ext cx="1503458" cy="147579"/>
          </a:xfrm>
          <a:prstGeom prst="rect">
            <a:avLst/>
          </a:prstGeom>
        </p:spPr>
      </p:pic>
      <p:sp>
        <p:nvSpPr>
          <p:cNvPr id="8" name="Rectangle 7">
            <a:extLst>
              <a:ext uri="{FF2B5EF4-FFF2-40B4-BE49-F238E27FC236}">
                <a16:creationId xmlns:a16="http://schemas.microsoft.com/office/drawing/2014/main" id="{8E362437-199F-DC42-981C-CD6921AF93EF}"/>
              </a:ext>
            </a:extLst>
          </p:cNvPr>
          <p:cNvSpPr/>
          <p:nvPr userDrawn="1"/>
        </p:nvSpPr>
        <p:spPr>
          <a:xfrm>
            <a:off x="6553202" y="0"/>
            <a:ext cx="5637210" cy="685800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pic>
        <p:nvPicPr>
          <p:cNvPr id="10" name="Picture 9">
            <a:extLst>
              <a:ext uri="{FF2B5EF4-FFF2-40B4-BE49-F238E27FC236}">
                <a16:creationId xmlns:a16="http://schemas.microsoft.com/office/drawing/2014/main" id="{D83B9825-CE93-0940-B1CF-9B18998E9C78}"/>
              </a:ext>
            </a:extLst>
          </p:cNvPr>
          <p:cNvPicPr>
            <a:picLocks noChangeAspect="1"/>
          </p:cNvPicPr>
          <p:nvPr userDrawn="1"/>
        </p:nvPicPr>
        <p:blipFill rotWithShape="1">
          <a:blip r:embed="rId3"/>
          <a:srcRect l="30259" t="65667"/>
          <a:stretch/>
        </p:blipFill>
        <p:spPr>
          <a:xfrm flipH="1">
            <a:off x="9994839" y="4811"/>
            <a:ext cx="2197161" cy="1048027"/>
          </a:xfrm>
          <a:prstGeom prst="rect">
            <a:avLst/>
          </a:prstGeom>
        </p:spPr>
      </p:pic>
      <p:pic>
        <p:nvPicPr>
          <p:cNvPr id="11" name="Picture 10">
            <a:extLst>
              <a:ext uri="{FF2B5EF4-FFF2-40B4-BE49-F238E27FC236}">
                <a16:creationId xmlns:a16="http://schemas.microsoft.com/office/drawing/2014/main" id="{FA260F09-2425-9C45-B515-8355A0F54C4F}"/>
              </a:ext>
            </a:extLst>
          </p:cNvPr>
          <p:cNvPicPr>
            <a:picLocks noChangeAspect="1"/>
          </p:cNvPicPr>
          <p:nvPr userDrawn="1"/>
        </p:nvPicPr>
        <p:blipFill>
          <a:blip r:embed="rId5"/>
          <a:stretch>
            <a:fillRect/>
          </a:stretch>
        </p:blipFill>
        <p:spPr>
          <a:xfrm>
            <a:off x="9911370" y="6214091"/>
            <a:ext cx="1962524" cy="360680"/>
          </a:xfrm>
          <a:prstGeom prst="rect">
            <a:avLst/>
          </a:prstGeom>
        </p:spPr>
      </p:pic>
    </p:spTree>
    <p:extLst>
      <p:ext uri="{BB962C8B-B14F-4D97-AF65-F5344CB8AC3E}">
        <p14:creationId xmlns:p14="http://schemas.microsoft.com/office/powerpoint/2010/main" val="1099448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ksti + kuvio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7F2DD6-10C4-034F-AA82-6EEC56B5A1AE}"/>
              </a:ext>
            </a:extLst>
          </p:cNvPr>
          <p:cNvPicPr>
            <a:picLocks noChangeAspect="1"/>
          </p:cNvPicPr>
          <p:nvPr/>
        </p:nvPicPr>
        <p:blipFill rotWithShape="1">
          <a:blip r:embed="rId2"/>
          <a:srcRect l="26366" t="47124" r="30113" b="2933"/>
          <a:stretch/>
        </p:blipFill>
        <p:spPr>
          <a:xfrm>
            <a:off x="0" y="-1"/>
            <a:ext cx="5637211" cy="6858001"/>
          </a:xfrm>
          <a:prstGeom prst="rect">
            <a:avLst/>
          </a:prstGeom>
        </p:spPr>
      </p:pic>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4790" y="825500"/>
            <a:ext cx="4799012" cy="1231900"/>
          </a:xfrm>
        </p:spPr>
        <p:txBody>
          <a:bodyPr anchor="b"/>
          <a:lstStyle>
            <a:lvl1pPr>
              <a:defRPr sz="4000">
                <a:solidFill>
                  <a:srgbClr val="FF6464"/>
                </a:solidFill>
                <a:latin typeface="Canela Medium" pitchFamily="2" charset="77"/>
              </a:defRPr>
            </a:lvl1pPr>
          </a:lstStyle>
          <a:p>
            <a:r>
              <a:rPr lang="en-US"/>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3202"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10" name="Picture 9">
            <a:extLst>
              <a:ext uri="{FF2B5EF4-FFF2-40B4-BE49-F238E27FC236}">
                <a16:creationId xmlns:a16="http://schemas.microsoft.com/office/drawing/2014/main" id="{9932D34A-F893-724A-BF28-4B62C7935492}"/>
              </a:ext>
            </a:extLst>
          </p:cNvPr>
          <p:cNvPicPr>
            <a:picLocks noChangeAspect="1"/>
          </p:cNvPicPr>
          <p:nvPr/>
        </p:nvPicPr>
        <p:blipFill>
          <a:blip r:embed="rId3"/>
          <a:stretch>
            <a:fillRect/>
          </a:stretch>
        </p:blipFill>
        <p:spPr>
          <a:xfrm>
            <a:off x="318106" y="6383715"/>
            <a:ext cx="1467633" cy="144062"/>
          </a:xfrm>
          <a:prstGeom prst="rect">
            <a:avLst/>
          </a:prstGeom>
        </p:spPr>
      </p:pic>
      <p:pic>
        <p:nvPicPr>
          <p:cNvPr id="11" name="Picture 10">
            <a:extLst>
              <a:ext uri="{FF2B5EF4-FFF2-40B4-BE49-F238E27FC236}">
                <a16:creationId xmlns:a16="http://schemas.microsoft.com/office/drawing/2014/main" id="{F90AB794-C767-184B-A085-5038D06B9B74}"/>
              </a:ext>
            </a:extLst>
          </p:cNvPr>
          <p:cNvPicPr>
            <a:picLocks noChangeAspect="1"/>
          </p:cNvPicPr>
          <p:nvPr userDrawn="1"/>
        </p:nvPicPr>
        <p:blipFill>
          <a:blip r:embed="rId3"/>
          <a:stretch>
            <a:fillRect/>
          </a:stretch>
        </p:blipFill>
        <p:spPr>
          <a:xfrm>
            <a:off x="318106" y="6383715"/>
            <a:ext cx="1467633" cy="144062"/>
          </a:xfrm>
          <a:prstGeom prst="rect">
            <a:avLst/>
          </a:prstGeom>
        </p:spPr>
      </p:pic>
      <p:pic>
        <p:nvPicPr>
          <p:cNvPr id="9" name="Picture 8">
            <a:extLst>
              <a:ext uri="{FF2B5EF4-FFF2-40B4-BE49-F238E27FC236}">
                <a16:creationId xmlns:a16="http://schemas.microsoft.com/office/drawing/2014/main" id="{580B40E9-292E-B14E-A06C-43F3E3A66D90}"/>
              </a:ext>
            </a:extLst>
          </p:cNvPr>
          <p:cNvPicPr>
            <a:picLocks noChangeAspect="1"/>
          </p:cNvPicPr>
          <p:nvPr userDrawn="1"/>
        </p:nvPicPr>
        <p:blipFill>
          <a:blip r:embed="rId4"/>
          <a:stretch>
            <a:fillRect/>
          </a:stretch>
        </p:blipFill>
        <p:spPr>
          <a:xfrm>
            <a:off x="9930714" y="6164068"/>
            <a:ext cx="1979005" cy="363709"/>
          </a:xfrm>
          <a:prstGeom prst="rect">
            <a:avLst/>
          </a:prstGeom>
        </p:spPr>
      </p:pic>
    </p:spTree>
    <p:extLst>
      <p:ext uri="{BB962C8B-B14F-4D97-AF65-F5344CB8AC3E}">
        <p14:creationId xmlns:p14="http://schemas.microsoft.com/office/powerpoint/2010/main" val="21209532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ksti + kuvio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FAACA4-7C56-F040-B12A-A84B400211E5}"/>
              </a:ext>
            </a:extLst>
          </p:cNvPr>
          <p:cNvPicPr>
            <a:picLocks noChangeAspect="1"/>
          </p:cNvPicPr>
          <p:nvPr/>
        </p:nvPicPr>
        <p:blipFill rotWithShape="1">
          <a:blip r:embed="rId2"/>
          <a:srcRect l="33642" t="29308" r="33165" b="36845"/>
          <a:stretch/>
        </p:blipFill>
        <p:spPr>
          <a:xfrm>
            <a:off x="6551614" y="0"/>
            <a:ext cx="5637210" cy="6858000"/>
          </a:xfrm>
          <a:prstGeom prst="rect">
            <a:avLst/>
          </a:prstGeom>
        </p:spPr>
      </p:pic>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7" y="825500"/>
            <a:ext cx="4799012" cy="1231900"/>
          </a:xfrm>
        </p:spPr>
        <p:txBody>
          <a:bodyPr anchor="b"/>
          <a:lstStyle>
            <a:lvl1pPr>
              <a:defRPr sz="4000">
                <a:solidFill>
                  <a:srgbClr val="002649"/>
                </a:solidFill>
                <a:latin typeface="Canela Medium" pitchFamily="2" charset="77"/>
              </a:defRPr>
            </a:lvl1pPr>
          </a:lstStyle>
          <a:p>
            <a:r>
              <a:rPr lang="en-US"/>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199"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A30CA20D-D198-8249-B898-259BBC114CEB}"/>
              </a:ext>
            </a:extLst>
          </p:cNvPr>
          <p:cNvPicPr>
            <a:picLocks noChangeAspect="1"/>
          </p:cNvPicPr>
          <p:nvPr/>
        </p:nvPicPr>
        <p:blipFill>
          <a:blip r:embed="rId3"/>
          <a:stretch>
            <a:fillRect/>
          </a:stretch>
        </p:blipFill>
        <p:spPr>
          <a:xfrm>
            <a:off x="10044529" y="6390396"/>
            <a:ext cx="1829365" cy="137829"/>
          </a:xfrm>
          <a:prstGeom prst="rect">
            <a:avLst/>
          </a:prstGeom>
        </p:spPr>
      </p:pic>
      <p:pic>
        <p:nvPicPr>
          <p:cNvPr id="7" name="Picture 6">
            <a:extLst>
              <a:ext uri="{FF2B5EF4-FFF2-40B4-BE49-F238E27FC236}">
                <a16:creationId xmlns:a16="http://schemas.microsoft.com/office/drawing/2014/main" id="{34CA9924-EA3B-FE45-828C-101BF9ABF65B}"/>
              </a:ext>
            </a:extLst>
          </p:cNvPr>
          <p:cNvPicPr>
            <a:picLocks noChangeAspect="1"/>
          </p:cNvPicPr>
          <p:nvPr userDrawn="1"/>
        </p:nvPicPr>
        <p:blipFill>
          <a:blip r:embed="rId4"/>
          <a:stretch>
            <a:fillRect/>
          </a:stretch>
        </p:blipFill>
        <p:spPr>
          <a:xfrm>
            <a:off x="282281" y="6385269"/>
            <a:ext cx="1503458" cy="147579"/>
          </a:xfrm>
          <a:prstGeom prst="rect">
            <a:avLst/>
          </a:prstGeom>
        </p:spPr>
      </p:pic>
      <p:pic>
        <p:nvPicPr>
          <p:cNvPr id="9" name="Picture 8">
            <a:extLst>
              <a:ext uri="{FF2B5EF4-FFF2-40B4-BE49-F238E27FC236}">
                <a16:creationId xmlns:a16="http://schemas.microsoft.com/office/drawing/2014/main" id="{7A481E52-7338-AB4E-BF76-018F6A12A768}"/>
              </a:ext>
            </a:extLst>
          </p:cNvPr>
          <p:cNvPicPr>
            <a:picLocks noChangeAspect="1"/>
          </p:cNvPicPr>
          <p:nvPr userDrawn="1"/>
        </p:nvPicPr>
        <p:blipFill rotWithShape="1">
          <a:blip r:embed="rId2"/>
          <a:srcRect l="33642" t="29308" r="33165" b="36845"/>
          <a:stretch/>
        </p:blipFill>
        <p:spPr>
          <a:xfrm>
            <a:off x="6551614" y="0"/>
            <a:ext cx="5637210" cy="6858000"/>
          </a:xfrm>
          <a:prstGeom prst="rect">
            <a:avLst/>
          </a:prstGeom>
        </p:spPr>
      </p:pic>
      <p:pic>
        <p:nvPicPr>
          <p:cNvPr id="11" name="Picture 10">
            <a:extLst>
              <a:ext uri="{FF2B5EF4-FFF2-40B4-BE49-F238E27FC236}">
                <a16:creationId xmlns:a16="http://schemas.microsoft.com/office/drawing/2014/main" id="{EB15310A-2E2B-4940-B745-C972D39B160E}"/>
              </a:ext>
            </a:extLst>
          </p:cNvPr>
          <p:cNvPicPr>
            <a:picLocks noChangeAspect="1"/>
          </p:cNvPicPr>
          <p:nvPr userDrawn="1"/>
        </p:nvPicPr>
        <p:blipFill>
          <a:blip r:embed="rId5"/>
          <a:stretch>
            <a:fillRect/>
          </a:stretch>
        </p:blipFill>
        <p:spPr>
          <a:xfrm>
            <a:off x="9911370" y="6214091"/>
            <a:ext cx="1962524" cy="360680"/>
          </a:xfrm>
          <a:prstGeom prst="rect">
            <a:avLst/>
          </a:prstGeom>
        </p:spPr>
      </p:pic>
    </p:spTree>
    <p:extLst>
      <p:ext uri="{BB962C8B-B14F-4D97-AF65-F5344CB8AC3E}">
        <p14:creationId xmlns:p14="http://schemas.microsoft.com/office/powerpoint/2010/main" val="4393127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Kuva + nostoteksti">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EF58508-655F-4D48-B6E9-C52726C90048}"/>
              </a:ext>
            </a:extLst>
          </p:cNvPr>
          <p:cNvSpPr>
            <a:spLocks noGrp="1"/>
          </p:cNvSpPr>
          <p:nvPr>
            <p:ph type="pic" sz="quarter" idx="13"/>
          </p:nvPr>
        </p:nvSpPr>
        <p:spPr>
          <a:xfrm>
            <a:off x="0" y="0"/>
            <a:ext cx="12192000" cy="6858000"/>
          </a:xfrm>
        </p:spPr>
        <p:txBody>
          <a:bodyPr/>
          <a:lstStyle/>
          <a:p>
            <a:r>
              <a:rPr lang="en-US"/>
              <a:t>Click icon to add picture</a:t>
            </a:r>
            <a:endParaRPr lang="en-FI"/>
          </a:p>
        </p:txBody>
      </p:sp>
      <p:pic>
        <p:nvPicPr>
          <p:cNvPr id="8" name="Picture 7">
            <a:extLst>
              <a:ext uri="{FF2B5EF4-FFF2-40B4-BE49-F238E27FC236}">
                <a16:creationId xmlns:a16="http://schemas.microsoft.com/office/drawing/2014/main" id="{7B777BDE-513D-9D45-865F-385EFC00C1C1}"/>
              </a:ext>
            </a:extLst>
          </p:cNvPr>
          <p:cNvPicPr>
            <a:picLocks noChangeAspect="1"/>
          </p:cNvPicPr>
          <p:nvPr/>
        </p:nvPicPr>
        <p:blipFill>
          <a:blip r:embed="rId2"/>
          <a:stretch>
            <a:fillRect/>
          </a:stretch>
        </p:blipFill>
        <p:spPr>
          <a:xfrm>
            <a:off x="9670209" y="6361182"/>
            <a:ext cx="2217130" cy="167044"/>
          </a:xfrm>
          <a:prstGeom prst="rect">
            <a:avLst/>
          </a:prstGeom>
        </p:spPr>
      </p:pic>
      <p:sp>
        <p:nvSpPr>
          <p:cNvPr id="10" name="Title 1">
            <a:extLst>
              <a:ext uri="{FF2B5EF4-FFF2-40B4-BE49-F238E27FC236}">
                <a16:creationId xmlns:a16="http://schemas.microsoft.com/office/drawing/2014/main" id="{22CD0953-7CA8-4F47-8139-D5CAF8F8C64B}"/>
              </a:ext>
            </a:extLst>
          </p:cNvPr>
          <p:cNvSpPr>
            <a:spLocks noGrp="1"/>
          </p:cNvSpPr>
          <p:nvPr>
            <p:ph type="ctrTitle"/>
          </p:nvPr>
        </p:nvSpPr>
        <p:spPr>
          <a:xfrm>
            <a:off x="1524000" y="2235200"/>
            <a:ext cx="9144000" cy="2387600"/>
          </a:xfrm>
        </p:spPr>
        <p:txBody>
          <a:bodyPr anchor="b"/>
          <a:lstStyle>
            <a:lvl1pPr algn="ctr">
              <a:defRPr sz="8500">
                <a:solidFill>
                  <a:schemeClr val="bg1"/>
                </a:solidFill>
                <a:latin typeface="Clattering" pitchFamily="2" charset="0"/>
              </a:defRPr>
            </a:lvl1pPr>
          </a:lstStyle>
          <a:p>
            <a:r>
              <a:rPr lang="en-US"/>
              <a:t>Click to edit Master title style</a:t>
            </a:r>
            <a:endParaRPr lang="en-FI" dirty="0"/>
          </a:p>
        </p:txBody>
      </p:sp>
      <p:pic>
        <p:nvPicPr>
          <p:cNvPr id="5" name="Picture 4">
            <a:extLst>
              <a:ext uri="{FF2B5EF4-FFF2-40B4-BE49-F238E27FC236}">
                <a16:creationId xmlns:a16="http://schemas.microsoft.com/office/drawing/2014/main" id="{B96C1489-A868-564A-9E10-8B701469F96E}"/>
              </a:ext>
            </a:extLst>
          </p:cNvPr>
          <p:cNvPicPr>
            <a:picLocks noChangeAspect="1"/>
          </p:cNvPicPr>
          <p:nvPr userDrawn="1"/>
        </p:nvPicPr>
        <p:blipFill>
          <a:blip r:embed="rId2"/>
          <a:stretch>
            <a:fillRect/>
          </a:stretch>
        </p:blipFill>
        <p:spPr>
          <a:xfrm>
            <a:off x="9670209" y="6361182"/>
            <a:ext cx="2217130" cy="167044"/>
          </a:xfrm>
          <a:prstGeom prst="rect">
            <a:avLst/>
          </a:prstGeom>
        </p:spPr>
      </p:pic>
    </p:spTree>
    <p:extLst>
      <p:ext uri="{BB962C8B-B14F-4D97-AF65-F5344CB8AC3E}">
        <p14:creationId xmlns:p14="http://schemas.microsoft.com/office/powerpoint/2010/main" val="27654711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Loppu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4707AA-FEB5-B543-868E-5C071A4BB75E}"/>
              </a:ext>
            </a:extLst>
          </p:cNvPr>
          <p:cNvPicPr>
            <a:picLocks noChangeAspect="1"/>
          </p:cNvPicPr>
          <p:nvPr/>
        </p:nvPicPr>
        <p:blipFill rotWithShape="1">
          <a:blip r:embed="rId2"/>
          <a:srcRect l="21883" t="58907" r="40621" b="4554"/>
          <a:stretch/>
        </p:blipFill>
        <p:spPr>
          <a:xfrm>
            <a:off x="0" y="1"/>
            <a:ext cx="12192000" cy="6858000"/>
          </a:xfrm>
          <a:prstGeom prst="rect">
            <a:avLst/>
          </a:prstGeom>
        </p:spPr>
      </p:pic>
      <p:pic>
        <p:nvPicPr>
          <p:cNvPr id="8" name="Picture 7">
            <a:extLst>
              <a:ext uri="{FF2B5EF4-FFF2-40B4-BE49-F238E27FC236}">
                <a16:creationId xmlns:a16="http://schemas.microsoft.com/office/drawing/2014/main" id="{06AD04DD-053B-EF42-951B-A77D7F276FF8}"/>
              </a:ext>
            </a:extLst>
          </p:cNvPr>
          <p:cNvPicPr>
            <a:picLocks noChangeAspect="1"/>
          </p:cNvPicPr>
          <p:nvPr/>
        </p:nvPicPr>
        <p:blipFill>
          <a:blip r:embed="rId3"/>
          <a:stretch>
            <a:fillRect/>
          </a:stretch>
        </p:blipFill>
        <p:spPr>
          <a:xfrm>
            <a:off x="3299508" y="3063993"/>
            <a:ext cx="5592983" cy="421389"/>
          </a:xfrm>
          <a:prstGeom prst="rect">
            <a:avLst/>
          </a:prstGeom>
        </p:spPr>
      </p:pic>
      <p:sp>
        <p:nvSpPr>
          <p:cNvPr id="5" name="TextBox 4">
            <a:extLst>
              <a:ext uri="{FF2B5EF4-FFF2-40B4-BE49-F238E27FC236}">
                <a16:creationId xmlns:a16="http://schemas.microsoft.com/office/drawing/2014/main" id="{E769008E-7E94-884C-9CD1-46E94B5FFC1B}"/>
              </a:ext>
            </a:extLst>
          </p:cNvPr>
          <p:cNvSpPr txBox="1"/>
          <p:nvPr/>
        </p:nvSpPr>
        <p:spPr>
          <a:xfrm>
            <a:off x="3839978" y="3696739"/>
            <a:ext cx="4512039" cy="369332"/>
          </a:xfrm>
          <a:prstGeom prst="rect">
            <a:avLst/>
          </a:prstGeom>
          <a:noFill/>
        </p:spPr>
        <p:txBody>
          <a:bodyPr wrap="square" rtlCol="0">
            <a:spAutoFit/>
          </a:bodyPr>
          <a:lstStyle/>
          <a:p>
            <a:pPr algn="ctr"/>
            <a:r>
              <a:rPr lang="en-GB" b="0" i="0" dirty="0">
                <a:solidFill>
                  <a:schemeClr val="bg1"/>
                </a:solidFill>
                <a:latin typeface="Neue Haas Unica W1G" panose="020B0504030206020203" pitchFamily="34" charset="0"/>
              </a:rPr>
              <a:t>A</a:t>
            </a:r>
            <a:r>
              <a:rPr lang="en-FI" b="0" i="0" dirty="0">
                <a:solidFill>
                  <a:schemeClr val="bg1"/>
                </a:solidFill>
                <a:latin typeface="Neue Haas Unica W1G" panose="020B0504030206020203" pitchFamily="34" charset="0"/>
              </a:rPr>
              <a:t>ikakausmedia.fi  │  Mediakortit.fi</a:t>
            </a:r>
          </a:p>
        </p:txBody>
      </p:sp>
      <p:grpSp>
        <p:nvGrpSpPr>
          <p:cNvPr id="21" name="Group 20">
            <a:extLst>
              <a:ext uri="{FF2B5EF4-FFF2-40B4-BE49-F238E27FC236}">
                <a16:creationId xmlns:a16="http://schemas.microsoft.com/office/drawing/2014/main" id="{6A96CF79-66B7-7F4E-AD65-FF1DAA40E9B3}"/>
              </a:ext>
            </a:extLst>
          </p:cNvPr>
          <p:cNvGrpSpPr/>
          <p:nvPr/>
        </p:nvGrpSpPr>
        <p:grpSpPr>
          <a:xfrm>
            <a:off x="5061577" y="4706264"/>
            <a:ext cx="2068842" cy="236236"/>
            <a:chOff x="4864100" y="4828992"/>
            <a:chExt cx="2068842" cy="236236"/>
          </a:xfrm>
        </p:grpSpPr>
        <p:pic>
          <p:nvPicPr>
            <p:cNvPr id="9" name="Picture 8">
              <a:extLst>
                <a:ext uri="{FF2B5EF4-FFF2-40B4-BE49-F238E27FC236}">
                  <a16:creationId xmlns:a16="http://schemas.microsoft.com/office/drawing/2014/main" id="{FCA2D01A-48EC-8544-9EA9-F53CBB0235D5}"/>
                </a:ext>
              </a:extLst>
            </p:cNvPr>
            <p:cNvPicPr>
              <a:picLocks noChangeAspect="1"/>
            </p:cNvPicPr>
            <p:nvPr/>
          </p:nvPicPr>
          <p:blipFill>
            <a:blip r:embed="rId4"/>
            <a:stretch>
              <a:fillRect/>
            </a:stretch>
          </p:blipFill>
          <p:spPr>
            <a:xfrm>
              <a:off x="5651548" y="4837288"/>
              <a:ext cx="264087" cy="219643"/>
            </a:xfrm>
            <a:prstGeom prst="rect">
              <a:avLst/>
            </a:prstGeom>
          </p:spPr>
        </p:pic>
        <p:pic>
          <p:nvPicPr>
            <p:cNvPr id="10" name="Picture 9">
              <a:extLst>
                <a:ext uri="{FF2B5EF4-FFF2-40B4-BE49-F238E27FC236}">
                  <a16:creationId xmlns:a16="http://schemas.microsoft.com/office/drawing/2014/main" id="{83180180-65CA-C447-8C72-468BD8975475}"/>
                </a:ext>
              </a:extLst>
            </p:cNvPr>
            <p:cNvPicPr>
              <a:picLocks noChangeAspect="1"/>
            </p:cNvPicPr>
            <p:nvPr/>
          </p:nvPicPr>
          <p:blipFill>
            <a:blip r:embed="rId5"/>
            <a:stretch>
              <a:fillRect/>
            </a:stretch>
          </p:blipFill>
          <p:spPr>
            <a:xfrm>
              <a:off x="5281981" y="4828992"/>
              <a:ext cx="236236" cy="236236"/>
            </a:xfrm>
            <a:prstGeom prst="rect">
              <a:avLst/>
            </a:prstGeom>
          </p:spPr>
        </p:pic>
        <p:pic>
          <p:nvPicPr>
            <p:cNvPr id="12" name="Picture 11">
              <a:extLst>
                <a:ext uri="{FF2B5EF4-FFF2-40B4-BE49-F238E27FC236}">
                  <a16:creationId xmlns:a16="http://schemas.microsoft.com/office/drawing/2014/main" id="{E32B75A8-6F21-094A-8E16-782F041E0D8B}"/>
                </a:ext>
              </a:extLst>
            </p:cNvPr>
            <p:cNvPicPr>
              <a:picLocks noChangeAspect="1"/>
            </p:cNvPicPr>
            <p:nvPr/>
          </p:nvPicPr>
          <p:blipFill>
            <a:blip r:embed="rId6"/>
            <a:stretch>
              <a:fillRect/>
            </a:stretch>
          </p:blipFill>
          <p:spPr>
            <a:xfrm>
              <a:off x="6048966" y="4846320"/>
              <a:ext cx="218908" cy="218908"/>
            </a:xfrm>
            <a:prstGeom prst="rect">
              <a:avLst/>
            </a:prstGeom>
          </p:spPr>
        </p:pic>
        <p:pic>
          <p:nvPicPr>
            <p:cNvPr id="13" name="Picture 12">
              <a:extLst>
                <a:ext uri="{FF2B5EF4-FFF2-40B4-BE49-F238E27FC236}">
                  <a16:creationId xmlns:a16="http://schemas.microsoft.com/office/drawing/2014/main" id="{AACF252A-53B3-4E41-ADE1-608604DED920}"/>
                </a:ext>
              </a:extLst>
            </p:cNvPr>
            <p:cNvPicPr>
              <a:picLocks noChangeAspect="1"/>
            </p:cNvPicPr>
            <p:nvPr/>
          </p:nvPicPr>
          <p:blipFill>
            <a:blip r:embed="rId7"/>
            <a:stretch>
              <a:fillRect/>
            </a:stretch>
          </p:blipFill>
          <p:spPr>
            <a:xfrm>
              <a:off x="6401205" y="4859893"/>
              <a:ext cx="205335" cy="205335"/>
            </a:xfrm>
            <a:prstGeom prst="rect">
              <a:avLst/>
            </a:prstGeom>
          </p:spPr>
        </p:pic>
        <p:pic>
          <p:nvPicPr>
            <p:cNvPr id="15" name="Picture 14">
              <a:extLst>
                <a:ext uri="{FF2B5EF4-FFF2-40B4-BE49-F238E27FC236}">
                  <a16:creationId xmlns:a16="http://schemas.microsoft.com/office/drawing/2014/main" id="{94B2E6FB-847A-C846-A69F-4C41DF40A214}"/>
                </a:ext>
              </a:extLst>
            </p:cNvPr>
            <p:cNvPicPr>
              <a:picLocks noChangeAspect="1"/>
            </p:cNvPicPr>
            <p:nvPr/>
          </p:nvPicPr>
          <p:blipFill>
            <a:blip r:embed="rId8"/>
            <a:stretch>
              <a:fillRect/>
            </a:stretch>
          </p:blipFill>
          <p:spPr>
            <a:xfrm>
              <a:off x="4864100" y="4855247"/>
              <a:ext cx="296937" cy="209981"/>
            </a:xfrm>
            <a:prstGeom prst="rect">
              <a:avLst/>
            </a:prstGeom>
          </p:spPr>
        </p:pic>
        <p:pic>
          <p:nvPicPr>
            <p:cNvPr id="18" name="Picture 17">
              <a:extLst>
                <a:ext uri="{FF2B5EF4-FFF2-40B4-BE49-F238E27FC236}">
                  <a16:creationId xmlns:a16="http://schemas.microsoft.com/office/drawing/2014/main" id="{182C750E-8E6B-7E44-9F33-2740B3FE5F6C}"/>
                </a:ext>
              </a:extLst>
            </p:cNvPr>
            <p:cNvPicPr>
              <a:picLocks noChangeAspect="1"/>
            </p:cNvPicPr>
            <p:nvPr/>
          </p:nvPicPr>
          <p:blipFill>
            <a:blip r:embed="rId9"/>
            <a:stretch>
              <a:fillRect/>
            </a:stretch>
          </p:blipFill>
          <p:spPr>
            <a:xfrm>
              <a:off x="6739871" y="4859238"/>
              <a:ext cx="193071" cy="193071"/>
            </a:xfrm>
            <a:prstGeom prst="rect">
              <a:avLst/>
            </a:prstGeom>
          </p:spPr>
        </p:pic>
      </p:grpSp>
      <p:sp>
        <p:nvSpPr>
          <p:cNvPr id="20" name="TextBox 19">
            <a:extLst>
              <a:ext uri="{FF2B5EF4-FFF2-40B4-BE49-F238E27FC236}">
                <a16:creationId xmlns:a16="http://schemas.microsoft.com/office/drawing/2014/main" id="{2179479C-0F44-7A45-AA75-6A858C230627}"/>
              </a:ext>
            </a:extLst>
          </p:cNvPr>
          <p:cNvSpPr txBox="1"/>
          <p:nvPr/>
        </p:nvSpPr>
        <p:spPr>
          <a:xfrm>
            <a:off x="3839977" y="5124716"/>
            <a:ext cx="4512039" cy="292388"/>
          </a:xfrm>
          <a:prstGeom prst="rect">
            <a:avLst/>
          </a:prstGeom>
          <a:noFill/>
        </p:spPr>
        <p:txBody>
          <a:bodyPr wrap="square" rtlCol="0">
            <a:spAutoFit/>
          </a:bodyPr>
          <a:lstStyle/>
          <a:p>
            <a:pPr algn="ctr"/>
            <a:r>
              <a:rPr lang="fi-FI" sz="1300" b="0" i="0" dirty="0">
                <a:solidFill>
                  <a:schemeClr val="bg1"/>
                </a:solidFill>
                <a:latin typeface="Neue Haas Unica W1G" panose="020B0504030206020203" pitchFamily="34" charset="0"/>
              </a:rPr>
              <a:t>@</a:t>
            </a:r>
            <a:r>
              <a:rPr lang="fi-FI" sz="1300" b="0" i="0" dirty="0" err="1">
                <a:solidFill>
                  <a:schemeClr val="bg1"/>
                </a:solidFill>
                <a:latin typeface="Neue Haas Unica W1G" panose="020B0504030206020203" pitchFamily="34" charset="0"/>
              </a:rPr>
              <a:t>aikakausmedia</a:t>
            </a:r>
            <a:endParaRPr lang="en-FI" sz="1300" b="0" i="0" dirty="0">
              <a:solidFill>
                <a:schemeClr val="bg1"/>
              </a:solidFill>
              <a:latin typeface="Neue Haas Unica W1G" panose="020B0504030206020203" pitchFamily="34" charset="0"/>
            </a:endParaRPr>
          </a:p>
        </p:txBody>
      </p:sp>
      <p:pic>
        <p:nvPicPr>
          <p:cNvPr id="16" name="Picture 15">
            <a:extLst>
              <a:ext uri="{FF2B5EF4-FFF2-40B4-BE49-F238E27FC236}">
                <a16:creationId xmlns:a16="http://schemas.microsoft.com/office/drawing/2014/main" id="{B6C5B4B8-E971-DE4C-87F0-64091756B9C3}"/>
              </a:ext>
            </a:extLst>
          </p:cNvPr>
          <p:cNvPicPr>
            <a:picLocks noChangeAspect="1"/>
          </p:cNvPicPr>
          <p:nvPr/>
        </p:nvPicPr>
        <p:blipFill>
          <a:blip r:embed="rId10"/>
          <a:stretch>
            <a:fillRect/>
          </a:stretch>
        </p:blipFill>
        <p:spPr>
          <a:xfrm>
            <a:off x="5264517" y="5982271"/>
            <a:ext cx="1697189" cy="166595"/>
          </a:xfrm>
          <a:prstGeom prst="rect">
            <a:avLst/>
          </a:prstGeom>
        </p:spPr>
      </p:pic>
      <p:pic>
        <p:nvPicPr>
          <p:cNvPr id="14" name="Picture 13">
            <a:extLst>
              <a:ext uri="{FF2B5EF4-FFF2-40B4-BE49-F238E27FC236}">
                <a16:creationId xmlns:a16="http://schemas.microsoft.com/office/drawing/2014/main" id="{111F66BC-4192-834A-8FC3-7D881C9FA499}"/>
              </a:ext>
            </a:extLst>
          </p:cNvPr>
          <p:cNvPicPr>
            <a:picLocks noChangeAspect="1"/>
          </p:cNvPicPr>
          <p:nvPr userDrawn="1"/>
        </p:nvPicPr>
        <p:blipFill rotWithShape="1">
          <a:blip r:embed="rId2"/>
          <a:srcRect l="21883" t="58907" r="40621" b="4554"/>
          <a:stretch/>
        </p:blipFill>
        <p:spPr>
          <a:xfrm>
            <a:off x="0" y="1"/>
            <a:ext cx="12192000" cy="6858000"/>
          </a:xfrm>
          <a:prstGeom prst="rect">
            <a:avLst/>
          </a:prstGeom>
        </p:spPr>
      </p:pic>
      <p:pic>
        <p:nvPicPr>
          <p:cNvPr id="17" name="Picture 16">
            <a:extLst>
              <a:ext uri="{FF2B5EF4-FFF2-40B4-BE49-F238E27FC236}">
                <a16:creationId xmlns:a16="http://schemas.microsoft.com/office/drawing/2014/main" id="{4C0BF65F-D7AD-404E-B59A-19C0F7BA3659}"/>
              </a:ext>
            </a:extLst>
          </p:cNvPr>
          <p:cNvPicPr>
            <a:picLocks noChangeAspect="1"/>
          </p:cNvPicPr>
          <p:nvPr userDrawn="1"/>
        </p:nvPicPr>
        <p:blipFill>
          <a:blip r:embed="rId3"/>
          <a:stretch>
            <a:fillRect/>
          </a:stretch>
        </p:blipFill>
        <p:spPr>
          <a:xfrm>
            <a:off x="3299508" y="3063993"/>
            <a:ext cx="5592983" cy="421389"/>
          </a:xfrm>
          <a:prstGeom prst="rect">
            <a:avLst/>
          </a:prstGeom>
        </p:spPr>
      </p:pic>
      <p:sp>
        <p:nvSpPr>
          <p:cNvPr id="19" name="TextBox 18">
            <a:extLst>
              <a:ext uri="{FF2B5EF4-FFF2-40B4-BE49-F238E27FC236}">
                <a16:creationId xmlns:a16="http://schemas.microsoft.com/office/drawing/2014/main" id="{9190C9A2-131F-6B48-A330-816B67558710}"/>
              </a:ext>
            </a:extLst>
          </p:cNvPr>
          <p:cNvSpPr txBox="1"/>
          <p:nvPr userDrawn="1"/>
        </p:nvSpPr>
        <p:spPr>
          <a:xfrm>
            <a:off x="3839978" y="3696739"/>
            <a:ext cx="4512039" cy="369332"/>
          </a:xfrm>
          <a:prstGeom prst="rect">
            <a:avLst/>
          </a:prstGeom>
          <a:noFill/>
        </p:spPr>
        <p:txBody>
          <a:bodyPr wrap="square" rtlCol="0">
            <a:spAutoFit/>
          </a:bodyPr>
          <a:lstStyle/>
          <a:p>
            <a:pPr algn="ctr"/>
            <a:r>
              <a:rPr lang="en-GB" b="0" i="0" dirty="0">
                <a:solidFill>
                  <a:schemeClr val="bg1"/>
                </a:solidFill>
                <a:latin typeface="Neue Haas Unica W1G" panose="020B0504030206020203" pitchFamily="34" charset="0"/>
              </a:rPr>
              <a:t>A</a:t>
            </a:r>
            <a:r>
              <a:rPr lang="en-FI" b="0" i="0" dirty="0">
                <a:solidFill>
                  <a:schemeClr val="bg1"/>
                </a:solidFill>
                <a:latin typeface="Neue Haas Unica W1G" panose="020B0504030206020203" pitchFamily="34" charset="0"/>
              </a:rPr>
              <a:t>ikakausmedia.fi  │  Mediakortit.fi</a:t>
            </a:r>
          </a:p>
        </p:txBody>
      </p:sp>
      <p:grpSp>
        <p:nvGrpSpPr>
          <p:cNvPr id="22" name="Group 21">
            <a:extLst>
              <a:ext uri="{FF2B5EF4-FFF2-40B4-BE49-F238E27FC236}">
                <a16:creationId xmlns:a16="http://schemas.microsoft.com/office/drawing/2014/main" id="{6A4947F8-A51D-0C4D-A0A3-C3DFAA0AEA45}"/>
              </a:ext>
            </a:extLst>
          </p:cNvPr>
          <p:cNvGrpSpPr/>
          <p:nvPr userDrawn="1"/>
        </p:nvGrpSpPr>
        <p:grpSpPr>
          <a:xfrm>
            <a:off x="5061577" y="4706264"/>
            <a:ext cx="2068842" cy="236236"/>
            <a:chOff x="4864100" y="4828992"/>
            <a:chExt cx="2068842" cy="236236"/>
          </a:xfrm>
        </p:grpSpPr>
        <p:pic>
          <p:nvPicPr>
            <p:cNvPr id="23" name="Picture 22">
              <a:extLst>
                <a:ext uri="{FF2B5EF4-FFF2-40B4-BE49-F238E27FC236}">
                  <a16:creationId xmlns:a16="http://schemas.microsoft.com/office/drawing/2014/main" id="{144426BB-C53F-8245-846D-EAEDB2CC1462}"/>
                </a:ext>
              </a:extLst>
            </p:cNvPr>
            <p:cNvPicPr>
              <a:picLocks noChangeAspect="1"/>
            </p:cNvPicPr>
            <p:nvPr userDrawn="1"/>
          </p:nvPicPr>
          <p:blipFill>
            <a:blip r:embed="rId4"/>
            <a:stretch>
              <a:fillRect/>
            </a:stretch>
          </p:blipFill>
          <p:spPr>
            <a:xfrm>
              <a:off x="5651548" y="4837288"/>
              <a:ext cx="264087" cy="219643"/>
            </a:xfrm>
            <a:prstGeom prst="rect">
              <a:avLst/>
            </a:prstGeom>
          </p:spPr>
        </p:pic>
        <p:pic>
          <p:nvPicPr>
            <p:cNvPr id="24" name="Picture 23">
              <a:extLst>
                <a:ext uri="{FF2B5EF4-FFF2-40B4-BE49-F238E27FC236}">
                  <a16:creationId xmlns:a16="http://schemas.microsoft.com/office/drawing/2014/main" id="{7198B69B-71EB-774E-A683-54F9F4D962C8}"/>
                </a:ext>
              </a:extLst>
            </p:cNvPr>
            <p:cNvPicPr>
              <a:picLocks noChangeAspect="1"/>
            </p:cNvPicPr>
            <p:nvPr userDrawn="1"/>
          </p:nvPicPr>
          <p:blipFill>
            <a:blip r:embed="rId5"/>
            <a:stretch>
              <a:fillRect/>
            </a:stretch>
          </p:blipFill>
          <p:spPr>
            <a:xfrm>
              <a:off x="5281981" y="4828992"/>
              <a:ext cx="236236" cy="236236"/>
            </a:xfrm>
            <a:prstGeom prst="rect">
              <a:avLst/>
            </a:prstGeom>
          </p:spPr>
        </p:pic>
        <p:pic>
          <p:nvPicPr>
            <p:cNvPr id="25" name="Picture 24">
              <a:extLst>
                <a:ext uri="{FF2B5EF4-FFF2-40B4-BE49-F238E27FC236}">
                  <a16:creationId xmlns:a16="http://schemas.microsoft.com/office/drawing/2014/main" id="{D3E451A9-34CE-5A45-8FAB-420881220B4A}"/>
                </a:ext>
              </a:extLst>
            </p:cNvPr>
            <p:cNvPicPr>
              <a:picLocks noChangeAspect="1"/>
            </p:cNvPicPr>
            <p:nvPr userDrawn="1"/>
          </p:nvPicPr>
          <p:blipFill>
            <a:blip r:embed="rId6"/>
            <a:stretch>
              <a:fillRect/>
            </a:stretch>
          </p:blipFill>
          <p:spPr>
            <a:xfrm>
              <a:off x="6048966" y="4846320"/>
              <a:ext cx="218908" cy="218908"/>
            </a:xfrm>
            <a:prstGeom prst="rect">
              <a:avLst/>
            </a:prstGeom>
          </p:spPr>
        </p:pic>
        <p:pic>
          <p:nvPicPr>
            <p:cNvPr id="26" name="Picture 25">
              <a:extLst>
                <a:ext uri="{FF2B5EF4-FFF2-40B4-BE49-F238E27FC236}">
                  <a16:creationId xmlns:a16="http://schemas.microsoft.com/office/drawing/2014/main" id="{9E01218C-8838-5448-9D3B-ABD419ED6C18}"/>
                </a:ext>
              </a:extLst>
            </p:cNvPr>
            <p:cNvPicPr>
              <a:picLocks noChangeAspect="1"/>
            </p:cNvPicPr>
            <p:nvPr userDrawn="1"/>
          </p:nvPicPr>
          <p:blipFill>
            <a:blip r:embed="rId7"/>
            <a:stretch>
              <a:fillRect/>
            </a:stretch>
          </p:blipFill>
          <p:spPr>
            <a:xfrm>
              <a:off x="6401205" y="4859893"/>
              <a:ext cx="205335" cy="205335"/>
            </a:xfrm>
            <a:prstGeom prst="rect">
              <a:avLst/>
            </a:prstGeom>
          </p:spPr>
        </p:pic>
        <p:pic>
          <p:nvPicPr>
            <p:cNvPr id="27" name="Picture 26">
              <a:extLst>
                <a:ext uri="{FF2B5EF4-FFF2-40B4-BE49-F238E27FC236}">
                  <a16:creationId xmlns:a16="http://schemas.microsoft.com/office/drawing/2014/main" id="{7B5981B8-3D22-9747-9574-A095FABD3452}"/>
                </a:ext>
              </a:extLst>
            </p:cNvPr>
            <p:cNvPicPr>
              <a:picLocks noChangeAspect="1"/>
            </p:cNvPicPr>
            <p:nvPr userDrawn="1"/>
          </p:nvPicPr>
          <p:blipFill>
            <a:blip r:embed="rId8"/>
            <a:stretch>
              <a:fillRect/>
            </a:stretch>
          </p:blipFill>
          <p:spPr>
            <a:xfrm>
              <a:off x="4864100" y="4855247"/>
              <a:ext cx="296937" cy="209981"/>
            </a:xfrm>
            <a:prstGeom prst="rect">
              <a:avLst/>
            </a:prstGeom>
          </p:spPr>
        </p:pic>
        <p:pic>
          <p:nvPicPr>
            <p:cNvPr id="28" name="Picture 27">
              <a:extLst>
                <a:ext uri="{FF2B5EF4-FFF2-40B4-BE49-F238E27FC236}">
                  <a16:creationId xmlns:a16="http://schemas.microsoft.com/office/drawing/2014/main" id="{AA097D27-E66B-644E-84F7-415FC9BF1DB8}"/>
                </a:ext>
              </a:extLst>
            </p:cNvPr>
            <p:cNvPicPr>
              <a:picLocks noChangeAspect="1"/>
            </p:cNvPicPr>
            <p:nvPr userDrawn="1"/>
          </p:nvPicPr>
          <p:blipFill>
            <a:blip r:embed="rId9"/>
            <a:stretch>
              <a:fillRect/>
            </a:stretch>
          </p:blipFill>
          <p:spPr>
            <a:xfrm>
              <a:off x="6739871" y="4859238"/>
              <a:ext cx="193071" cy="193071"/>
            </a:xfrm>
            <a:prstGeom prst="rect">
              <a:avLst/>
            </a:prstGeom>
          </p:spPr>
        </p:pic>
      </p:grpSp>
      <p:sp>
        <p:nvSpPr>
          <p:cNvPr id="29" name="TextBox 28">
            <a:extLst>
              <a:ext uri="{FF2B5EF4-FFF2-40B4-BE49-F238E27FC236}">
                <a16:creationId xmlns:a16="http://schemas.microsoft.com/office/drawing/2014/main" id="{169F7252-9543-094A-9667-CEE0D863CE07}"/>
              </a:ext>
            </a:extLst>
          </p:cNvPr>
          <p:cNvSpPr txBox="1"/>
          <p:nvPr userDrawn="1"/>
        </p:nvSpPr>
        <p:spPr>
          <a:xfrm>
            <a:off x="3839977" y="5124716"/>
            <a:ext cx="4512039" cy="292388"/>
          </a:xfrm>
          <a:prstGeom prst="rect">
            <a:avLst/>
          </a:prstGeom>
          <a:noFill/>
        </p:spPr>
        <p:txBody>
          <a:bodyPr wrap="square" rtlCol="0">
            <a:spAutoFit/>
          </a:bodyPr>
          <a:lstStyle/>
          <a:p>
            <a:pPr algn="ctr"/>
            <a:r>
              <a:rPr lang="fi-FI" sz="1300" b="0" i="0" dirty="0">
                <a:solidFill>
                  <a:schemeClr val="bg1"/>
                </a:solidFill>
                <a:latin typeface="Neue Haas Unica W1G" panose="020B0504030206020203" pitchFamily="34" charset="0"/>
              </a:rPr>
              <a:t>@</a:t>
            </a:r>
            <a:r>
              <a:rPr lang="fi-FI" sz="1300" b="0" i="0" dirty="0" err="1">
                <a:solidFill>
                  <a:schemeClr val="bg1"/>
                </a:solidFill>
                <a:latin typeface="Neue Haas Unica W1G" panose="020B0504030206020203" pitchFamily="34" charset="0"/>
              </a:rPr>
              <a:t>aikakausmedia</a:t>
            </a:r>
            <a:endParaRPr lang="en-FI" sz="1300" b="0" i="0" dirty="0">
              <a:solidFill>
                <a:schemeClr val="bg1"/>
              </a:solidFill>
              <a:latin typeface="Neue Haas Unica W1G" panose="020B0504030206020203" pitchFamily="34" charset="0"/>
            </a:endParaRPr>
          </a:p>
        </p:txBody>
      </p:sp>
      <p:pic>
        <p:nvPicPr>
          <p:cNvPr id="30" name="Picture 29">
            <a:extLst>
              <a:ext uri="{FF2B5EF4-FFF2-40B4-BE49-F238E27FC236}">
                <a16:creationId xmlns:a16="http://schemas.microsoft.com/office/drawing/2014/main" id="{27E59FC2-EC04-1049-B4EA-4075721CB4CE}"/>
              </a:ext>
            </a:extLst>
          </p:cNvPr>
          <p:cNvPicPr>
            <a:picLocks noChangeAspect="1"/>
          </p:cNvPicPr>
          <p:nvPr userDrawn="1"/>
        </p:nvPicPr>
        <p:blipFill>
          <a:blip r:embed="rId10"/>
          <a:stretch>
            <a:fillRect/>
          </a:stretch>
        </p:blipFill>
        <p:spPr>
          <a:xfrm>
            <a:off x="5264517" y="5982271"/>
            <a:ext cx="1697189" cy="166595"/>
          </a:xfrm>
          <a:prstGeom prst="rect">
            <a:avLst/>
          </a:prstGeom>
        </p:spPr>
      </p:pic>
    </p:spTree>
    <p:extLst>
      <p:ext uri="{BB962C8B-B14F-4D97-AF65-F5344CB8AC3E}">
        <p14:creationId xmlns:p14="http://schemas.microsoft.com/office/powerpoint/2010/main" val="30551430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Otsikko + taulu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229200"/>
            <a:ext cx="10515600" cy="1325563"/>
          </a:xfrm>
        </p:spPr>
        <p:txBody>
          <a:bodyPr/>
          <a:lstStyle>
            <a:lvl1pPr algn="ctr">
              <a:defRPr sz="4000">
                <a:latin typeface="Canela Medium" pitchFamily="2" charset="77"/>
              </a:defRPr>
            </a:lvl1pPr>
          </a:lstStyle>
          <a:p>
            <a:r>
              <a:rPr lang="en-US"/>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p:nvPr userDrawn="1"/>
        </p:nvCxnSpPr>
        <p:spPr>
          <a:xfrm>
            <a:off x="1169071" y="1366807"/>
            <a:ext cx="99411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3AA168A-67B8-4940-97AA-9A3F07F34574}"/>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4" name="Content Placeholder 3">
            <a:extLst>
              <a:ext uri="{FF2B5EF4-FFF2-40B4-BE49-F238E27FC236}">
                <a16:creationId xmlns:a16="http://schemas.microsoft.com/office/drawing/2014/main" id="{C65FA5E9-7226-A446-9E4B-8B10788C8AD3}"/>
              </a:ext>
            </a:extLst>
          </p:cNvPr>
          <p:cNvSpPr>
            <a:spLocks noGrp="1"/>
          </p:cNvSpPr>
          <p:nvPr>
            <p:ph sz="quarter" idx="11"/>
          </p:nvPr>
        </p:nvSpPr>
        <p:spPr>
          <a:xfrm>
            <a:off x="2407442" y="2146246"/>
            <a:ext cx="7464425" cy="3344947"/>
          </a:xfrm>
        </p:spPr>
        <p:txBody>
          <a:bodyPr/>
          <a:lstStyle>
            <a:lvl1pPr>
              <a:buNone/>
              <a:defRPr/>
            </a:lvl1pPr>
          </a:lstStyle>
          <a:p>
            <a:pPr lvl="0"/>
            <a:r>
              <a:rPr lang="en-US"/>
              <a:t>Click to edit Master text styles</a:t>
            </a:r>
          </a:p>
        </p:txBody>
      </p:sp>
      <p:sp>
        <p:nvSpPr>
          <p:cNvPr id="12" name="Subtitle 2">
            <a:extLst>
              <a:ext uri="{FF2B5EF4-FFF2-40B4-BE49-F238E27FC236}">
                <a16:creationId xmlns:a16="http://schemas.microsoft.com/office/drawing/2014/main" id="{F9B0C2F5-B902-B044-AD46-A42A75C54620}"/>
              </a:ext>
            </a:extLst>
          </p:cNvPr>
          <p:cNvSpPr txBox="1">
            <a:spLocks/>
          </p:cNvSpPr>
          <p:nvPr userDrawn="1"/>
        </p:nvSpPr>
        <p:spPr>
          <a:xfrm>
            <a:off x="25401" y="6361182"/>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solidFill>
                  <a:schemeClr val="tx2"/>
                </a:solidFill>
              </a:rPr>
              <a:t>ADAM – research on professional and organization magazines 2021</a:t>
            </a:r>
            <a:endParaRPr lang="en-FI" sz="1400" dirty="0">
              <a:solidFill>
                <a:schemeClr val="tx2"/>
              </a:solidFill>
            </a:endParaRPr>
          </a:p>
        </p:txBody>
      </p:sp>
      <p:pic>
        <p:nvPicPr>
          <p:cNvPr id="13" name="Picture 12">
            <a:extLst>
              <a:ext uri="{FF2B5EF4-FFF2-40B4-BE49-F238E27FC236}">
                <a16:creationId xmlns:a16="http://schemas.microsoft.com/office/drawing/2014/main" id="{6B35A335-E75A-B64C-BAC3-E5B6C2473022}"/>
              </a:ext>
            </a:extLst>
          </p:cNvPr>
          <p:cNvPicPr>
            <a:picLocks noChangeAspect="1"/>
          </p:cNvPicPr>
          <p:nvPr userDrawn="1"/>
        </p:nvPicPr>
        <p:blipFill>
          <a:blip r:embed="rId3"/>
          <a:stretch>
            <a:fillRect/>
          </a:stretch>
        </p:blipFill>
        <p:spPr>
          <a:xfrm>
            <a:off x="282281" y="6384907"/>
            <a:ext cx="1503458" cy="147579"/>
          </a:xfrm>
          <a:prstGeom prst="rect">
            <a:avLst/>
          </a:prstGeom>
        </p:spPr>
      </p:pic>
    </p:spTree>
    <p:extLst>
      <p:ext uri="{BB962C8B-B14F-4D97-AF65-F5344CB8AC3E}">
        <p14:creationId xmlns:p14="http://schemas.microsoft.com/office/powerpoint/2010/main" val="874940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 + taulukk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282281" y="229201"/>
            <a:ext cx="7599405" cy="985187"/>
          </a:xfrm>
        </p:spPr>
        <p:txBody>
          <a:bodyPr/>
          <a:lstStyle>
            <a:lvl1pPr algn="ctr">
              <a:defRPr sz="3500">
                <a:latin typeface="Canela Medium" pitchFamily="2" charset="77"/>
              </a:defRPr>
            </a:lvl1pPr>
          </a:lstStyle>
          <a:p>
            <a:r>
              <a:rPr lang="en-US" dirty="0"/>
              <a:t>Click to edit Master title style</a:t>
            </a:r>
            <a:endParaRPr lang="en-FI" dirty="0"/>
          </a:p>
        </p:txBody>
      </p:sp>
      <p:pic>
        <p:nvPicPr>
          <p:cNvPr id="10" name="Picture 9">
            <a:extLst>
              <a:ext uri="{FF2B5EF4-FFF2-40B4-BE49-F238E27FC236}">
                <a16:creationId xmlns:a16="http://schemas.microsoft.com/office/drawing/2014/main" id="{C987A81C-4E41-D445-9482-92D9AE4BA87E}"/>
              </a:ext>
            </a:extLst>
          </p:cNvPr>
          <p:cNvPicPr>
            <a:picLocks noChangeAspect="1"/>
          </p:cNvPicPr>
          <p:nvPr/>
        </p:nvPicPr>
        <p:blipFill>
          <a:blip r:embed="rId2"/>
          <a:stretch>
            <a:fillRect/>
          </a:stretch>
        </p:blipFill>
        <p:spPr>
          <a:xfrm>
            <a:off x="10044529" y="6390396"/>
            <a:ext cx="1829365" cy="137829"/>
          </a:xfrm>
          <a:prstGeom prst="rect">
            <a:avLst/>
          </a:prstGeom>
        </p:spPr>
      </p:pic>
      <p:pic>
        <p:nvPicPr>
          <p:cNvPr id="16" name="Picture 15">
            <a:extLst>
              <a:ext uri="{FF2B5EF4-FFF2-40B4-BE49-F238E27FC236}">
                <a16:creationId xmlns:a16="http://schemas.microsoft.com/office/drawing/2014/main" id="{1157E6D0-8F6E-284C-B034-EC7513B4BD68}"/>
              </a:ext>
            </a:extLst>
          </p:cNvPr>
          <p:cNvPicPr>
            <a:picLocks noChangeAspect="1"/>
          </p:cNvPicPr>
          <p:nvPr/>
        </p:nvPicPr>
        <p:blipFill>
          <a:blip r:embed="rId3"/>
          <a:stretch>
            <a:fillRect/>
          </a:stretch>
        </p:blipFill>
        <p:spPr>
          <a:xfrm>
            <a:off x="282281" y="6384907"/>
            <a:ext cx="1503458" cy="147579"/>
          </a:xfrm>
          <a:prstGeom prst="rect">
            <a:avLst/>
          </a:prstGeom>
        </p:spPr>
      </p:pic>
      <p:sp>
        <p:nvSpPr>
          <p:cNvPr id="13" name="Rectangle 12">
            <a:extLst>
              <a:ext uri="{FF2B5EF4-FFF2-40B4-BE49-F238E27FC236}">
                <a16:creationId xmlns:a16="http://schemas.microsoft.com/office/drawing/2014/main" id="{567CBBCB-BDB5-E844-B891-0FB0461356A5}"/>
              </a:ext>
            </a:extLst>
          </p:cNvPr>
          <p:cNvSpPr/>
          <p:nvPr userDrawn="1"/>
        </p:nvSpPr>
        <p:spPr>
          <a:xfrm>
            <a:off x="8065848" y="18"/>
            <a:ext cx="4126151" cy="6857982"/>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cxnSp>
        <p:nvCxnSpPr>
          <p:cNvPr id="14" name="Straight Connector 13">
            <a:extLst>
              <a:ext uri="{FF2B5EF4-FFF2-40B4-BE49-F238E27FC236}">
                <a16:creationId xmlns:a16="http://schemas.microsoft.com/office/drawing/2014/main" id="{A2063A55-9558-194C-BFCE-FE46B6323888}"/>
              </a:ext>
            </a:extLst>
          </p:cNvPr>
          <p:cNvCxnSpPr>
            <a:cxnSpLocks/>
          </p:cNvCxnSpPr>
          <p:nvPr userDrawn="1"/>
        </p:nvCxnSpPr>
        <p:spPr>
          <a:xfrm>
            <a:off x="884593" y="1214407"/>
            <a:ext cx="63421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02703000-329D-5B43-8524-B2E1245C8060}"/>
              </a:ext>
            </a:extLst>
          </p:cNvPr>
          <p:cNvPicPr>
            <a:picLocks noChangeAspect="1"/>
          </p:cNvPicPr>
          <p:nvPr userDrawn="1"/>
        </p:nvPicPr>
        <p:blipFill>
          <a:blip r:embed="rId4"/>
          <a:stretch>
            <a:fillRect/>
          </a:stretch>
        </p:blipFill>
        <p:spPr>
          <a:xfrm>
            <a:off x="9911370" y="6210056"/>
            <a:ext cx="1962524" cy="360680"/>
          </a:xfrm>
          <a:prstGeom prst="rect">
            <a:avLst/>
          </a:prstGeom>
        </p:spPr>
      </p:pic>
      <p:sp>
        <p:nvSpPr>
          <p:cNvPr id="18" name="Subtitle 2">
            <a:extLst>
              <a:ext uri="{FF2B5EF4-FFF2-40B4-BE49-F238E27FC236}">
                <a16:creationId xmlns:a16="http://schemas.microsoft.com/office/drawing/2014/main" id="{750E69AD-BBFA-B240-BBD6-A1BE3FA2DAAE}"/>
              </a:ext>
            </a:extLst>
          </p:cNvPr>
          <p:cNvSpPr txBox="1">
            <a:spLocks/>
          </p:cNvSpPr>
          <p:nvPr userDrawn="1"/>
        </p:nvSpPr>
        <p:spPr>
          <a:xfrm>
            <a:off x="8065847" y="421294"/>
            <a:ext cx="4126154" cy="220963"/>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0" i="0" dirty="0">
                <a:solidFill>
                  <a:schemeClr val="bg1"/>
                </a:solidFill>
                <a:latin typeface="Neue Haas Unica W1G" panose="020B0504030206020203" pitchFamily="34" charset="0"/>
              </a:rPr>
              <a:t>ADAM – research on professional and </a:t>
            </a:r>
            <a:br>
              <a:rPr lang="en-US" sz="1200" b="0" i="0" dirty="0">
                <a:solidFill>
                  <a:schemeClr val="bg1"/>
                </a:solidFill>
                <a:latin typeface="Neue Haas Unica W1G" panose="020B0504030206020203" pitchFamily="34" charset="0"/>
              </a:rPr>
            </a:br>
            <a:r>
              <a:rPr lang="en-US" sz="1200" b="0" i="0" dirty="0">
                <a:solidFill>
                  <a:schemeClr val="bg1"/>
                </a:solidFill>
                <a:latin typeface="Neue Haas Unica W1G" panose="020B0504030206020203" pitchFamily="34" charset="0"/>
              </a:rPr>
              <a:t>organization magazines 2021</a:t>
            </a:r>
            <a:endParaRPr lang="en-FI" sz="1200" b="0" i="0" dirty="0">
              <a:solidFill>
                <a:schemeClr val="bg1"/>
              </a:solidFill>
              <a:latin typeface="Neue Haas Unica W1G" panose="020B0504030206020203" pitchFamily="34" charset="0"/>
            </a:endParaRPr>
          </a:p>
        </p:txBody>
      </p:sp>
      <p:sp>
        <p:nvSpPr>
          <p:cNvPr id="12" name="Text Placeholder 3">
            <a:extLst>
              <a:ext uri="{FF2B5EF4-FFF2-40B4-BE49-F238E27FC236}">
                <a16:creationId xmlns:a16="http://schemas.microsoft.com/office/drawing/2014/main" id="{52BCB598-89A0-8944-BE77-244DF996CEA7}"/>
              </a:ext>
            </a:extLst>
          </p:cNvPr>
          <p:cNvSpPr>
            <a:spLocks noGrp="1"/>
          </p:cNvSpPr>
          <p:nvPr>
            <p:ph type="body" sz="half" idx="2"/>
          </p:nvPr>
        </p:nvSpPr>
        <p:spPr>
          <a:xfrm>
            <a:off x="8588829" y="1912925"/>
            <a:ext cx="3136724" cy="3811588"/>
          </a:xfrm>
        </p:spPr>
        <p:txBody>
          <a:bodyPr/>
          <a:lstStyle>
            <a:lvl1pPr marL="0" indent="0" algn="ctr">
              <a:lnSpc>
                <a:spcPct val="120000"/>
              </a:lnSpc>
              <a:buNone/>
              <a:defRPr sz="2500" b="0" i="0">
                <a:solidFill>
                  <a:schemeClr val="bg1"/>
                </a:solidFill>
                <a:latin typeface="Neue Haas Unica W1G Medium" panose="020B0504030206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4660578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Pelkkä teksti 3">
    <p:bg>
      <p:bgPr>
        <a:solidFill>
          <a:srgbClr val="FF646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F5F4F7"/>
                </a:solidFill>
                <a:latin typeface="Clattering" pitchFamily="2" charset="0"/>
              </a:defRPr>
            </a:lvl1pPr>
          </a:lstStyle>
          <a:p>
            <a:r>
              <a:rPr lang="en-US"/>
              <a:t>Click to edit Master title style</a:t>
            </a:r>
            <a:endParaRPr lang="en-FI" dirty="0"/>
          </a:p>
        </p:txBody>
      </p:sp>
      <p:sp>
        <p:nvSpPr>
          <p:cNvPr id="7" name="Content Placeholder 2">
            <a:extLst>
              <a:ext uri="{FF2B5EF4-FFF2-40B4-BE49-F238E27FC236}">
                <a16:creationId xmlns:a16="http://schemas.microsoft.com/office/drawing/2014/main" id="{D9837841-3BE3-2244-94B9-11F5CE756426}"/>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rgbClr val="F5F4F7"/>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dirty="0"/>
              <a:t>Click to edit Master text styles</a:t>
            </a:r>
          </a:p>
        </p:txBody>
      </p:sp>
      <p:sp>
        <p:nvSpPr>
          <p:cNvPr id="5" name="Rectangle 4">
            <a:extLst>
              <a:ext uri="{FF2B5EF4-FFF2-40B4-BE49-F238E27FC236}">
                <a16:creationId xmlns:a16="http://schemas.microsoft.com/office/drawing/2014/main" id="{2E61091E-6CBC-F94E-82C1-D26EBC3D43DB}"/>
              </a:ext>
            </a:extLst>
          </p:cNvPr>
          <p:cNvSpPr/>
          <p:nvPr userDrawn="1"/>
        </p:nvSpPr>
        <p:spPr>
          <a:xfrm>
            <a:off x="9548949" y="6100354"/>
            <a:ext cx="2455817" cy="518567"/>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pic>
        <p:nvPicPr>
          <p:cNvPr id="9" name="Picture 8">
            <a:extLst>
              <a:ext uri="{FF2B5EF4-FFF2-40B4-BE49-F238E27FC236}">
                <a16:creationId xmlns:a16="http://schemas.microsoft.com/office/drawing/2014/main" id="{84B2280F-ED4C-5840-AA11-78443EF12854}"/>
              </a:ext>
            </a:extLst>
          </p:cNvPr>
          <p:cNvPicPr>
            <a:picLocks noChangeAspect="1"/>
          </p:cNvPicPr>
          <p:nvPr userDrawn="1"/>
        </p:nvPicPr>
        <p:blipFill>
          <a:blip r:embed="rId2"/>
          <a:stretch>
            <a:fillRect/>
          </a:stretch>
        </p:blipFill>
        <p:spPr>
          <a:xfrm>
            <a:off x="10044529" y="6390396"/>
            <a:ext cx="1829365" cy="137829"/>
          </a:xfrm>
          <a:prstGeom prst="rect">
            <a:avLst/>
          </a:prstGeom>
        </p:spPr>
      </p:pic>
      <p:pic>
        <p:nvPicPr>
          <p:cNvPr id="10" name="Picture 9">
            <a:extLst>
              <a:ext uri="{FF2B5EF4-FFF2-40B4-BE49-F238E27FC236}">
                <a16:creationId xmlns:a16="http://schemas.microsoft.com/office/drawing/2014/main" id="{9F73AF22-45CB-114B-BFC6-B2E8E29E333B}"/>
              </a:ext>
            </a:extLst>
          </p:cNvPr>
          <p:cNvPicPr>
            <a:picLocks noChangeAspect="1"/>
          </p:cNvPicPr>
          <p:nvPr userDrawn="1"/>
        </p:nvPicPr>
        <p:blipFill>
          <a:blip r:embed="rId3"/>
          <a:stretch>
            <a:fillRect/>
          </a:stretch>
        </p:blipFill>
        <p:spPr>
          <a:xfrm>
            <a:off x="318106" y="6383715"/>
            <a:ext cx="1467633" cy="144062"/>
          </a:xfrm>
          <a:prstGeom prst="rect">
            <a:avLst/>
          </a:prstGeom>
        </p:spPr>
      </p:pic>
      <p:sp>
        <p:nvSpPr>
          <p:cNvPr id="11" name="Subtitle 2">
            <a:extLst>
              <a:ext uri="{FF2B5EF4-FFF2-40B4-BE49-F238E27FC236}">
                <a16:creationId xmlns:a16="http://schemas.microsoft.com/office/drawing/2014/main" id="{ADC8A169-AC5C-FC4A-8F68-BA9D7FC89203}"/>
              </a:ext>
            </a:extLst>
          </p:cNvPr>
          <p:cNvSpPr txBox="1">
            <a:spLocks/>
          </p:cNvSpPr>
          <p:nvPr userDrawn="1"/>
        </p:nvSpPr>
        <p:spPr>
          <a:xfrm>
            <a:off x="25401" y="6361182"/>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ADAM – research on professional and organization magazines 2021</a:t>
            </a:r>
            <a:endParaRPr lang="en-FI" sz="1400" dirty="0"/>
          </a:p>
        </p:txBody>
      </p:sp>
    </p:spTree>
    <p:extLst>
      <p:ext uri="{BB962C8B-B14F-4D97-AF65-F5344CB8AC3E}">
        <p14:creationId xmlns:p14="http://schemas.microsoft.com/office/powerpoint/2010/main" val="8625106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Väliotsikko 3">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bg1"/>
                </a:solidFill>
                <a:latin typeface="Clattering" pitchFamily="2" charset="0"/>
              </a:defRPr>
            </a:lvl1pPr>
          </a:lstStyle>
          <a:p>
            <a:r>
              <a:rPr lang="en-US"/>
              <a:t>Click to edit Master title style</a:t>
            </a:r>
            <a:endParaRPr lang="en-FI" dirty="0"/>
          </a:p>
        </p:txBody>
      </p:sp>
      <p:pic>
        <p:nvPicPr>
          <p:cNvPr id="10" name="Picture 9">
            <a:extLst>
              <a:ext uri="{FF2B5EF4-FFF2-40B4-BE49-F238E27FC236}">
                <a16:creationId xmlns:a16="http://schemas.microsoft.com/office/drawing/2014/main" id="{0952F2BB-7355-E248-BA35-7ABA22401942}"/>
              </a:ext>
            </a:extLst>
          </p:cNvPr>
          <p:cNvPicPr>
            <a:picLocks noChangeAspect="1"/>
          </p:cNvPicPr>
          <p:nvPr userDrawn="1"/>
        </p:nvPicPr>
        <p:blipFill>
          <a:blip r:embed="rId2"/>
          <a:stretch>
            <a:fillRect/>
          </a:stretch>
        </p:blipFill>
        <p:spPr>
          <a:xfrm>
            <a:off x="318106" y="6383715"/>
            <a:ext cx="1467633" cy="144062"/>
          </a:xfrm>
          <a:prstGeom prst="rect">
            <a:avLst/>
          </a:prstGeom>
        </p:spPr>
      </p:pic>
      <p:sp>
        <p:nvSpPr>
          <p:cNvPr id="12" name="Subtitle 2">
            <a:extLst>
              <a:ext uri="{FF2B5EF4-FFF2-40B4-BE49-F238E27FC236}">
                <a16:creationId xmlns:a16="http://schemas.microsoft.com/office/drawing/2014/main" id="{CAF00A4F-865C-3A42-A7BC-7DE9CDF997DE}"/>
              </a:ext>
            </a:extLst>
          </p:cNvPr>
          <p:cNvSpPr txBox="1">
            <a:spLocks/>
          </p:cNvSpPr>
          <p:nvPr userDrawn="1"/>
        </p:nvSpPr>
        <p:spPr>
          <a:xfrm>
            <a:off x="25401" y="6361182"/>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ADAM – research on professional and organization magazines 2021</a:t>
            </a:r>
            <a:endParaRPr lang="en-FI" sz="1400" dirty="0"/>
          </a:p>
        </p:txBody>
      </p:sp>
      <p:pic>
        <p:nvPicPr>
          <p:cNvPr id="3" name="Picture 2">
            <a:extLst>
              <a:ext uri="{FF2B5EF4-FFF2-40B4-BE49-F238E27FC236}">
                <a16:creationId xmlns:a16="http://schemas.microsoft.com/office/drawing/2014/main" id="{0C572F6B-BE08-2D4B-937C-4E58EDC80580}"/>
              </a:ext>
            </a:extLst>
          </p:cNvPr>
          <p:cNvPicPr>
            <a:picLocks noChangeAspect="1"/>
          </p:cNvPicPr>
          <p:nvPr userDrawn="1"/>
        </p:nvPicPr>
        <p:blipFill>
          <a:blip r:embed="rId3"/>
          <a:stretch>
            <a:fillRect/>
          </a:stretch>
        </p:blipFill>
        <p:spPr>
          <a:xfrm>
            <a:off x="9903" y="0"/>
            <a:ext cx="4152900" cy="4927600"/>
          </a:xfrm>
          <a:prstGeom prst="rect">
            <a:avLst/>
          </a:prstGeom>
        </p:spPr>
      </p:pic>
      <p:pic>
        <p:nvPicPr>
          <p:cNvPr id="4" name="Picture 3">
            <a:extLst>
              <a:ext uri="{FF2B5EF4-FFF2-40B4-BE49-F238E27FC236}">
                <a16:creationId xmlns:a16="http://schemas.microsoft.com/office/drawing/2014/main" id="{1AA9D8FE-23AB-8E4B-9D11-5650854F0741}"/>
              </a:ext>
            </a:extLst>
          </p:cNvPr>
          <p:cNvPicPr>
            <a:picLocks noChangeAspect="1"/>
          </p:cNvPicPr>
          <p:nvPr userDrawn="1"/>
        </p:nvPicPr>
        <p:blipFill rotWithShape="1">
          <a:blip r:embed="rId4"/>
          <a:srcRect t="69419"/>
          <a:stretch/>
        </p:blipFill>
        <p:spPr>
          <a:xfrm rot="5400000">
            <a:off x="9971464" y="3867282"/>
            <a:ext cx="3407833" cy="1084041"/>
          </a:xfrm>
          <a:prstGeom prst="rect">
            <a:avLst/>
          </a:prstGeom>
        </p:spPr>
      </p:pic>
      <p:pic>
        <p:nvPicPr>
          <p:cNvPr id="8" name="Picture 7">
            <a:extLst>
              <a:ext uri="{FF2B5EF4-FFF2-40B4-BE49-F238E27FC236}">
                <a16:creationId xmlns:a16="http://schemas.microsoft.com/office/drawing/2014/main" id="{6DB59DFA-F816-BC41-B48C-7BBAC35419F8}"/>
              </a:ext>
            </a:extLst>
          </p:cNvPr>
          <p:cNvPicPr>
            <a:picLocks noChangeAspect="1"/>
          </p:cNvPicPr>
          <p:nvPr userDrawn="1"/>
        </p:nvPicPr>
        <p:blipFill>
          <a:blip r:embed="rId5"/>
          <a:stretch>
            <a:fillRect/>
          </a:stretch>
        </p:blipFill>
        <p:spPr>
          <a:xfrm>
            <a:off x="9911370" y="6214091"/>
            <a:ext cx="1962524" cy="360680"/>
          </a:xfrm>
          <a:prstGeom prst="rect">
            <a:avLst/>
          </a:prstGeom>
        </p:spPr>
      </p:pic>
    </p:spTree>
    <p:extLst>
      <p:ext uri="{BB962C8B-B14F-4D97-AF65-F5344CB8AC3E}">
        <p14:creationId xmlns:p14="http://schemas.microsoft.com/office/powerpoint/2010/main" val="3174540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Loppu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4707AA-FEB5-B543-868E-5C071A4BB75E}"/>
              </a:ext>
            </a:extLst>
          </p:cNvPr>
          <p:cNvPicPr>
            <a:picLocks noChangeAspect="1"/>
          </p:cNvPicPr>
          <p:nvPr userDrawn="1"/>
        </p:nvPicPr>
        <p:blipFill rotWithShape="1">
          <a:blip r:embed="rId2"/>
          <a:srcRect l="21883" t="58907" r="40621" b="4554"/>
          <a:stretch/>
        </p:blipFill>
        <p:spPr>
          <a:xfrm>
            <a:off x="0" y="1"/>
            <a:ext cx="12192000" cy="6858000"/>
          </a:xfrm>
          <a:prstGeom prst="rect">
            <a:avLst/>
          </a:prstGeom>
        </p:spPr>
      </p:pic>
      <p:sp>
        <p:nvSpPr>
          <p:cNvPr id="5" name="TextBox 4">
            <a:extLst>
              <a:ext uri="{FF2B5EF4-FFF2-40B4-BE49-F238E27FC236}">
                <a16:creationId xmlns:a16="http://schemas.microsoft.com/office/drawing/2014/main" id="{E769008E-7E94-884C-9CD1-46E94B5FFC1B}"/>
              </a:ext>
            </a:extLst>
          </p:cNvPr>
          <p:cNvSpPr txBox="1"/>
          <p:nvPr userDrawn="1"/>
        </p:nvSpPr>
        <p:spPr>
          <a:xfrm>
            <a:off x="3839978" y="3903963"/>
            <a:ext cx="4512039" cy="369332"/>
          </a:xfrm>
          <a:prstGeom prst="rect">
            <a:avLst/>
          </a:prstGeom>
          <a:noFill/>
        </p:spPr>
        <p:txBody>
          <a:bodyPr wrap="square" rtlCol="0">
            <a:spAutoFit/>
          </a:bodyPr>
          <a:lstStyle/>
          <a:p>
            <a:pPr algn="ctr"/>
            <a:r>
              <a:rPr lang="en-GB" b="0" i="0" dirty="0">
                <a:solidFill>
                  <a:schemeClr val="bg1"/>
                </a:solidFill>
                <a:latin typeface="Neue Haas Unica W1G" panose="020B0504030206020203" pitchFamily="34" charset="0"/>
              </a:rPr>
              <a:t>A</a:t>
            </a:r>
            <a:r>
              <a:rPr lang="en-FI" b="0" i="0" dirty="0">
                <a:solidFill>
                  <a:schemeClr val="bg1"/>
                </a:solidFill>
                <a:latin typeface="Neue Haas Unica W1G" panose="020B0504030206020203" pitchFamily="34" charset="0"/>
              </a:rPr>
              <a:t>ikakausmedia.fi  │  ratecards.fi</a:t>
            </a:r>
          </a:p>
        </p:txBody>
      </p:sp>
      <p:grpSp>
        <p:nvGrpSpPr>
          <p:cNvPr id="21" name="Group 20">
            <a:extLst>
              <a:ext uri="{FF2B5EF4-FFF2-40B4-BE49-F238E27FC236}">
                <a16:creationId xmlns:a16="http://schemas.microsoft.com/office/drawing/2014/main" id="{6A96CF79-66B7-7F4E-AD65-FF1DAA40E9B3}"/>
              </a:ext>
            </a:extLst>
          </p:cNvPr>
          <p:cNvGrpSpPr/>
          <p:nvPr userDrawn="1"/>
        </p:nvGrpSpPr>
        <p:grpSpPr>
          <a:xfrm>
            <a:off x="5061577" y="4706264"/>
            <a:ext cx="2068842" cy="236236"/>
            <a:chOff x="4864100" y="4828992"/>
            <a:chExt cx="2068842" cy="236236"/>
          </a:xfrm>
        </p:grpSpPr>
        <p:pic>
          <p:nvPicPr>
            <p:cNvPr id="9" name="Picture 8">
              <a:extLst>
                <a:ext uri="{FF2B5EF4-FFF2-40B4-BE49-F238E27FC236}">
                  <a16:creationId xmlns:a16="http://schemas.microsoft.com/office/drawing/2014/main" id="{FCA2D01A-48EC-8544-9EA9-F53CBB0235D5}"/>
                </a:ext>
              </a:extLst>
            </p:cNvPr>
            <p:cNvPicPr>
              <a:picLocks noChangeAspect="1"/>
            </p:cNvPicPr>
            <p:nvPr userDrawn="1"/>
          </p:nvPicPr>
          <p:blipFill>
            <a:blip r:embed="rId3"/>
            <a:stretch>
              <a:fillRect/>
            </a:stretch>
          </p:blipFill>
          <p:spPr>
            <a:xfrm>
              <a:off x="5651548" y="4837288"/>
              <a:ext cx="264087" cy="219643"/>
            </a:xfrm>
            <a:prstGeom prst="rect">
              <a:avLst/>
            </a:prstGeom>
          </p:spPr>
        </p:pic>
        <p:pic>
          <p:nvPicPr>
            <p:cNvPr id="10" name="Picture 9">
              <a:extLst>
                <a:ext uri="{FF2B5EF4-FFF2-40B4-BE49-F238E27FC236}">
                  <a16:creationId xmlns:a16="http://schemas.microsoft.com/office/drawing/2014/main" id="{83180180-65CA-C447-8C72-468BD8975475}"/>
                </a:ext>
              </a:extLst>
            </p:cNvPr>
            <p:cNvPicPr>
              <a:picLocks noChangeAspect="1"/>
            </p:cNvPicPr>
            <p:nvPr userDrawn="1"/>
          </p:nvPicPr>
          <p:blipFill>
            <a:blip r:embed="rId4"/>
            <a:stretch>
              <a:fillRect/>
            </a:stretch>
          </p:blipFill>
          <p:spPr>
            <a:xfrm>
              <a:off x="5281981" y="4828992"/>
              <a:ext cx="236236" cy="236236"/>
            </a:xfrm>
            <a:prstGeom prst="rect">
              <a:avLst/>
            </a:prstGeom>
          </p:spPr>
        </p:pic>
        <p:pic>
          <p:nvPicPr>
            <p:cNvPr id="12" name="Picture 11">
              <a:extLst>
                <a:ext uri="{FF2B5EF4-FFF2-40B4-BE49-F238E27FC236}">
                  <a16:creationId xmlns:a16="http://schemas.microsoft.com/office/drawing/2014/main" id="{E32B75A8-6F21-094A-8E16-782F041E0D8B}"/>
                </a:ext>
              </a:extLst>
            </p:cNvPr>
            <p:cNvPicPr>
              <a:picLocks noChangeAspect="1"/>
            </p:cNvPicPr>
            <p:nvPr userDrawn="1"/>
          </p:nvPicPr>
          <p:blipFill>
            <a:blip r:embed="rId5"/>
            <a:stretch>
              <a:fillRect/>
            </a:stretch>
          </p:blipFill>
          <p:spPr>
            <a:xfrm>
              <a:off x="6048966" y="4846320"/>
              <a:ext cx="218908" cy="218908"/>
            </a:xfrm>
            <a:prstGeom prst="rect">
              <a:avLst/>
            </a:prstGeom>
          </p:spPr>
        </p:pic>
        <p:pic>
          <p:nvPicPr>
            <p:cNvPr id="13" name="Picture 12">
              <a:extLst>
                <a:ext uri="{FF2B5EF4-FFF2-40B4-BE49-F238E27FC236}">
                  <a16:creationId xmlns:a16="http://schemas.microsoft.com/office/drawing/2014/main" id="{AACF252A-53B3-4E41-ADE1-608604DED920}"/>
                </a:ext>
              </a:extLst>
            </p:cNvPr>
            <p:cNvPicPr>
              <a:picLocks noChangeAspect="1"/>
            </p:cNvPicPr>
            <p:nvPr userDrawn="1"/>
          </p:nvPicPr>
          <p:blipFill>
            <a:blip r:embed="rId6"/>
            <a:stretch>
              <a:fillRect/>
            </a:stretch>
          </p:blipFill>
          <p:spPr>
            <a:xfrm>
              <a:off x="6401205" y="4859893"/>
              <a:ext cx="205335" cy="205335"/>
            </a:xfrm>
            <a:prstGeom prst="rect">
              <a:avLst/>
            </a:prstGeom>
          </p:spPr>
        </p:pic>
        <p:pic>
          <p:nvPicPr>
            <p:cNvPr id="15" name="Picture 14">
              <a:extLst>
                <a:ext uri="{FF2B5EF4-FFF2-40B4-BE49-F238E27FC236}">
                  <a16:creationId xmlns:a16="http://schemas.microsoft.com/office/drawing/2014/main" id="{94B2E6FB-847A-C846-A69F-4C41DF40A214}"/>
                </a:ext>
              </a:extLst>
            </p:cNvPr>
            <p:cNvPicPr>
              <a:picLocks noChangeAspect="1"/>
            </p:cNvPicPr>
            <p:nvPr userDrawn="1"/>
          </p:nvPicPr>
          <p:blipFill>
            <a:blip r:embed="rId7"/>
            <a:stretch>
              <a:fillRect/>
            </a:stretch>
          </p:blipFill>
          <p:spPr>
            <a:xfrm>
              <a:off x="4864100" y="4855247"/>
              <a:ext cx="296937" cy="209981"/>
            </a:xfrm>
            <a:prstGeom prst="rect">
              <a:avLst/>
            </a:prstGeom>
          </p:spPr>
        </p:pic>
        <p:pic>
          <p:nvPicPr>
            <p:cNvPr id="18" name="Picture 17">
              <a:extLst>
                <a:ext uri="{FF2B5EF4-FFF2-40B4-BE49-F238E27FC236}">
                  <a16:creationId xmlns:a16="http://schemas.microsoft.com/office/drawing/2014/main" id="{182C750E-8E6B-7E44-9F33-2740B3FE5F6C}"/>
                </a:ext>
              </a:extLst>
            </p:cNvPr>
            <p:cNvPicPr>
              <a:picLocks noChangeAspect="1"/>
            </p:cNvPicPr>
            <p:nvPr userDrawn="1"/>
          </p:nvPicPr>
          <p:blipFill>
            <a:blip r:embed="rId8"/>
            <a:stretch>
              <a:fillRect/>
            </a:stretch>
          </p:blipFill>
          <p:spPr>
            <a:xfrm>
              <a:off x="6739871" y="4859238"/>
              <a:ext cx="193071" cy="193071"/>
            </a:xfrm>
            <a:prstGeom prst="rect">
              <a:avLst/>
            </a:prstGeom>
          </p:spPr>
        </p:pic>
      </p:grpSp>
      <p:sp>
        <p:nvSpPr>
          <p:cNvPr id="20" name="TextBox 19">
            <a:extLst>
              <a:ext uri="{FF2B5EF4-FFF2-40B4-BE49-F238E27FC236}">
                <a16:creationId xmlns:a16="http://schemas.microsoft.com/office/drawing/2014/main" id="{2179479C-0F44-7A45-AA75-6A858C230627}"/>
              </a:ext>
            </a:extLst>
          </p:cNvPr>
          <p:cNvSpPr txBox="1"/>
          <p:nvPr userDrawn="1"/>
        </p:nvSpPr>
        <p:spPr>
          <a:xfrm>
            <a:off x="3839977" y="5124716"/>
            <a:ext cx="4512039" cy="292388"/>
          </a:xfrm>
          <a:prstGeom prst="rect">
            <a:avLst/>
          </a:prstGeom>
          <a:noFill/>
        </p:spPr>
        <p:txBody>
          <a:bodyPr wrap="square" rtlCol="0">
            <a:spAutoFit/>
          </a:bodyPr>
          <a:lstStyle/>
          <a:p>
            <a:pPr algn="ctr"/>
            <a:r>
              <a:rPr lang="fi-FI" sz="1300" b="0" i="0" dirty="0">
                <a:solidFill>
                  <a:schemeClr val="bg1"/>
                </a:solidFill>
                <a:latin typeface="Neue Haas Unica W1G" panose="020B0504030206020203" pitchFamily="34" charset="0"/>
              </a:rPr>
              <a:t>@</a:t>
            </a:r>
            <a:r>
              <a:rPr lang="fi-FI" sz="1300" b="0" i="0" dirty="0" err="1">
                <a:solidFill>
                  <a:schemeClr val="bg1"/>
                </a:solidFill>
                <a:latin typeface="Neue Haas Unica W1G" panose="020B0504030206020203" pitchFamily="34" charset="0"/>
              </a:rPr>
              <a:t>aikakausmedia</a:t>
            </a:r>
            <a:endParaRPr lang="en-FI" sz="1300" b="0" i="0" dirty="0">
              <a:solidFill>
                <a:schemeClr val="bg1"/>
              </a:solidFill>
              <a:latin typeface="Neue Haas Unica W1G" panose="020B0504030206020203" pitchFamily="34" charset="0"/>
            </a:endParaRPr>
          </a:p>
        </p:txBody>
      </p:sp>
      <p:pic>
        <p:nvPicPr>
          <p:cNvPr id="16" name="Picture 15">
            <a:extLst>
              <a:ext uri="{FF2B5EF4-FFF2-40B4-BE49-F238E27FC236}">
                <a16:creationId xmlns:a16="http://schemas.microsoft.com/office/drawing/2014/main" id="{B6C5B4B8-E971-DE4C-87F0-64091756B9C3}"/>
              </a:ext>
            </a:extLst>
          </p:cNvPr>
          <p:cNvPicPr>
            <a:picLocks noChangeAspect="1"/>
          </p:cNvPicPr>
          <p:nvPr userDrawn="1"/>
        </p:nvPicPr>
        <p:blipFill>
          <a:blip r:embed="rId9"/>
          <a:stretch>
            <a:fillRect/>
          </a:stretch>
        </p:blipFill>
        <p:spPr>
          <a:xfrm>
            <a:off x="5264517" y="5982271"/>
            <a:ext cx="1697189" cy="166595"/>
          </a:xfrm>
          <a:prstGeom prst="rect">
            <a:avLst/>
          </a:prstGeom>
        </p:spPr>
      </p:pic>
      <p:pic>
        <p:nvPicPr>
          <p:cNvPr id="17" name="Picture 16">
            <a:extLst>
              <a:ext uri="{FF2B5EF4-FFF2-40B4-BE49-F238E27FC236}">
                <a16:creationId xmlns:a16="http://schemas.microsoft.com/office/drawing/2014/main" id="{EB0130B6-313D-DF46-B093-6EEC5E19FF64}"/>
              </a:ext>
            </a:extLst>
          </p:cNvPr>
          <p:cNvPicPr>
            <a:picLocks noChangeAspect="1"/>
          </p:cNvPicPr>
          <p:nvPr userDrawn="1"/>
        </p:nvPicPr>
        <p:blipFill>
          <a:blip r:embed="rId10"/>
          <a:stretch>
            <a:fillRect/>
          </a:stretch>
        </p:blipFill>
        <p:spPr>
          <a:xfrm>
            <a:off x="3624568" y="2508013"/>
            <a:ext cx="5243750" cy="963716"/>
          </a:xfrm>
          <a:prstGeom prst="rect">
            <a:avLst/>
          </a:prstGeom>
        </p:spPr>
      </p:pic>
    </p:spTree>
    <p:extLst>
      <p:ext uri="{BB962C8B-B14F-4D97-AF65-F5344CB8AC3E}">
        <p14:creationId xmlns:p14="http://schemas.microsoft.com/office/powerpoint/2010/main" val="3132858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Otsikko + taulukko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A06007-980B-2142-9A76-6C10782CC692}"/>
              </a:ext>
            </a:extLst>
          </p:cNvPr>
          <p:cNvSpPr/>
          <p:nvPr/>
        </p:nvSpPr>
        <p:spPr>
          <a:xfrm>
            <a:off x="7599405" y="0"/>
            <a:ext cx="4592594" cy="6857982"/>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6B40C94C-A49F-5948-89AC-7EBDD1E88CFB}"/>
              </a:ext>
            </a:extLst>
          </p:cNvPr>
          <p:cNvSpPr>
            <a:spLocks noGrp="1"/>
          </p:cNvSpPr>
          <p:nvPr>
            <p:ph type="title" hasCustomPrompt="1"/>
          </p:nvPr>
        </p:nvSpPr>
        <p:spPr>
          <a:xfrm>
            <a:off x="602311" y="0"/>
            <a:ext cx="6342187" cy="1554763"/>
          </a:xfrm>
        </p:spPr>
        <p:txBody>
          <a:bodyPr/>
          <a:lstStyle>
            <a:lvl1pPr algn="ctr">
              <a:defRPr sz="2500">
                <a:latin typeface="Canela Medium" pitchFamily="2" charset="77"/>
              </a:defRPr>
            </a:lvl1pPr>
          </a:lstStyle>
          <a:p>
            <a:r>
              <a:rPr lang="en-GB" dirty="0" err="1"/>
              <a:t>Kolmen</a:t>
            </a:r>
            <a:r>
              <a:rPr lang="en-GB" dirty="0"/>
              <a:t> </a:t>
            </a:r>
            <a:r>
              <a:rPr lang="en-GB" dirty="0" err="1"/>
              <a:t>rivin</a:t>
            </a:r>
            <a:r>
              <a:rPr lang="en-GB" dirty="0"/>
              <a:t> </a:t>
            </a:r>
            <a:br>
              <a:rPr lang="en-GB" dirty="0"/>
            </a:br>
            <a:r>
              <a:rPr lang="en-GB" dirty="0" err="1"/>
              <a:t>pitkäpitkä</a:t>
            </a:r>
            <a:r>
              <a:rPr lang="en-GB" dirty="0"/>
              <a:t> </a:t>
            </a:r>
            <a:br>
              <a:rPr lang="en-GB" dirty="0"/>
            </a:br>
            <a:r>
              <a:rPr lang="en-GB" dirty="0" err="1"/>
              <a:t>otsikko</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a:cxnSpLocks/>
          </p:cNvCxnSpPr>
          <p:nvPr/>
        </p:nvCxnSpPr>
        <p:spPr>
          <a:xfrm>
            <a:off x="602312" y="1554763"/>
            <a:ext cx="63421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987A81C-4E41-D445-9482-92D9AE4BA87E}"/>
              </a:ext>
            </a:extLst>
          </p:cNvPr>
          <p:cNvPicPr>
            <a:picLocks noChangeAspect="1"/>
          </p:cNvPicPr>
          <p:nvPr/>
        </p:nvPicPr>
        <p:blipFill>
          <a:blip r:embed="rId2"/>
          <a:stretch>
            <a:fillRect/>
          </a:stretch>
        </p:blipFill>
        <p:spPr>
          <a:xfrm>
            <a:off x="10044529" y="6390396"/>
            <a:ext cx="1829365" cy="137829"/>
          </a:xfrm>
          <a:prstGeom prst="rect">
            <a:avLst/>
          </a:prstGeom>
        </p:spPr>
      </p:pic>
      <p:sp>
        <p:nvSpPr>
          <p:cNvPr id="11" name="Content Placeholder 3">
            <a:extLst>
              <a:ext uri="{FF2B5EF4-FFF2-40B4-BE49-F238E27FC236}">
                <a16:creationId xmlns:a16="http://schemas.microsoft.com/office/drawing/2014/main" id="{D82E640B-127A-8143-BC78-FEA7DC0E1F49}"/>
              </a:ext>
            </a:extLst>
          </p:cNvPr>
          <p:cNvSpPr>
            <a:spLocks noGrp="1"/>
          </p:cNvSpPr>
          <p:nvPr>
            <p:ph sz="quarter" idx="11"/>
          </p:nvPr>
        </p:nvSpPr>
        <p:spPr>
          <a:xfrm>
            <a:off x="789623" y="2146246"/>
            <a:ext cx="6020160" cy="3344947"/>
          </a:xfrm>
        </p:spPr>
        <p:txBody>
          <a:bodyPr/>
          <a:lstStyle>
            <a:lvl1pPr>
              <a:buNone/>
              <a:defRPr/>
            </a:lvl1pPr>
          </a:lstStyle>
          <a:p>
            <a:pPr lvl="0"/>
            <a:r>
              <a:rPr lang="en-US"/>
              <a:t>Click to edit Master text styles</a:t>
            </a:r>
          </a:p>
        </p:txBody>
      </p:sp>
      <p:sp>
        <p:nvSpPr>
          <p:cNvPr id="12" name="Text Placeholder 3">
            <a:extLst>
              <a:ext uri="{FF2B5EF4-FFF2-40B4-BE49-F238E27FC236}">
                <a16:creationId xmlns:a16="http://schemas.microsoft.com/office/drawing/2014/main" id="{52BCB598-89A0-8944-BE77-244DF996CEA7}"/>
              </a:ext>
            </a:extLst>
          </p:cNvPr>
          <p:cNvSpPr>
            <a:spLocks noGrp="1"/>
          </p:cNvSpPr>
          <p:nvPr>
            <p:ph type="body" sz="half" idx="2"/>
          </p:nvPr>
        </p:nvSpPr>
        <p:spPr>
          <a:xfrm>
            <a:off x="8065850" y="1554763"/>
            <a:ext cx="3659703" cy="4169750"/>
          </a:xfrm>
        </p:spPr>
        <p:txBody>
          <a:bodyPr anchor="ctr"/>
          <a:lstStyle>
            <a:lvl1pPr marL="0" indent="0" algn="ctr">
              <a:lnSpc>
                <a:spcPct val="120000"/>
              </a:lnSpc>
              <a:buNone/>
              <a:defRPr sz="2500" b="0" i="0">
                <a:solidFill>
                  <a:schemeClr val="bg1"/>
                </a:solidFill>
                <a:latin typeface="Neue Haas Unica W1G Medium" panose="020B0404030206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6" name="Picture 15">
            <a:extLst>
              <a:ext uri="{FF2B5EF4-FFF2-40B4-BE49-F238E27FC236}">
                <a16:creationId xmlns:a16="http://schemas.microsoft.com/office/drawing/2014/main" id="{1157E6D0-8F6E-284C-B034-EC7513B4BD68}"/>
              </a:ext>
            </a:extLst>
          </p:cNvPr>
          <p:cNvPicPr>
            <a:picLocks noChangeAspect="1"/>
          </p:cNvPicPr>
          <p:nvPr/>
        </p:nvPicPr>
        <p:blipFill>
          <a:blip r:embed="rId3"/>
          <a:stretch>
            <a:fillRect/>
          </a:stretch>
        </p:blipFill>
        <p:spPr>
          <a:xfrm>
            <a:off x="282281" y="6384907"/>
            <a:ext cx="1503458" cy="147579"/>
          </a:xfrm>
          <a:prstGeom prst="rect">
            <a:avLst/>
          </a:prstGeom>
        </p:spPr>
      </p:pic>
      <p:sp>
        <p:nvSpPr>
          <p:cNvPr id="13" name="Rectangle 12">
            <a:extLst>
              <a:ext uri="{FF2B5EF4-FFF2-40B4-BE49-F238E27FC236}">
                <a16:creationId xmlns:a16="http://schemas.microsoft.com/office/drawing/2014/main" id="{1F588536-9766-1E43-A706-711F018637EB}"/>
              </a:ext>
            </a:extLst>
          </p:cNvPr>
          <p:cNvSpPr/>
          <p:nvPr userDrawn="1"/>
        </p:nvSpPr>
        <p:spPr>
          <a:xfrm>
            <a:off x="7599405" y="0"/>
            <a:ext cx="4592594" cy="6857982"/>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cxnSp>
        <p:nvCxnSpPr>
          <p:cNvPr id="14" name="Straight Connector 13">
            <a:extLst>
              <a:ext uri="{FF2B5EF4-FFF2-40B4-BE49-F238E27FC236}">
                <a16:creationId xmlns:a16="http://schemas.microsoft.com/office/drawing/2014/main" id="{0EBDB65F-DC3E-C74D-9F28-E78757C25172}"/>
              </a:ext>
            </a:extLst>
          </p:cNvPr>
          <p:cNvCxnSpPr>
            <a:cxnSpLocks/>
          </p:cNvCxnSpPr>
          <p:nvPr userDrawn="1"/>
        </p:nvCxnSpPr>
        <p:spPr>
          <a:xfrm>
            <a:off x="602312" y="1554763"/>
            <a:ext cx="63421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id="{1C2F2250-BBA7-9D4E-96F6-52CDF50823E1}"/>
              </a:ext>
            </a:extLst>
          </p:cNvPr>
          <p:cNvSpPr txBox="1">
            <a:spLocks/>
          </p:cNvSpPr>
          <p:nvPr userDrawn="1"/>
        </p:nvSpPr>
        <p:spPr>
          <a:xfrm>
            <a:off x="7599405" y="421294"/>
            <a:ext cx="4592596" cy="137829"/>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0" i="0" dirty="0">
                <a:solidFill>
                  <a:schemeClr val="bg1"/>
                </a:solidFill>
                <a:latin typeface="Neue Haas Unica W1G" panose="020B0504030206020203" pitchFamily="34" charset="0"/>
              </a:rPr>
              <a:t>ADAM – research on professional and </a:t>
            </a:r>
            <a:br>
              <a:rPr lang="en-US" sz="1200" b="0" i="0" dirty="0">
                <a:solidFill>
                  <a:schemeClr val="bg1"/>
                </a:solidFill>
                <a:latin typeface="Neue Haas Unica W1G" panose="020B0504030206020203" pitchFamily="34" charset="0"/>
              </a:rPr>
            </a:br>
            <a:r>
              <a:rPr lang="en-US" sz="1200" b="0" i="0" dirty="0">
                <a:solidFill>
                  <a:schemeClr val="bg1"/>
                </a:solidFill>
                <a:latin typeface="Neue Haas Unica W1G" panose="020B0504030206020203" pitchFamily="34" charset="0"/>
              </a:rPr>
              <a:t>organization magazines 2021</a:t>
            </a:r>
            <a:endParaRPr lang="en-FI" sz="1200" b="0" i="0" dirty="0">
              <a:solidFill>
                <a:schemeClr val="bg1"/>
              </a:solidFill>
              <a:latin typeface="Neue Haas Unica W1G" panose="020B0504030206020203" pitchFamily="34" charset="0"/>
            </a:endParaRPr>
          </a:p>
        </p:txBody>
      </p:sp>
      <p:pic>
        <p:nvPicPr>
          <p:cNvPr id="17" name="Picture 16">
            <a:extLst>
              <a:ext uri="{FF2B5EF4-FFF2-40B4-BE49-F238E27FC236}">
                <a16:creationId xmlns:a16="http://schemas.microsoft.com/office/drawing/2014/main" id="{E5B14611-BCF6-0246-8F43-4CF2080EC404}"/>
              </a:ext>
            </a:extLst>
          </p:cNvPr>
          <p:cNvPicPr>
            <a:picLocks noChangeAspect="1"/>
          </p:cNvPicPr>
          <p:nvPr userDrawn="1"/>
        </p:nvPicPr>
        <p:blipFill>
          <a:blip r:embed="rId4"/>
          <a:stretch>
            <a:fillRect/>
          </a:stretch>
        </p:blipFill>
        <p:spPr>
          <a:xfrm>
            <a:off x="9911370" y="6210056"/>
            <a:ext cx="1962524" cy="360680"/>
          </a:xfrm>
          <a:prstGeom prst="rect">
            <a:avLst/>
          </a:prstGeom>
        </p:spPr>
      </p:pic>
    </p:spTree>
    <p:extLst>
      <p:ext uri="{BB962C8B-B14F-4D97-AF65-F5344CB8AC3E}">
        <p14:creationId xmlns:p14="http://schemas.microsoft.com/office/powerpoint/2010/main" val="3981407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Otsikko + taulukko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A06007-980B-2142-9A76-6C10782CC692}"/>
              </a:ext>
            </a:extLst>
          </p:cNvPr>
          <p:cNvSpPr/>
          <p:nvPr/>
        </p:nvSpPr>
        <p:spPr>
          <a:xfrm>
            <a:off x="7599405" y="0"/>
            <a:ext cx="4592594" cy="6857982"/>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6B40C94C-A49F-5948-89AC-7EBDD1E88CFB}"/>
              </a:ext>
            </a:extLst>
          </p:cNvPr>
          <p:cNvSpPr>
            <a:spLocks noGrp="1"/>
          </p:cNvSpPr>
          <p:nvPr>
            <p:ph type="title" hasCustomPrompt="1"/>
          </p:nvPr>
        </p:nvSpPr>
        <p:spPr>
          <a:xfrm>
            <a:off x="602311" y="0"/>
            <a:ext cx="6342187" cy="1554763"/>
          </a:xfrm>
        </p:spPr>
        <p:txBody>
          <a:bodyPr/>
          <a:lstStyle>
            <a:lvl1pPr algn="ctr">
              <a:defRPr sz="2500">
                <a:latin typeface="Canela Medium" pitchFamily="2" charset="77"/>
              </a:defRPr>
            </a:lvl1pPr>
          </a:lstStyle>
          <a:p>
            <a:r>
              <a:rPr lang="en-GB" dirty="0" err="1"/>
              <a:t>Kolmen</a:t>
            </a:r>
            <a:r>
              <a:rPr lang="en-GB" dirty="0"/>
              <a:t> </a:t>
            </a:r>
            <a:r>
              <a:rPr lang="en-GB" dirty="0" err="1"/>
              <a:t>rivin</a:t>
            </a:r>
            <a:r>
              <a:rPr lang="en-GB" dirty="0"/>
              <a:t> </a:t>
            </a:r>
            <a:br>
              <a:rPr lang="en-GB" dirty="0"/>
            </a:br>
            <a:r>
              <a:rPr lang="en-GB" dirty="0" err="1"/>
              <a:t>pitkäpitkä</a:t>
            </a:r>
            <a:r>
              <a:rPr lang="en-GB" dirty="0"/>
              <a:t> </a:t>
            </a:r>
            <a:br>
              <a:rPr lang="en-GB" dirty="0"/>
            </a:br>
            <a:r>
              <a:rPr lang="en-GB" dirty="0" err="1"/>
              <a:t>otsikko</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a:cxnSpLocks/>
          </p:cNvCxnSpPr>
          <p:nvPr/>
        </p:nvCxnSpPr>
        <p:spPr>
          <a:xfrm>
            <a:off x="602312" y="1554763"/>
            <a:ext cx="63421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987A81C-4E41-D445-9482-92D9AE4BA87E}"/>
              </a:ext>
            </a:extLst>
          </p:cNvPr>
          <p:cNvPicPr>
            <a:picLocks noChangeAspect="1"/>
          </p:cNvPicPr>
          <p:nvPr/>
        </p:nvPicPr>
        <p:blipFill>
          <a:blip r:embed="rId2"/>
          <a:stretch>
            <a:fillRect/>
          </a:stretch>
        </p:blipFill>
        <p:spPr>
          <a:xfrm>
            <a:off x="10044529" y="6390396"/>
            <a:ext cx="1829365" cy="137829"/>
          </a:xfrm>
          <a:prstGeom prst="rect">
            <a:avLst/>
          </a:prstGeom>
        </p:spPr>
      </p:pic>
      <p:sp>
        <p:nvSpPr>
          <p:cNvPr id="11" name="Content Placeholder 3">
            <a:extLst>
              <a:ext uri="{FF2B5EF4-FFF2-40B4-BE49-F238E27FC236}">
                <a16:creationId xmlns:a16="http://schemas.microsoft.com/office/drawing/2014/main" id="{D82E640B-127A-8143-BC78-FEA7DC0E1F49}"/>
              </a:ext>
            </a:extLst>
          </p:cNvPr>
          <p:cNvSpPr>
            <a:spLocks noGrp="1"/>
          </p:cNvSpPr>
          <p:nvPr>
            <p:ph sz="quarter" idx="11"/>
          </p:nvPr>
        </p:nvSpPr>
        <p:spPr>
          <a:xfrm>
            <a:off x="789623" y="2146246"/>
            <a:ext cx="6020160" cy="3344947"/>
          </a:xfrm>
        </p:spPr>
        <p:txBody>
          <a:bodyPr/>
          <a:lstStyle>
            <a:lvl1pPr>
              <a:buNone/>
              <a:defRPr/>
            </a:lvl1pPr>
          </a:lstStyle>
          <a:p>
            <a:pPr lvl="0"/>
            <a:r>
              <a:rPr lang="en-US"/>
              <a:t>Click to edit Master text styles</a:t>
            </a:r>
          </a:p>
        </p:txBody>
      </p:sp>
      <p:sp>
        <p:nvSpPr>
          <p:cNvPr id="12" name="Text Placeholder 3">
            <a:extLst>
              <a:ext uri="{FF2B5EF4-FFF2-40B4-BE49-F238E27FC236}">
                <a16:creationId xmlns:a16="http://schemas.microsoft.com/office/drawing/2014/main" id="{52BCB598-89A0-8944-BE77-244DF996CEA7}"/>
              </a:ext>
            </a:extLst>
          </p:cNvPr>
          <p:cNvSpPr>
            <a:spLocks noGrp="1"/>
          </p:cNvSpPr>
          <p:nvPr>
            <p:ph type="body" sz="half" idx="2"/>
          </p:nvPr>
        </p:nvSpPr>
        <p:spPr>
          <a:xfrm>
            <a:off x="8065850" y="1554763"/>
            <a:ext cx="3659703" cy="4169750"/>
          </a:xfrm>
        </p:spPr>
        <p:txBody>
          <a:bodyPr anchor="ctr"/>
          <a:lstStyle>
            <a:lvl1pPr marL="0" indent="0" algn="ctr">
              <a:lnSpc>
                <a:spcPct val="120000"/>
              </a:lnSpc>
              <a:buNone/>
              <a:defRPr sz="2500" b="0" i="0">
                <a:solidFill>
                  <a:schemeClr val="bg1"/>
                </a:solidFill>
                <a:latin typeface="Neue Haas Unica W1G Medium" panose="020B0404030206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Rectangle 12">
            <a:extLst>
              <a:ext uri="{FF2B5EF4-FFF2-40B4-BE49-F238E27FC236}">
                <a16:creationId xmlns:a16="http://schemas.microsoft.com/office/drawing/2014/main" id="{1F588536-9766-1E43-A706-711F018637EB}"/>
              </a:ext>
            </a:extLst>
          </p:cNvPr>
          <p:cNvSpPr/>
          <p:nvPr userDrawn="1"/>
        </p:nvSpPr>
        <p:spPr>
          <a:xfrm>
            <a:off x="7599405" y="0"/>
            <a:ext cx="4592594" cy="6857982"/>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cxnSp>
        <p:nvCxnSpPr>
          <p:cNvPr id="14" name="Straight Connector 13">
            <a:extLst>
              <a:ext uri="{FF2B5EF4-FFF2-40B4-BE49-F238E27FC236}">
                <a16:creationId xmlns:a16="http://schemas.microsoft.com/office/drawing/2014/main" id="{0EBDB65F-DC3E-C74D-9F28-E78757C25172}"/>
              </a:ext>
            </a:extLst>
          </p:cNvPr>
          <p:cNvCxnSpPr>
            <a:cxnSpLocks/>
          </p:cNvCxnSpPr>
          <p:nvPr userDrawn="1"/>
        </p:nvCxnSpPr>
        <p:spPr>
          <a:xfrm>
            <a:off x="602312" y="1554763"/>
            <a:ext cx="63421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E5B14611-BCF6-0246-8F43-4CF2080EC404}"/>
              </a:ext>
            </a:extLst>
          </p:cNvPr>
          <p:cNvPicPr>
            <a:picLocks noChangeAspect="1"/>
          </p:cNvPicPr>
          <p:nvPr userDrawn="1"/>
        </p:nvPicPr>
        <p:blipFill>
          <a:blip r:embed="rId3"/>
          <a:stretch>
            <a:fillRect/>
          </a:stretch>
        </p:blipFill>
        <p:spPr>
          <a:xfrm>
            <a:off x="9911370" y="6210056"/>
            <a:ext cx="1962524" cy="360680"/>
          </a:xfrm>
          <a:prstGeom prst="rect">
            <a:avLst/>
          </a:prstGeom>
        </p:spPr>
      </p:pic>
    </p:spTree>
    <p:extLst>
      <p:ext uri="{BB962C8B-B14F-4D97-AF65-F5344CB8AC3E}">
        <p14:creationId xmlns:p14="http://schemas.microsoft.com/office/powerpoint/2010/main" val="3424281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Otsikko + taulukko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A06007-980B-2142-9A76-6C10782CC692}"/>
              </a:ext>
            </a:extLst>
          </p:cNvPr>
          <p:cNvSpPr/>
          <p:nvPr/>
        </p:nvSpPr>
        <p:spPr>
          <a:xfrm>
            <a:off x="7599405" y="0"/>
            <a:ext cx="4592594" cy="6857982"/>
          </a:xfrm>
          <a:prstGeom prst="rect">
            <a:avLst/>
          </a:prstGeom>
          <a:solidFill>
            <a:srgbClr val="9CFF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0" y="229200"/>
            <a:ext cx="7599405" cy="1325563"/>
          </a:xfrm>
        </p:spPr>
        <p:txBody>
          <a:bodyPr/>
          <a:lstStyle>
            <a:lvl1pPr algn="ctr">
              <a:defRPr sz="3500">
                <a:latin typeface="Canela Medium" pitchFamily="2" charset="77"/>
              </a:defRPr>
            </a:lvl1pPr>
          </a:lstStyle>
          <a:p>
            <a:r>
              <a:rPr lang="en-US"/>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a:cxnSpLocks/>
          </p:cNvCxnSpPr>
          <p:nvPr/>
        </p:nvCxnSpPr>
        <p:spPr>
          <a:xfrm>
            <a:off x="602312" y="1366807"/>
            <a:ext cx="63421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3">
            <a:extLst>
              <a:ext uri="{FF2B5EF4-FFF2-40B4-BE49-F238E27FC236}">
                <a16:creationId xmlns:a16="http://schemas.microsoft.com/office/drawing/2014/main" id="{D82E640B-127A-8143-BC78-FEA7DC0E1F49}"/>
              </a:ext>
            </a:extLst>
          </p:cNvPr>
          <p:cNvSpPr>
            <a:spLocks noGrp="1"/>
          </p:cNvSpPr>
          <p:nvPr>
            <p:ph sz="quarter" idx="11"/>
          </p:nvPr>
        </p:nvSpPr>
        <p:spPr>
          <a:xfrm>
            <a:off x="789623" y="2146246"/>
            <a:ext cx="6020160" cy="3344947"/>
          </a:xfrm>
        </p:spPr>
        <p:txBody>
          <a:bodyPr/>
          <a:lstStyle>
            <a:lvl1pPr>
              <a:buNone/>
              <a:defRPr/>
            </a:lvl1pPr>
          </a:lstStyle>
          <a:p>
            <a:pPr lvl="0"/>
            <a:r>
              <a:rPr lang="en-US"/>
              <a:t>Click to edit Master text styles</a:t>
            </a:r>
          </a:p>
        </p:txBody>
      </p:sp>
      <p:sp>
        <p:nvSpPr>
          <p:cNvPr id="9" name="Text Placeholder 3">
            <a:extLst>
              <a:ext uri="{FF2B5EF4-FFF2-40B4-BE49-F238E27FC236}">
                <a16:creationId xmlns:a16="http://schemas.microsoft.com/office/drawing/2014/main" id="{4FB3F6A1-9752-F848-A102-0EAD89C36F5D}"/>
              </a:ext>
            </a:extLst>
          </p:cNvPr>
          <p:cNvSpPr>
            <a:spLocks noGrp="1"/>
          </p:cNvSpPr>
          <p:nvPr>
            <p:ph type="body" sz="half" idx="2"/>
          </p:nvPr>
        </p:nvSpPr>
        <p:spPr>
          <a:xfrm>
            <a:off x="8065850" y="1912925"/>
            <a:ext cx="3659703" cy="3811588"/>
          </a:xfrm>
        </p:spPr>
        <p:txBody>
          <a:bodyPr/>
          <a:lstStyle>
            <a:lvl1pPr marL="0" indent="0">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3" name="Picture 12">
            <a:extLst>
              <a:ext uri="{FF2B5EF4-FFF2-40B4-BE49-F238E27FC236}">
                <a16:creationId xmlns:a16="http://schemas.microsoft.com/office/drawing/2014/main" id="{818DF08B-3530-C541-8E8B-47BED9E4E10B}"/>
              </a:ext>
            </a:extLst>
          </p:cNvPr>
          <p:cNvPicPr>
            <a:picLocks noChangeAspect="1"/>
          </p:cNvPicPr>
          <p:nvPr/>
        </p:nvPicPr>
        <p:blipFill>
          <a:blip r:embed="rId2"/>
          <a:stretch>
            <a:fillRect/>
          </a:stretch>
        </p:blipFill>
        <p:spPr>
          <a:xfrm>
            <a:off x="10064074" y="6389170"/>
            <a:ext cx="1845645" cy="139055"/>
          </a:xfrm>
          <a:prstGeom prst="rect">
            <a:avLst/>
          </a:prstGeom>
        </p:spPr>
      </p:pic>
      <p:pic>
        <p:nvPicPr>
          <p:cNvPr id="12" name="Picture 11">
            <a:extLst>
              <a:ext uri="{FF2B5EF4-FFF2-40B4-BE49-F238E27FC236}">
                <a16:creationId xmlns:a16="http://schemas.microsoft.com/office/drawing/2014/main" id="{A4248306-20CD-9745-A1FE-4E5BD119D023}"/>
              </a:ext>
            </a:extLst>
          </p:cNvPr>
          <p:cNvPicPr>
            <a:picLocks noChangeAspect="1"/>
          </p:cNvPicPr>
          <p:nvPr/>
        </p:nvPicPr>
        <p:blipFill>
          <a:blip r:embed="rId3"/>
          <a:stretch>
            <a:fillRect/>
          </a:stretch>
        </p:blipFill>
        <p:spPr>
          <a:xfrm>
            <a:off x="282281" y="6384907"/>
            <a:ext cx="1503458" cy="147579"/>
          </a:xfrm>
          <a:prstGeom prst="rect">
            <a:avLst/>
          </a:prstGeom>
        </p:spPr>
      </p:pic>
      <p:sp>
        <p:nvSpPr>
          <p:cNvPr id="10" name="Rectangle 9">
            <a:extLst>
              <a:ext uri="{FF2B5EF4-FFF2-40B4-BE49-F238E27FC236}">
                <a16:creationId xmlns:a16="http://schemas.microsoft.com/office/drawing/2014/main" id="{3956948F-886D-F34E-A2E4-3D9DF87C1C1B}"/>
              </a:ext>
            </a:extLst>
          </p:cNvPr>
          <p:cNvSpPr/>
          <p:nvPr userDrawn="1"/>
        </p:nvSpPr>
        <p:spPr>
          <a:xfrm>
            <a:off x="7599405" y="13252"/>
            <a:ext cx="4592594" cy="6857982"/>
          </a:xfrm>
          <a:prstGeom prst="rect">
            <a:avLst/>
          </a:prstGeom>
          <a:solidFill>
            <a:srgbClr val="9CFF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cxnSp>
        <p:nvCxnSpPr>
          <p:cNvPr id="14" name="Straight Connector 13">
            <a:extLst>
              <a:ext uri="{FF2B5EF4-FFF2-40B4-BE49-F238E27FC236}">
                <a16:creationId xmlns:a16="http://schemas.microsoft.com/office/drawing/2014/main" id="{968495CF-B287-8A4E-822F-1879AFBE358B}"/>
              </a:ext>
            </a:extLst>
          </p:cNvPr>
          <p:cNvCxnSpPr>
            <a:cxnSpLocks/>
          </p:cNvCxnSpPr>
          <p:nvPr userDrawn="1"/>
        </p:nvCxnSpPr>
        <p:spPr>
          <a:xfrm>
            <a:off x="602312" y="1366807"/>
            <a:ext cx="63421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42D1FF8-285E-474A-89C0-BCEAB4CCAE0A}"/>
              </a:ext>
            </a:extLst>
          </p:cNvPr>
          <p:cNvPicPr>
            <a:picLocks noChangeAspect="1"/>
          </p:cNvPicPr>
          <p:nvPr userDrawn="1"/>
        </p:nvPicPr>
        <p:blipFill>
          <a:blip r:embed="rId4"/>
          <a:stretch>
            <a:fillRect/>
          </a:stretch>
        </p:blipFill>
        <p:spPr>
          <a:xfrm>
            <a:off x="9911369" y="6171859"/>
            <a:ext cx="1979005" cy="363709"/>
          </a:xfrm>
          <a:prstGeom prst="rect">
            <a:avLst/>
          </a:prstGeom>
        </p:spPr>
      </p:pic>
    </p:spTree>
    <p:extLst>
      <p:ext uri="{BB962C8B-B14F-4D97-AF65-F5344CB8AC3E}">
        <p14:creationId xmlns:p14="http://schemas.microsoft.com/office/powerpoint/2010/main" val="3451504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elkkä teksti 1">
    <p:bg>
      <p:bgPr>
        <a:solidFill>
          <a:srgbClr val="00264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9CFFF8"/>
                </a:solidFill>
                <a:latin typeface="Clattering" pitchFamily="2" charset="0"/>
              </a:defRPr>
            </a:lvl1pPr>
          </a:lstStyle>
          <a:p>
            <a:r>
              <a:rPr lang="en-US"/>
              <a:t>Click to edit Master title style</a:t>
            </a:r>
            <a:endParaRPr lang="en-FI" dirty="0"/>
          </a:p>
        </p:txBody>
      </p:sp>
      <p:sp>
        <p:nvSpPr>
          <p:cNvPr id="5" name="Content Placeholder 2">
            <a:extLst>
              <a:ext uri="{FF2B5EF4-FFF2-40B4-BE49-F238E27FC236}">
                <a16:creationId xmlns:a16="http://schemas.microsoft.com/office/drawing/2014/main" id="{D4064BFC-CF3F-C74E-8F1F-09A14FDA4069}"/>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chemeClr val="bg1"/>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p:txBody>
      </p:sp>
      <p:pic>
        <p:nvPicPr>
          <p:cNvPr id="10" name="Picture 9">
            <a:extLst>
              <a:ext uri="{FF2B5EF4-FFF2-40B4-BE49-F238E27FC236}">
                <a16:creationId xmlns:a16="http://schemas.microsoft.com/office/drawing/2014/main" id="{A36FACA4-675F-2C43-9227-BCCC792E89DD}"/>
              </a:ext>
            </a:extLst>
          </p:cNvPr>
          <p:cNvPicPr>
            <a:picLocks noChangeAspect="1"/>
          </p:cNvPicPr>
          <p:nvPr userDrawn="1"/>
        </p:nvPicPr>
        <p:blipFill>
          <a:blip r:embed="rId2"/>
          <a:stretch>
            <a:fillRect/>
          </a:stretch>
        </p:blipFill>
        <p:spPr>
          <a:xfrm>
            <a:off x="318106" y="6383715"/>
            <a:ext cx="1467633" cy="144062"/>
          </a:xfrm>
          <a:prstGeom prst="rect">
            <a:avLst/>
          </a:prstGeom>
        </p:spPr>
      </p:pic>
      <p:sp>
        <p:nvSpPr>
          <p:cNvPr id="11" name="Subtitle 2">
            <a:extLst>
              <a:ext uri="{FF2B5EF4-FFF2-40B4-BE49-F238E27FC236}">
                <a16:creationId xmlns:a16="http://schemas.microsoft.com/office/drawing/2014/main" id="{5BE251F2-BFC8-C741-B7B4-2612AC8730C2}"/>
              </a:ext>
            </a:extLst>
          </p:cNvPr>
          <p:cNvSpPr txBox="1">
            <a:spLocks/>
          </p:cNvSpPr>
          <p:nvPr userDrawn="1"/>
        </p:nvSpPr>
        <p:spPr>
          <a:xfrm>
            <a:off x="25401" y="6394431"/>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t>ADAM – research on professional and organization magazines 2021</a:t>
            </a:r>
            <a:endParaRPr lang="en-FI" sz="1200" dirty="0"/>
          </a:p>
        </p:txBody>
      </p:sp>
      <p:pic>
        <p:nvPicPr>
          <p:cNvPr id="9" name="Picture 8">
            <a:extLst>
              <a:ext uri="{FF2B5EF4-FFF2-40B4-BE49-F238E27FC236}">
                <a16:creationId xmlns:a16="http://schemas.microsoft.com/office/drawing/2014/main" id="{D1C482D1-25CB-4540-89D3-9C369BD10CBB}"/>
              </a:ext>
            </a:extLst>
          </p:cNvPr>
          <p:cNvPicPr>
            <a:picLocks noChangeAspect="1"/>
          </p:cNvPicPr>
          <p:nvPr userDrawn="1"/>
        </p:nvPicPr>
        <p:blipFill>
          <a:blip r:embed="rId3"/>
          <a:stretch>
            <a:fillRect/>
          </a:stretch>
        </p:blipFill>
        <p:spPr>
          <a:xfrm>
            <a:off x="9911370" y="6214091"/>
            <a:ext cx="1962524" cy="360680"/>
          </a:xfrm>
          <a:prstGeom prst="rect">
            <a:avLst/>
          </a:prstGeom>
        </p:spPr>
      </p:pic>
    </p:spTree>
    <p:extLst>
      <p:ext uri="{BB962C8B-B14F-4D97-AF65-F5344CB8AC3E}">
        <p14:creationId xmlns:p14="http://schemas.microsoft.com/office/powerpoint/2010/main" val="1259576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Pelkkä teksti 1">
    <p:bg>
      <p:bgPr>
        <a:solidFill>
          <a:srgbClr val="00264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9CFFF8"/>
                </a:solidFill>
                <a:latin typeface="Clattering" pitchFamily="2" charset="0"/>
              </a:defRPr>
            </a:lvl1pPr>
          </a:lstStyle>
          <a:p>
            <a:r>
              <a:rPr lang="en-US"/>
              <a:t>Click to edit Master title style</a:t>
            </a:r>
            <a:endParaRPr lang="en-FI" dirty="0"/>
          </a:p>
        </p:txBody>
      </p:sp>
      <p:sp>
        <p:nvSpPr>
          <p:cNvPr id="5" name="Content Placeholder 2">
            <a:extLst>
              <a:ext uri="{FF2B5EF4-FFF2-40B4-BE49-F238E27FC236}">
                <a16:creationId xmlns:a16="http://schemas.microsoft.com/office/drawing/2014/main" id="{D4064BFC-CF3F-C74E-8F1F-09A14FDA4069}"/>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chemeClr val="bg1"/>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p:txBody>
      </p:sp>
      <p:pic>
        <p:nvPicPr>
          <p:cNvPr id="8" name="Picture 7">
            <a:extLst>
              <a:ext uri="{FF2B5EF4-FFF2-40B4-BE49-F238E27FC236}">
                <a16:creationId xmlns:a16="http://schemas.microsoft.com/office/drawing/2014/main" id="{5E2DEE29-01DC-034A-A412-ECC3FB283B1A}"/>
              </a:ext>
            </a:extLst>
          </p:cNvPr>
          <p:cNvPicPr>
            <a:picLocks noChangeAspect="1"/>
          </p:cNvPicPr>
          <p:nvPr userDrawn="1"/>
        </p:nvPicPr>
        <p:blipFill>
          <a:blip r:embed="rId2"/>
          <a:stretch>
            <a:fillRect/>
          </a:stretch>
        </p:blipFill>
        <p:spPr>
          <a:xfrm>
            <a:off x="9911370" y="6214091"/>
            <a:ext cx="1962524" cy="360680"/>
          </a:xfrm>
          <a:prstGeom prst="rect">
            <a:avLst/>
          </a:prstGeom>
        </p:spPr>
      </p:pic>
    </p:spTree>
    <p:extLst>
      <p:ext uri="{BB962C8B-B14F-4D97-AF65-F5344CB8AC3E}">
        <p14:creationId xmlns:p14="http://schemas.microsoft.com/office/powerpoint/2010/main" val="334452419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649EBF-CEF6-E44B-B0A4-3E1C327906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FI" dirty="0"/>
          </a:p>
        </p:txBody>
      </p:sp>
      <p:sp>
        <p:nvSpPr>
          <p:cNvPr id="3" name="Text Placeholder 2">
            <a:extLst>
              <a:ext uri="{FF2B5EF4-FFF2-40B4-BE49-F238E27FC236}">
                <a16:creationId xmlns:a16="http://schemas.microsoft.com/office/drawing/2014/main" id="{D4CA5092-7646-5547-A70B-476FB07267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dirty="0"/>
          </a:p>
        </p:txBody>
      </p:sp>
    </p:spTree>
    <p:extLst>
      <p:ext uri="{BB962C8B-B14F-4D97-AF65-F5344CB8AC3E}">
        <p14:creationId xmlns:p14="http://schemas.microsoft.com/office/powerpoint/2010/main" val="164227230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735" r:id="rId6"/>
    <p:sldLayoutId id="2147483699" r:id="rId7"/>
    <p:sldLayoutId id="2147483700" r:id="rId8"/>
    <p:sldLayoutId id="2147483732"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33" r:id="rId32"/>
    <p:sldLayoutId id="2147483734" r:id="rId33"/>
    <p:sldLayoutId id="2147483723" r:id="rId34"/>
    <p:sldLayoutId id="2147483724" r:id="rId35"/>
    <p:sldLayoutId id="2147483725" r:id="rId36"/>
    <p:sldLayoutId id="2147483726" r:id="rId37"/>
    <p:sldLayoutId id="2147483727" r:id="rId38"/>
    <p:sldLayoutId id="2147483654" r:id="rId39"/>
    <p:sldLayoutId id="2147483676" r:id="rId40"/>
    <p:sldLayoutId id="2147483687" r:id="rId41"/>
    <p:sldLayoutId id="2147483671" r:id="rId42"/>
  </p:sldLayoutIdLst>
  <p:hf sldNum="0" hdr="0" ftr="0"/>
  <p:txStyles>
    <p:titleStyle>
      <a:lvl1pPr algn="l" defTabSz="914400" rtl="0" eaLnBrk="1" latinLnBrk="0" hangingPunct="1">
        <a:lnSpc>
          <a:spcPct val="90000"/>
        </a:lnSpc>
        <a:spcBef>
          <a:spcPct val="0"/>
        </a:spcBef>
        <a:buNone/>
        <a:defRPr sz="4400" b="0" i="0" kern="1200">
          <a:solidFill>
            <a:schemeClr val="tx1"/>
          </a:solidFill>
          <a:latin typeface="Canela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Neue Haas Unica W1G Light" panose="020B0404030206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70.jpg"/><Relationship Id="rId1" Type="http://schemas.openxmlformats.org/officeDocument/2006/relationships/slideLayout" Target="../slideLayouts/slideLayout28.xml"/><Relationship Id="rId4" Type="http://schemas.openxmlformats.org/officeDocument/2006/relationships/image" Target="../media/image20.emf"/></Relationships>
</file>

<file path=ppt/slides/_rels/slide10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71.jpg"/><Relationship Id="rId1" Type="http://schemas.openxmlformats.org/officeDocument/2006/relationships/slideLayout" Target="../slideLayouts/slideLayout28.xml"/><Relationship Id="rId4" Type="http://schemas.openxmlformats.org/officeDocument/2006/relationships/image" Target="../media/image20.emf"/></Relationships>
</file>

<file path=ppt/slides/_rels/slide10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72.jpg"/><Relationship Id="rId1" Type="http://schemas.openxmlformats.org/officeDocument/2006/relationships/slideLayout" Target="../slideLayouts/slideLayout28.xml"/><Relationship Id="rId4" Type="http://schemas.openxmlformats.org/officeDocument/2006/relationships/image" Target="../media/image20.e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chart" Target="../charts/chart53.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chart" Target="../charts/chart5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chart" Target="../charts/chart55.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chart" Target="../charts/chart56.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2" Type="http://schemas.openxmlformats.org/officeDocument/2006/relationships/hyperlink" Target="mailto:outi.itavuo@aikakausmedia.fi" TargetMode="External"/><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g"/><Relationship Id="rId7" Type="http://schemas.openxmlformats.org/officeDocument/2006/relationships/image" Target="../media/image38.jpeg"/><Relationship Id="rId12"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7.jpg"/><Relationship Id="rId11" Type="http://schemas.openxmlformats.org/officeDocument/2006/relationships/image" Target="../media/image42.jpg"/><Relationship Id="rId5" Type="http://schemas.openxmlformats.org/officeDocument/2006/relationships/image" Target="../media/image36.jpg"/><Relationship Id="rId10" Type="http://schemas.openxmlformats.org/officeDocument/2006/relationships/image" Target="../media/image41.jpg"/><Relationship Id="rId4" Type="http://schemas.openxmlformats.org/officeDocument/2006/relationships/image" Target="../media/image35.jpg"/><Relationship Id="rId9" Type="http://schemas.openxmlformats.org/officeDocument/2006/relationships/image" Target="../media/image40.jpg"/></Relationships>
</file>

<file path=ppt/slides/_rels/slide13.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jpg"/><Relationship Id="rId7" Type="http://schemas.openxmlformats.org/officeDocument/2006/relationships/image" Target="../media/image48.jpg"/><Relationship Id="rId12"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7.jpg"/><Relationship Id="rId11" Type="http://schemas.openxmlformats.org/officeDocument/2006/relationships/image" Target="../media/image52.jpg"/><Relationship Id="rId5" Type="http://schemas.openxmlformats.org/officeDocument/2006/relationships/image" Target="../media/image46.jpg"/><Relationship Id="rId10" Type="http://schemas.openxmlformats.org/officeDocument/2006/relationships/image" Target="../media/image51.jpg"/><Relationship Id="rId4" Type="http://schemas.openxmlformats.org/officeDocument/2006/relationships/image" Target="../media/image45.jpg"/><Relationship Id="rId9" Type="http://schemas.openxmlformats.org/officeDocument/2006/relationships/image" Target="../media/image50.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6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67.xml"/><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70.xml"/><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71.xml"/><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17.emf"/><Relationship Id="rId1" Type="http://schemas.openxmlformats.org/officeDocument/2006/relationships/slideLayout" Target="../slideLayouts/slideLayout28.xml"/><Relationship Id="rId5" Type="http://schemas.openxmlformats.org/officeDocument/2006/relationships/image" Target="../media/image20.emf"/><Relationship Id="rId4" Type="http://schemas.openxmlformats.org/officeDocument/2006/relationships/image" Target="../media/image55.jpg"/></Relationships>
</file>

<file path=ppt/slides/_rels/slide8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56.jpg"/><Relationship Id="rId1" Type="http://schemas.openxmlformats.org/officeDocument/2006/relationships/slideLayout" Target="../slideLayouts/slideLayout28.xml"/><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28.xml"/><Relationship Id="rId5" Type="http://schemas.openxmlformats.org/officeDocument/2006/relationships/image" Target="../media/image20.emf"/><Relationship Id="rId4" Type="http://schemas.openxmlformats.org/officeDocument/2006/relationships/image" Target="../media/image17.emf"/></Relationships>
</file>

<file path=ppt/slides/_rels/slide9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59.jpg"/><Relationship Id="rId1" Type="http://schemas.openxmlformats.org/officeDocument/2006/relationships/slideLayout" Target="../slideLayouts/slideLayout28.xml"/><Relationship Id="rId5" Type="http://schemas.openxmlformats.org/officeDocument/2006/relationships/image" Target="../media/image60.jpg"/><Relationship Id="rId4" Type="http://schemas.openxmlformats.org/officeDocument/2006/relationships/image" Target="../media/image17.emf"/></Relationships>
</file>

<file path=ppt/slides/_rels/slide9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61.jpg"/><Relationship Id="rId1" Type="http://schemas.openxmlformats.org/officeDocument/2006/relationships/slideLayout" Target="../slideLayouts/slideLayout28.xml"/><Relationship Id="rId4" Type="http://schemas.openxmlformats.org/officeDocument/2006/relationships/image" Target="../media/image20.emf"/></Relationships>
</file>

<file path=ppt/slides/_rels/slide9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8.xml"/><Relationship Id="rId5" Type="http://schemas.openxmlformats.org/officeDocument/2006/relationships/image" Target="../media/image17.emf"/><Relationship Id="rId4" Type="http://schemas.openxmlformats.org/officeDocument/2006/relationships/image" Target="../media/image20.emf"/></Relationships>
</file>

<file path=ppt/slides/_rels/slide9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64.jpg"/><Relationship Id="rId1" Type="http://schemas.openxmlformats.org/officeDocument/2006/relationships/slideLayout" Target="../slideLayouts/slideLayout28.xml"/><Relationship Id="rId4" Type="http://schemas.openxmlformats.org/officeDocument/2006/relationships/image" Target="../media/image20.emf"/></Relationships>
</file>

<file path=ppt/slides/_rels/slide9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65.jpg"/><Relationship Id="rId1" Type="http://schemas.openxmlformats.org/officeDocument/2006/relationships/slideLayout" Target="../slideLayouts/slideLayout28.xml"/><Relationship Id="rId4" Type="http://schemas.openxmlformats.org/officeDocument/2006/relationships/image" Target="../media/image20.emf"/></Relationships>
</file>

<file path=ppt/slides/_rels/slide9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66.jpg"/><Relationship Id="rId1" Type="http://schemas.openxmlformats.org/officeDocument/2006/relationships/slideLayout" Target="../slideLayouts/slideLayout28.xml"/><Relationship Id="rId4" Type="http://schemas.openxmlformats.org/officeDocument/2006/relationships/image" Target="../media/image20.emf"/></Relationships>
</file>

<file path=ppt/slides/_rels/slide9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67.jpg"/><Relationship Id="rId1" Type="http://schemas.openxmlformats.org/officeDocument/2006/relationships/slideLayout" Target="../slideLayouts/slideLayout28.xml"/><Relationship Id="rId4" Type="http://schemas.openxmlformats.org/officeDocument/2006/relationships/image" Target="../media/image20.emf"/></Relationships>
</file>

<file path=ppt/slides/_rels/slide9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68.jpg"/><Relationship Id="rId1" Type="http://schemas.openxmlformats.org/officeDocument/2006/relationships/slideLayout" Target="../slideLayouts/slideLayout28.xml"/><Relationship Id="rId4" Type="http://schemas.openxmlformats.org/officeDocument/2006/relationships/image" Target="../media/image20.emf"/></Relationships>
</file>

<file path=ppt/slides/_rels/slide9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69.jpg"/><Relationship Id="rId1" Type="http://schemas.openxmlformats.org/officeDocument/2006/relationships/slideLayout" Target="../slideLayouts/slideLayout28.x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blip>
          <a:srcRect/>
          <a:stretch>
            <a:fillRect/>
          </a:stretch>
        </a:blipFill>
        <a:effectLst/>
      </p:bgPr>
    </p:bg>
    <p:spTree>
      <p:nvGrpSpPr>
        <p:cNvPr id="1" name=""/>
        <p:cNvGrpSpPr/>
        <p:nvPr/>
      </p:nvGrpSpPr>
      <p:grpSpPr>
        <a:xfrm>
          <a:off x="0" y="0"/>
          <a:ext cx="0" cy="0"/>
          <a:chOff x="0" y="0"/>
          <a:chExt cx="0" cy="0"/>
        </a:xfrm>
      </p:grpSpPr>
      <p:sp>
        <p:nvSpPr>
          <p:cNvPr id="11" name="Subtitle 10">
            <a:extLst>
              <a:ext uri="{FF2B5EF4-FFF2-40B4-BE49-F238E27FC236}">
                <a16:creationId xmlns:a16="http://schemas.microsoft.com/office/drawing/2014/main" id="{D86DC50A-4196-A94F-B452-F51EC2127F38}"/>
              </a:ext>
            </a:extLst>
          </p:cNvPr>
          <p:cNvSpPr>
            <a:spLocks noGrp="1"/>
          </p:cNvSpPr>
          <p:nvPr>
            <p:ph type="subTitle" idx="1"/>
          </p:nvPr>
        </p:nvSpPr>
        <p:spPr>
          <a:xfrm>
            <a:off x="0" y="1905958"/>
            <a:ext cx="12192000" cy="2619364"/>
          </a:xfrm>
        </p:spPr>
        <p:txBody>
          <a:bodyPr>
            <a:normAutofit/>
          </a:bodyPr>
          <a:lstStyle/>
          <a:p>
            <a:r>
              <a:rPr lang="fi-FI" sz="15000" dirty="0"/>
              <a:t>ADAM</a:t>
            </a:r>
          </a:p>
        </p:txBody>
      </p:sp>
      <p:sp>
        <p:nvSpPr>
          <p:cNvPr id="3" name="Subtitle 2">
            <a:extLst>
              <a:ext uri="{FF2B5EF4-FFF2-40B4-BE49-F238E27FC236}">
                <a16:creationId xmlns:a16="http://schemas.microsoft.com/office/drawing/2014/main" id="{3A4C5832-EBDA-A744-B678-3B89C045A145}"/>
              </a:ext>
            </a:extLst>
          </p:cNvPr>
          <p:cNvSpPr txBox="1">
            <a:spLocks/>
          </p:cNvSpPr>
          <p:nvPr/>
        </p:nvSpPr>
        <p:spPr>
          <a:xfrm>
            <a:off x="3413198" y="4525322"/>
            <a:ext cx="5365604" cy="80493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GB" sz="1600" dirty="0"/>
              <a:t>Research compilation on the reading of and advertising in professional and organization magazines</a:t>
            </a:r>
            <a:r>
              <a:rPr lang="en-FI" sz="1600" dirty="0"/>
              <a:t> </a:t>
            </a:r>
            <a:endParaRPr lang="en-FI" sz="1600" dirty="0">
              <a:latin typeface="Neue Haas Unica W1G" panose="020B0504030206020203" pitchFamily="34" charset="0"/>
            </a:endParaRPr>
          </a:p>
        </p:txBody>
      </p:sp>
      <p:sp>
        <p:nvSpPr>
          <p:cNvPr id="5" name="Subtitle 2">
            <a:extLst>
              <a:ext uri="{FF2B5EF4-FFF2-40B4-BE49-F238E27FC236}">
                <a16:creationId xmlns:a16="http://schemas.microsoft.com/office/drawing/2014/main" id="{A7809607-0026-314A-8D68-61117F8372F6}"/>
              </a:ext>
            </a:extLst>
          </p:cNvPr>
          <p:cNvSpPr txBox="1">
            <a:spLocks/>
          </p:cNvSpPr>
          <p:nvPr/>
        </p:nvSpPr>
        <p:spPr>
          <a:xfrm>
            <a:off x="0" y="6261852"/>
            <a:ext cx="12192000" cy="296214"/>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FI" sz="1500" dirty="0">
                <a:latin typeface="Neue Haas Unica W1G" panose="020B0504030206020203" pitchFamily="34" charset="0"/>
              </a:rPr>
              <a:t>2021</a:t>
            </a:r>
          </a:p>
        </p:txBody>
      </p:sp>
    </p:spTree>
    <p:extLst>
      <p:ext uri="{BB962C8B-B14F-4D97-AF65-F5344CB8AC3E}">
        <p14:creationId xmlns:p14="http://schemas.microsoft.com/office/powerpoint/2010/main" val="794824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F0ABA86-D74A-DA41-8BDB-67EDDBE9A1B2}"/>
              </a:ext>
            </a:extLst>
          </p:cNvPr>
          <p:cNvSpPr>
            <a:spLocks noGrp="1"/>
          </p:cNvSpPr>
          <p:nvPr>
            <p:ph idx="11"/>
          </p:nvPr>
        </p:nvSpPr>
        <p:spPr>
          <a:xfrm>
            <a:off x="1689706" y="3953002"/>
            <a:ext cx="8824801" cy="1908393"/>
          </a:xfrm>
        </p:spPr>
        <p:txBody>
          <a:bodyPr anchor="ctr">
            <a:normAutofit/>
          </a:bodyPr>
          <a:lstStyle/>
          <a:p>
            <a:r>
              <a:rPr lang="en-GB" sz="1800" dirty="0"/>
              <a:t>The surveys were conducted between December 2020 and April 2021.</a:t>
            </a:r>
          </a:p>
          <a:p>
            <a:r>
              <a:rPr lang="en-GB" sz="1800" dirty="0"/>
              <a:t>The research method was an online survey for readers of each magazine.</a:t>
            </a:r>
          </a:p>
          <a:p>
            <a:pPr marL="0" indent="0"/>
            <a:r>
              <a:rPr lang="en-GB" sz="1800" dirty="0"/>
              <a:t>Implemented by </a:t>
            </a:r>
            <a:r>
              <a:rPr lang="en-GB" sz="1800" dirty="0">
                <a:latin typeface="Neue Haas Unica W1G Medium" panose="020B0504030206020203" pitchFamily="34" charset="0"/>
              </a:rPr>
              <a:t>JHelske Research </a:t>
            </a:r>
            <a:br>
              <a:rPr lang="en-GB" sz="1800" dirty="0">
                <a:latin typeface="Neue Haas Unica W1G Medium" panose="020B0504030206020203" pitchFamily="34" charset="0"/>
              </a:rPr>
            </a:br>
            <a:r>
              <a:rPr lang="en-GB" sz="1800" dirty="0"/>
              <a:t>for </a:t>
            </a:r>
            <a:r>
              <a:rPr lang="en-GB" sz="1800" dirty="0">
                <a:latin typeface="Neue Haas Unica W1G Medium" panose="020B0504030206020203" pitchFamily="34" charset="0"/>
              </a:rPr>
              <a:t>Finnish Magazine Media Association (Aikakausmedia)</a:t>
            </a:r>
          </a:p>
        </p:txBody>
      </p:sp>
      <p:sp>
        <p:nvSpPr>
          <p:cNvPr id="8" name="Title 5">
            <a:extLst>
              <a:ext uri="{FF2B5EF4-FFF2-40B4-BE49-F238E27FC236}">
                <a16:creationId xmlns:a16="http://schemas.microsoft.com/office/drawing/2014/main" id="{478ADB49-D976-3349-AAD5-9A3B601DAC59}"/>
              </a:ext>
            </a:extLst>
          </p:cNvPr>
          <p:cNvSpPr>
            <a:spLocks noGrp="1"/>
          </p:cNvSpPr>
          <p:nvPr>
            <p:ph type="title"/>
          </p:nvPr>
        </p:nvSpPr>
        <p:spPr>
          <a:xfrm>
            <a:off x="1444487" y="996605"/>
            <a:ext cx="9303026" cy="1292086"/>
          </a:xfrm>
        </p:spPr>
        <p:txBody>
          <a:bodyPr>
            <a:noAutofit/>
          </a:bodyPr>
          <a:lstStyle/>
          <a:p>
            <a:r>
              <a:rPr lang="en-GB" sz="9000" dirty="0">
                <a:solidFill>
                  <a:schemeClr val="bg1"/>
                </a:solidFill>
                <a:latin typeface="Canela Medium" pitchFamily="2" charset="77"/>
              </a:rPr>
              <a:t>20</a:t>
            </a:r>
            <a:r>
              <a:rPr lang="en-GB" sz="5000" dirty="0">
                <a:latin typeface="Canela Medium" pitchFamily="2" charset="77"/>
              </a:rPr>
              <a:t> </a:t>
            </a:r>
            <a:r>
              <a:rPr lang="en-GB" sz="4500" dirty="0">
                <a:latin typeface="Canela Medium" pitchFamily="2" charset="77"/>
              </a:rPr>
              <a:t>professional and organization magazines were examined</a:t>
            </a:r>
            <a:br>
              <a:rPr lang="en-GB" b="1" dirty="0"/>
            </a:br>
            <a:endParaRPr lang="en-GB" sz="4500" dirty="0">
              <a:latin typeface="Canela Medium" pitchFamily="2" charset="77"/>
            </a:endParaRPr>
          </a:p>
        </p:txBody>
      </p:sp>
      <p:sp>
        <p:nvSpPr>
          <p:cNvPr id="9" name="Title 5">
            <a:extLst>
              <a:ext uri="{FF2B5EF4-FFF2-40B4-BE49-F238E27FC236}">
                <a16:creationId xmlns:a16="http://schemas.microsoft.com/office/drawing/2014/main" id="{B6900F04-572D-A941-B229-8EB719CE5DD4}"/>
              </a:ext>
            </a:extLst>
          </p:cNvPr>
          <p:cNvSpPr txBox="1">
            <a:spLocks/>
          </p:cNvSpPr>
          <p:nvPr/>
        </p:nvSpPr>
        <p:spPr>
          <a:xfrm>
            <a:off x="0" y="2244229"/>
            <a:ext cx="12192000" cy="107689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0" i="0" kern="1200">
                <a:solidFill>
                  <a:srgbClr val="9CFFF8"/>
                </a:solidFill>
                <a:latin typeface="Clattering" pitchFamily="2" charset="0"/>
                <a:ea typeface="+mj-ea"/>
                <a:cs typeface="+mj-cs"/>
              </a:defRPr>
            </a:lvl1pPr>
          </a:lstStyle>
          <a:p>
            <a:br>
              <a:rPr lang="en-GB" sz="5000" dirty="0">
                <a:latin typeface="Canela Medium" pitchFamily="2" charset="77"/>
              </a:rPr>
            </a:br>
            <a:r>
              <a:rPr lang="en-GB" sz="9000" dirty="0">
                <a:solidFill>
                  <a:schemeClr val="bg1"/>
                </a:solidFill>
                <a:latin typeface="Canela Medium" pitchFamily="2" charset="77"/>
              </a:rPr>
              <a:t>12,152 </a:t>
            </a:r>
            <a:r>
              <a:rPr lang="en-GB" sz="4500" dirty="0">
                <a:latin typeface="Canela Medium" pitchFamily="2" charset="77"/>
              </a:rPr>
              <a:t>respondents</a:t>
            </a:r>
          </a:p>
        </p:txBody>
      </p:sp>
    </p:spTree>
    <p:extLst>
      <p:ext uri="{BB962C8B-B14F-4D97-AF65-F5344CB8AC3E}">
        <p14:creationId xmlns:p14="http://schemas.microsoft.com/office/powerpoint/2010/main" val="23664076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4FA1298D-5F6D-8F41-95A4-AF60F6C6FA40}"/>
              </a:ext>
            </a:extLst>
          </p:cNvPr>
          <p:cNvPicPr>
            <a:picLocks noChangeAspect="1"/>
          </p:cNvPicPr>
          <p:nvPr/>
        </p:nvPicPr>
        <p:blipFill>
          <a:blip r:embed="rId2"/>
          <a:stretch>
            <a:fillRect/>
          </a:stretch>
        </p:blipFill>
        <p:spPr>
          <a:xfrm>
            <a:off x="4161323" y="540709"/>
            <a:ext cx="4107466" cy="5751900"/>
          </a:xfrm>
          <a:prstGeom prst="rect">
            <a:avLst/>
          </a:prstGeom>
          <a:ln>
            <a:solidFill>
              <a:schemeClr val="accent6">
                <a:lumMod val="20000"/>
                <a:lumOff val="80000"/>
              </a:schemeClr>
            </a:solidFill>
          </a:ln>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3"/>
          <a:srcRect l="49396" t="-842" b="16248"/>
          <a:stretch/>
        </p:blipFill>
        <p:spPr>
          <a:xfrm rot="5400000">
            <a:off x="617793"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32987"/>
            <a:ext cx="2328472" cy="461665"/>
          </a:xfrm>
          <a:prstGeom prst="rect">
            <a:avLst/>
          </a:prstGeom>
          <a:noFill/>
        </p:spPr>
        <p:txBody>
          <a:bodyPr wrap="square" rtlCol="0">
            <a:spAutoFit/>
          </a:bodyPr>
          <a:lstStyle/>
          <a:p>
            <a:pPr algn="ctr"/>
            <a:r>
              <a:rPr lang="fi-FI" sz="2400" dirty="0">
                <a:solidFill>
                  <a:schemeClr val="tx2"/>
                </a:solidFill>
                <a:latin typeface="Canela Medium" pitchFamily="2" charset="77"/>
              </a:rPr>
              <a:t>Taloustaito</a:t>
            </a:r>
          </a:p>
        </p:txBody>
      </p:sp>
      <p:sp>
        <p:nvSpPr>
          <p:cNvPr id="12" name="TextBox 11">
            <a:extLst>
              <a:ext uri="{FF2B5EF4-FFF2-40B4-BE49-F238E27FC236}">
                <a16:creationId xmlns:a16="http://schemas.microsoft.com/office/drawing/2014/main" id="{BA59900D-2F07-874C-8656-F13FBF2935C8}"/>
              </a:ext>
            </a:extLst>
          </p:cNvPr>
          <p:cNvSpPr txBox="1"/>
          <p:nvPr/>
        </p:nvSpPr>
        <p:spPr>
          <a:xfrm>
            <a:off x="8423943" y="540709"/>
            <a:ext cx="2277303" cy="707886"/>
          </a:xfrm>
          <a:prstGeom prst="rect">
            <a:avLst/>
          </a:prstGeom>
          <a:noFill/>
        </p:spPr>
        <p:txBody>
          <a:bodyPr wrap="square" rtlCol="0">
            <a:spAutoFit/>
          </a:bodyPr>
          <a:lstStyle/>
          <a:p>
            <a:pPr algn="ctr"/>
            <a:r>
              <a:rPr lang="fi-FI" sz="2000" dirty="0" err="1">
                <a:solidFill>
                  <a:schemeClr val="tx2"/>
                </a:solidFill>
                <a:latin typeface="Neue Haas Unica W1G Medium" panose="020B0504030206020203" pitchFamily="34" charset="0"/>
              </a:rPr>
              <a:t>Noting</a:t>
            </a:r>
            <a:r>
              <a:rPr lang="fi-FI" sz="2000" dirty="0">
                <a:solidFill>
                  <a:schemeClr val="tx2"/>
                </a:solidFill>
                <a:latin typeface="Neue Haas Unica W1G Medium" panose="020B0504030206020203" pitchFamily="34" charset="0"/>
              </a:rPr>
              <a:t> </a:t>
            </a:r>
            <a:r>
              <a:rPr lang="fi-FI" sz="2000" dirty="0" err="1">
                <a:solidFill>
                  <a:schemeClr val="tx2"/>
                </a:solidFill>
                <a:latin typeface="Neue Haas Unica W1G Medium" panose="020B0504030206020203" pitchFamily="34" charset="0"/>
              </a:rPr>
              <a:t>score</a:t>
            </a:r>
            <a:r>
              <a:rPr lang="fi-FI" sz="2000" dirty="0">
                <a:solidFill>
                  <a:schemeClr val="tx2"/>
                </a:solidFill>
                <a:latin typeface="Neue Haas Unica W1G Medium" panose="020B0504030206020203" pitchFamily="34" charset="0"/>
              </a:rPr>
              <a:t>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40 % </a:t>
            </a:r>
          </a:p>
        </p:txBody>
      </p:sp>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4"/>
          <a:srcRect t="-243" r="36959" b="17402"/>
          <a:stretch/>
        </p:blipFill>
        <p:spPr>
          <a:xfrm rot="16200000">
            <a:off x="1955628" y="2460199"/>
            <a:ext cx="2398126" cy="2544102"/>
          </a:xfrm>
          <a:prstGeom prst="rect">
            <a:avLst/>
          </a:prstGeom>
        </p:spPr>
      </p:pic>
      <p:sp>
        <p:nvSpPr>
          <p:cNvPr id="13" name="TextBox 12">
            <a:extLst>
              <a:ext uri="{FF2B5EF4-FFF2-40B4-BE49-F238E27FC236}">
                <a16:creationId xmlns:a16="http://schemas.microsoft.com/office/drawing/2014/main" id="{8AB0F63C-21E7-124A-92C6-EE91586DCDC2}"/>
              </a:ext>
            </a:extLst>
          </p:cNvPr>
          <p:cNvSpPr txBox="1"/>
          <p:nvPr/>
        </p:nvSpPr>
        <p:spPr>
          <a:xfrm>
            <a:off x="1882639" y="3185946"/>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33 % </a:t>
            </a:r>
            <a:br>
              <a:rPr lang="fi-FI" sz="2000" dirty="0">
                <a:solidFill>
                  <a:schemeClr val="bg1"/>
                </a:solidFill>
                <a:latin typeface="Neue Haas Unica W1G Medium" panose="020B0504030206020203" pitchFamily="34" charset="0"/>
              </a:rPr>
            </a:br>
            <a:r>
              <a:rPr lang="fi-FI" sz="2000" dirty="0" err="1">
                <a:solidFill>
                  <a:schemeClr val="bg1"/>
                </a:solidFill>
                <a:latin typeface="Neue Haas Unica W1G Medium" panose="020B0504030206020203" pitchFamily="34" charset="0"/>
              </a:rPr>
              <a:t>rated</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the</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ad</a:t>
            </a:r>
            <a:r>
              <a:rPr lang="fi-FI" sz="2000" dirty="0">
                <a:solidFill>
                  <a:schemeClr val="bg1"/>
                </a:solidFill>
                <a:latin typeface="Neue Haas Unica W1G Medium" panose="020B0504030206020203" pitchFamily="34" charset="0"/>
              </a:rPr>
              <a:t> as </a:t>
            </a:r>
            <a:br>
              <a:rPr lang="fi-FI" sz="2000" dirty="0">
                <a:solidFill>
                  <a:schemeClr val="bg1"/>
                </a:solidFill>
                <a:latin typeface="Neue Haas Unica W1G Medium" panose="020B0504030206020203" pitchFamily="34" charset="0"/>
              </a:rPr>
            </a:br>
            <a:r>
              <a:rPr lang="fi-FI" sz="2000" dirty="0" err="1">
                <a:solidFill>
                  <a:schemeClr val="bg1"/>
                </a:solidFill>
                <a:latin typeface="Neue Haas Unica W1G Medium" panose="020B0504030206020203" pitchFamily="34" charset="0"/>
              </a:rPr>
              <a:t>the</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best</a:t>
            </a:r>
            <a:endParaRPr lang="fi-FI" sz="2000" dirty="0">
              <a:solidFill>
                <a:schemeClr val="bg1"/>
              </a:solidFill>
              <a:latin typeface="Neue Haas Unica W1G Medium" panose="020B0504030206020203" pitchFamily="34" charset="0"/>
            </a:endParaRPr>
          </a:p>
        </p:txBody>
      </p:sp>
    </p:spTree>
    <p:extLst>
      <p:ext uri="{BB962C8B-B14F-4D97-AF65-F5344CB8AC3E}">
        <p14:creationId xmlns:p14="http://schemas.microsoft.com/office/powerpoint/2010/main" val="33681211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6688FB9E-75CA-AA46-ACD4-F134A4E65569}"/>
              </a:ext>
            </a:extLst>
          </p:cNvPr>
          <p:cNvPicPr>
            <a:picLocks noChangeAspect="1"/>
          </p:cNvPicPr>
          <p:nvPr/>
        </p:nvPicPr>
        <p:blipFill>
          <a:blip r:embed="rId2"/>
          <a:stretch>
            <a:fillRect/>
          </a:stretch>
        </p:blipFill>
        <p:spPr>
          <a:xfrm>
            <a:off x="4191875" y="540709"/>
            <a:ext cx="4413645" cy="5695025"/>
          </a:xfrm>
          <a:prstGeom prst="rect">
            <a:avLst/>
          </a:prstGeom>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3"/>
          <a:srcRect l="49396" t="-842" b="16248"/>
          <a:stretch/>
        </p:blipFill>
        <p:spPr>
          <a:xfrm rot="5400000">
            <a:off x="617793"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32987"/>
            <a:ext cx="2328472" cy="461665"/>
          </a:xfrm>
          <a:prstGeom prst="rect">
            <a:avLst/>
          </a:prstGeom>
          <a:noFill/>
        </p:spPr>
        <p:txBody>
          <a:bodyPr wrap="square" rtlCol="0">
            <a:spAutoFit/>
          </a:bodyPr>
          <a:lstStyle/>
          <a:p>
            <a:pPr algn="ctr"/>
            <a:r>
              <a:rPr lang="fi-FI" sz="2400" dirty="0">
                <a:solidFill>
                  <a:schemeClr val="tx2"/>
                </a:solidFill>
                <a:latin typeface="Canela Medium" pitchFamily="2" charset="77"/>
              </a:rPr>
              <a:t>Tehy-lehti</a:t>
            </a:r>
          </a:p>
        </p:txBody>
      </p:sp>
      <p:sp>
        <p:nvSpPr>
          <p:cNvPr id="12" name="TextBox 11">
            <a:extLst>
              <a:ext uri="{FF2B5EF4-FFF2-40B4-BE49-F238E27FC236}">
                <a16:creationId xmlns:a16="http://schemas.microsoft.com/office/drawing/2014/main" id="{BA59900D-2F07-874C-8656-F13FBF2935C8}"/>
              </a:ext>
            </a:extLst>
          </p:cNvPr>
          <p:cNvSpPr txBox="1"/>
          <p:nvPr/>
        </p:nvSpPr>
        <p:spPr>
          <a:xfrm>
            <a:off x="8423943" y="540709"/>
            <a:ext cx="2277303" cy="707886"/>
          </a:xfrm>
          <a:prstGeom prst="rect">
            <a:avLst/>
          </a:prstGeom>
          <a:noFill/>
        </p:spPr>
        <p:txBody>
          <a:bodyPr wrap="square" rtlCol="0">
            <a:spAutoFit/>
          </a:bodyPr>
          <a:lstStyle/>
          <a:p>
            <a:pPr algn="ctr"/>
            <a:r>
              <a:rPr lang="fi-FI" sz="2000" dirty="0" err="1">
                <a:solidFill>
                  <a:schemeClr val="tx2"/>
                </a:solidFill>
                <a:latin typeface="Neue Haas Unica W1G Medium" panose="020B0504030206020203" pitchFamily="34" charset="0"/>
              </a:rPr>
              <a:t>Noting</a:t>
            </a:r>
            <a:r>
              <a:rPr lang="fi-FI" sz="2000" dirty="0">
                <a:solidFill>
                  <a:schemeClr val="tx2"/>
                </a:solidFill>
                <a:latin typeface="Neue Haas Unica W1G Medium" panose="020B0504030206020203" pitchFamily="34" charset="0"/>
              </a:rPr>
              <a:t> </a:t>
            </a:r>
            <a:r>
              <a:rPr lang="fi-FI" sz="2000" dirty="0" err="1">
                <a:solidFill>
                  <a:schemeClr val="tx2"/>
                </a:solidFill>
                <a:latin typeface="Neue Haas Unica W1G Medium" panose="020B0504030206020203" pitchFamily="34" charset="0"/>
              </a:rPr>
              <a:t>score</a:t>
            </a:r>
            <a:r>
              <a:rPr lang="fi-FI" sz="2000" dirty="0">
                <a:solidFill>
                  <a:schemeClr val="tx2"/>
                </a:solidFill>
                <a:latin typeface="Neue Haas Unica W1G Medium" panose="020B0504030206020203" pitchFamily="34" charset="0"/>
              </a:rPr>
              <a:t>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45 % </a:t>
            </a:r>
          </a:p>
        </p:txBody>
      </p:sp>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4"/>
          <a:srcRect t="-243" r="36959" b="17402"/>
          <a:stretch/>
        </p:blipFill>
        <p:spPr>
          <a:xfrm rot="16200000">
            <a:off x="1955628" y="2460199"/>
            <a:ext cx="2398126" cy="2544102"/>
          </a:xfrm>
          <a:prstGeom prst="rect">
            <a:avLst/>
          </a:prstGeom>
        </p:spPr>
      </p:pic>
      <p:sp>
        <p:nvSpPr>
          <p:cNvPr id="13" name="TextBox 12">
            <a:extLst>
              <a:ext uri="{FF2B5EF4-FFF2-40B4-BE49-F238E27FC236}">
                <a16:creationId xmlns:a16="http://schemas.microsoft.com/office/drawing/2014/main" id="{8AB0F63C-21E7-124A-92C6-EE91586DCDC2}"/>
              </a:ext>
            </a:extLst>
          </p:cNvPr>
          <p:cNvSpPr txBox="1"/>
          <p:nvPr/>
        </p:nvSpPr>
        <p:spPr>
          <a:xfrm>
            <a:off x="1882639" y="3185946"/>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41 % </a:t>
            </a:r>
            <a:br>
              <a:rPr lang="fi-FI" sz="2000" dirty="0">
                <a:solidFill>
                  <a:schemeClr val="bg1"/>
                </a:solidFill>
                <a:latin typeface="Neue Haas Unica W1G Medium" panose="020B0504030206020203" pitchFamily="34" charset="0"/>
              </a:rPr>
            </a:br>
            <a:r>
              <a:rPr lang="fi-FI" sz="2000" dirty="0" err="1">
                <a:solidFill>
                  <a:schemeClr val="bg1"/>
                </a:solidFill>
                <a:latin typeface="Neue Haas Unica W1G Medium" panose="020B0504030206020203" pitchFamily="34" charset="0"/>
              </a:rPr>
              <a:t>rated</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the</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ad</a:t>
            </a:r>
            <a:r>
              <a:rPr lang="fi-FI" sz="2000" dirty="0">
                <a:solidFill>
                  <a:schemeClr val="bg1"/>
                </a:solidFill>
                <a:latin typeface="Neue Haas Unica W1G Medium" panose="020B0504030206020203" pitchFamily="34" charset="0"/>
              </a:rPr>
              <a:t> as </a:t>
            </a:r>
            <a:br>
              <a:rPr lang="fi-FI" sz="2000" dirty="0">
                <a:solidFill>
                  <a:schemeClr val="bg1"/>
                </a:solidFill>
                <a:latin typeface="Neue Haas Unica W1G Medium" panose="020B0504030206020203" pitchFamily="34" charset="0"/>
              </a:rPr>
            </a:br>
            <a:r>
              <a:rPr lang="fi-FI" sz="2000" dirty="0" err="1">
                <a:solidFill>
                  <a:schemeClr val="bg1"/>
                </a:solidFill>
                <a:latin typeface="Neue Haas Unica W1G Medium" panose="020B0504030206020203" pitchFamily="34" charset="0"/>
              </a:rPr>
              <a:t>the</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best</a:t>
            </a:r>
            <a:endParaRPr lang="fi-FI" sz="2000" dirty="0">
              <a:solidFill>
                <a:schemeClr val="bg1"/>
              </a:solidFill>
              <a:latin typeface="Neue Haas Unica W1G Medium" panose="020B0504030206020203" pitchFamily="34" charset="0"/>
            </a:endParaRPr>
          </a:p>
        </p:txBody>
      </p:sp>
    </p:spTree>
    <p:extLst>
      <p:ext uri="{BB962C8B-B14F-4D97-AF65-F5344CB8AC3E}">
        <p14:creationId xmlns:p14="http://schemas.microsoft.com/office/powerpoint/2010/main" val="37322069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a child posing for a picture&#10;&#10;Description automatically generated with low confidence">
            <a:extLst>
              <a:ext uri="{FF2B5EF4-FFF2-40B4-BE49-F238E27FC236}">
                <a16:creationId xmlns:a16="http://schemas.microsoft.com/office/drawing/2014/main" id="{1F262C86-2549-994E-943F-32585E2F0484}"/>
              </a:ext>
            </a:extLst>
          </p:cNvPr>
          <p:cNvPicPr>
            <a:picLocks noChangeAspect="1"/>
          </p:cNvPicPr>
          <p:nvPr/>
        </p:nvPicPr>
        <p:blipFill>
          <a:blip r:embed="rId2"/>
          <a:stretch>
            <a:fillRect/>
          </a:stretch>
        </p:blipFill>
        <p:spPr>
          <a:xfrm>
            <a:off x="4271040" y="540709"/>
            <a:ext cx="3967688" cy="5951532"/>
          </a:xfrm>
          <a:prstGeom prst="rect">
            <a:avLst/>
          </a:prstGeom>
          <a:ln>
            <a:solidFill>
              <a:schemeClr val="accent6">
                <a:lumMod val="20000"/>
                <a:lumOff val="80000"/>
              </a:schemeClr>
            </a:solidFill>
          </a:ln>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3"/>
          <a:srcRect l="49396" t="-842" b="16248"/>
          <a:stretch/>
        </p:blipFill>
        <p:spPr>
          <a:xfrm rot="5400000">
            <a:off x="617793"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32987"/>
            <a:ext cx="2328472" cy="461665"/>
          </a:xfrm>
          <a:prstGeom prst="rect">
            <a:avLst/>
          </a:prstGeom>
          <a:noFill/>
        </p:spPr>
        <p:txBody>
          <a:bodyPr wrap="square" rtlCol="0">
            <a:spAutoFit/>
          </a:bodyPr>
          <a:lstStyle/>
          <a:p>
            <a:pPr algn="ctr"/>
            <a:r>
              <a:rPr lang="fi-FI" sz="2400" dirty="0">
                <a:solidFill>
                  <a:schemeClr val="tx2"/>
                </a:solidFill>
                <a:latin typeface="Canela Medium" pitchFamily="2" charset="77"/>
              </a:rPr>
              <a:t>Uusiouutiset</a:t>
            </a:r>
          </a:p>
        </p:txBody>
      </p:sp>
      <p:sp>
        <p:nvSpPr>
          <p:cNvPr id="12" name="TextBox 11">
            <a:extLst>
              <a:ext uri="{FF2B5EF4-FFF2-40B4-BE49-F238E27FC236}">
                <a16:creationId xmlns:a16="http://schemas.microsoft.com/office/drawing/2014/main" id="{BA59900D-2F07-874C-8656-F13FBF2935C8}"/>
              </a:ext>
            </a:extLst>
          </p:cNvPr>
          <p:cNvSpPr txBox="1"/>
          <p:nvPr/>
        </p:nvSpPr>
        <p:spPr>
          <a:xfrm>
            <a:off x="8423943" y="540709"/>
            <a:ext cx="2277303" cy="707886"/>
          </a:xfrm>
          <a:prstGeom prst="rect">
            <a:avLst/>
          </a:prstGeom>
          <a:noFill/>
        </p:spPr>
        <p:txBody>
          <a:bodyPr wrap="square" rtlCol="0">
            <a:spAutoFit/>
          </a:bodyPr>
          <a:lstStyle/>
          <a:p>
            <a:pPr algn="ctr"/>
            <a:r>
              <a:rPr lang="fi-FI" sz="2000" dirty="0" err="1">
                <a:solidFill>
                  <a:schemeClr val="tx2"/>
                </a:solidFill>
                <a:latin typeface="Neue Haas Unica W1G Medium" panose="020B0504030206020203" pitchFamily="34" charset="0"/>
              </a:rPr>
              <a:t>Noting</a:t>
            </a:r>
            <a:r>
              <a:rPr lang="fi-FI" sz="2000" dirty="0">
                <a:solidFill>
                  <a:schemeClr val="tx2"/>
                </a:solidFill>
                <a:latin typeface="Neue Haas Unica W1G Medium" panose="020B0504030206020203" pitchFamily="34" charset="0"/>
              </a:rPr>
              <a:t> </a:t>
            </a:r>
            <a:r>
              <a:rPr lang="fi-FI" sz="2000" dirty="0" err="1">
                <a:solidFill>
                  <a:schemeClr val="tx2"/>
                </a:solidFill>
                <a:latin typeface="Neue Haas Unica W1G Medium" panose="020B0504030206020203" pitchFamily="34" charset="0"/>
              </a:rPr>
              <a:t>score</a:t>
            </a:r>
            <a:r>
              <a:rPr lang="fi-FI" sz="2000" dirty="0">
                <a:solidFill>
                  <a:schemeClr val="tx2"/>
                </a:solidFill>
                <a:latin typeface="Neue Haas Unica W1G Medium" panose="020B0504030206020203" pitchFamily="34" charset="0"/>
              </a:rPr>
              <a:t>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55 % </a:t>
            </a:r>
          </a:p>
        </p:txBody>
      </p:sp>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4"/>
          <a:srcRect t="-243" r="36959" b="17402"/>
          <a:stretch/>
        </p:blipFill>
        <p:spPr>
          <a:xfrm rot="16200000">
            <a:off x="2164634" y="2460199"/>
            <a:ext cx="2398126" cy="2544102"/>
          </a:xfrm>
          <a:prstGeom prst="rect">
            <a:avLst/>
          </a:prstGeom>
        </p:spPr>
      </p:pic>
      <p:sp>
        <p:nvSpPr>
          <p:cNvPr id="13" name="TextBox 12">
            <a:extLst>
              <a:ext uri="{FF2B5EF4-FFF2-40B4-BE49-F238E27FC236}">
                <a16:creationId xmlns:a16="http://schemas.microsoft.com/office/drawing/2014/main" id="{8AB0F63C-21E7-124A-92C6-EE91586DCDC2}"/>
              </a:ext>
            </a:extLst>
          </p:cNvPr>
          <p:cNvSpPr txBox="1"/>
          <p:nvPr/>
        </p:nvSpPr>
        <p:spPr>
          <a:xfrm>
            <a:off x="2091645" y="3185946"/>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43 % </a:t>
            </a:r>
            <a:br>
              <a:rPr lang="fi-FI" sz="2000" dirty="0">
                <a:solidFill>
                  <a:schemeClr val="bg1"/>
                </a:solidFill>
                <a:latin typeface="Neue Haas Unica W1G Medium" panose="020B0504030206020203" pitchFamily="34" charset="0"/>
              </a:rPr>
            </a:br>
            <a:r>
              <a:rPr lang="fi-FI" sz="2000" dirty="0" err="1">
                <a:solidFill>
                  <a:schemeClr val="bg1"/>
                </a:solidFill>
                <a:latin typeface="Neue Haas Unica W1G Medium" panose="020B0504030206020203" pitchFamily="34" charset="0"/>
              </a:rPr>
              <a:t>rated</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the</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ad</a:t>
            </a:r>
            <a:r>
              <a:rPr lang="fi-FI" sz="2000" dirty="0">
                <a:solidFill>
                  <a:schemeClr val="bg1"/>
                </a:solidFill>
                <a:latin typeface="Neue Haas Unica W1G Medium" panose="020B0504030206020203" pitchFamily="34" charset="0"/>
              </a:rPr>
              <a:t> as </a:t>
            </a:r>
            <a:br>
              <a:rPr lang="fi-FI" sz="2000" dirty="0">
                <a:solidFill>
                  <a:schemeClr val="bg1"/>
                </a:solidFill>
                <a:latin typeface="Neue Haas Unica W1G Medium" panose="020B0504030206020203" pitchFamily="34" charset="0"/>
              </a:rPr>
            </a:br>
            <a:r>
              <a:rPr lang="fi-FI" sz="2000" dirty="0" err="1">
                <a:solidFill>
                  <a:schemeClr val="bg1"/>
                </a:solidFill>
                <a:latin typeface="Neue Haas Unica W1G Medium" panose="020B0504030206020203" pitchFamily="34" charset="0"/>
              </a:rPr>
              <a:t>the</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best</a:t>
            </a:r>
            <a:endParaRPr lang="fi-FI" sz="2000" dirty="0">
              <a:solidFill>
                <a:schemeClr val="bg1"/>
              </a:solidFill>
              <a:latin typeface="Neue Haas Unica W1G Medium" panose="020B0504030206020203" pitchFamily="34" charset="0"/>
            </a:endParaRPr>
          </a:p>
        </p:txBody>
      </p:sp>
    </p:spTree>
    <p:extLst>
      <p:ext uri="{BB962C8B-B14F-4D97-AF65-F5344CB8AC3E}">
        <p14:creationId xmlns:p14="http://schemas.microsoft.com/office/powerpoint/2010/main" val="28207234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lstStyle/>
          <a:p>
            <a:r>
              <a:rPr lang="en-GB"/>
              <a:t>Advertising summary</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095897" y="1227221"/>
            <a:ext cx="10000205" cy="5081113"/>
          </a:xfrm>
        </p:spPr>
        <p:txBody>
          <a:bodyPr anchor="ctr">
            <a:noAutofit/>
          </a:bodyPr>
          <a:lstStyle/>
          <a:p>
            <a:pPr>
              <a:spcBef>
                <a:spcPts val="800"/>
              </a:spcBef>
            </a:pPr>
            <a:r>
              <a:rPr lang="en-GB" sz="1800" b="1" dirty="0">
                <a:latin typeface="Neue Haas Unica W1G" panose="020B0504030206020203" pitchFamily="34" charset="0"/>
              </a:rPr>
              <a:t>The average attention value of the ads was 39%. </a:t>
            </a:r>
            <a:r>
              <a:rPr lang="en-GB" sz="1800" dirty="0">
                <a:latin typeface="Neue Haas Unica W1G" panose="020B0504030206020203" pitchFamily="34" charset="0"/>
              </a:rPr>
              <a:t>Attention increases with ad size</a:t>
            </a:r>
            <a:r>
              <a:rPr lang="en-GB" sz="1800" dirty="0"/>
              <a:t>.</a:t>
            </a:r>
            <a:br>
              <a:rPr lang="en-GB" sz="1800" dirty="0"/>
            </a:br>
            <a:endParaRPr lang="en-GB" sz="800" dirty="0"/>
          </a:p>
          <a:p>
            <a:pPr>
              <a:spcBef>
                <a:spcPts val="800"/>
              </a:spcBef>
            </a:pPr>
            <a:r>
              <a:rPr lang="en-GB" sz="1800" dirty="0">
                <a:latin typeface="Neue Haas Unica W1G" panose="020B0504030206020203" pitchFamily="34" charset="0"/>
              </a:rPr>
              <a:t>The ads are equally noticeable at the beginning, middle and end of the magazine.</a:t>
            </a:r>
          </a:p>
          <a:p>
            <a:pPr>
              <a:spcBef>
                <a:spcPts val="800"/>
              </a:spcBef>
            </a:pPr>
            <a:endParaRPr lang="en-GB" sz="800" dirty="0">
              <a:latin typeface="Neue Haas Unica W1G" panose="020B0504030206020203" pitchFamily="34" charset="0"/>
            </a:endParaRPr>
          </a:p>
          <a:p>
            <a:pPr>
              <a:spcBef>
                <a:spcPts val="800"/>
              </a:spcBef>
            </a:pPr>
            <a:r>
              <a:rPr lang="en-GB" sz="1800" dirty="0">
                <a:latin typeface="Neue Haas Unica W1G" panose="020B0504030206020203" pitchFamily="34" charset="0"/>
              </a:rPr>
              <a:t>The ads drive people to </a:t>
            </a:r>
            <a:r>
              <a:rPr lang="en-GB" sz="1800" b="1" dirty="0">
                <a:latin typeface="Neue Haas Unica W1G" panose="020B0504030206020203" pitchFamily="34" charset="0"/>
              </a:rPr>
              <a:t>search for more information online (40%) </a:t>
            </a:r>
            <a:r>
              <a:rPr lang="en-GB" sz="1800" dirty="0">
                <a:latin typeface="Neue Haas Unica W1G" panose="020B0504030206020203" pitchFamily="34" charset="0"/>
              </a:rPr>
              <a:t>and </a:t>
            </a:r>
            <a:r>
              <a:rPr lang="en-GB" sz="1800" b="1" dirty="0">
                <a:latin typeface="Neue Haas Unica W1G" panose="020B0504030206020203" pitchFamily="34" charset="0"/>
              </a:rPr>
              <a:t>increase consideration of purchases (30%)</a:t>
            </a:r>
            <a:r>
              <a:rPr lang="en-GB" sz="1800" dirty="0">
                <a:latin typeface="Neue Haas Unica W1G" panose="020B0504030206020203" pitchFamily="34" charset="0"/>
              </a:rPr>
              <a:t>.</a:t>
            </a:r>
          </a:p>
          <a:p>
            <a:pPr>
              <a:spcBef>
                <a:spcPts val="800"/>
              </a:spcBef>
            </a:pPr>
            <a:endParaRPr lang="en-GB" sz="800" dirty="0">
              <a:latin typeface="Neue Haas Unica W1G" panose="020B0504030206020203" pitchFamily="34" charset="0"/>
            </a:endParaRPr>
          </a:p>
          <a:p>
            <a:pPr>
              <a:spcBef>
                <a:spcPts val="800"/>
              </a:spcBef>
            </a:pPr>
            <a:r>
              <a:rPr lang="en-GB" sz="1800" b="1" dirty="0">
                <a:latin typeface="Neue Haas Unica W1G" panose="020B0504030206020203" pitchFamily="34" charset="0"/>
              </a:rPr>
              <a:t>Almost all of the most notable and best-selected ads are closely related to the topic of the magazine. </a:t>
            </a:r>
          </a:p>
          <a:p>
            <a:pPr>
              <a:spcBef>
                <a:spcPts val="800"/>
              </a:spcBef>
            </a:pPr>
            <a:endParaRPr lang="en-GB" sz="800" b="1" dirty="0">
              <a:latin typeface="Neue Haas Unica W1G" panose="020B0504030206020203" pitchFamily="34" charset="0"/>
            </a:endParaRPr>
          </a:p>
          <a:p>
            <a:pPr>
              <a:spcBef>
                <a:spcPts val="800"/>
              </a:spcBef>
            </a:pPr>
            <a:r>
              <a:rPr lang="en-GB" sz="1800" dirty="0">
                <a:latin typeface="Neue Haas Unica W1G" panose="020B0504030206020203" pitchFamily="34" charset="0"/>
              </a:rPr>
              <a:t>The most noticeable and best ad is not always the same (but often yes).</a:t>
            </a:r>
          </a:p>
        </p:txBody>
      </p:sp>
    </p:spTree>
    <p:extLst>
      <p:ext uri="{BB962C8B-B14F-4D97-AF65-F5344CB8AC3E}">
        <p14:creationId xmlns:p14="http://schemas.microsoft.com/office/powerpoint/2010/main" val="24494122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713842-AF27-D241-95A7-FA40F7144387}"/>
              </a:ext>
            </a:extLst>
          </p:cNvPr>
          <p:cNvSpPr>
            <a:spLocks noGrp="1"/>
          </p:cNvSpPr>
          <p:nvPr>
            <p:ph type="title"/>
          </p:nvPr>
        </p:nvSpPr>
        <p:spPr/>
        <p:txBody>
          <a:bodyPr/>
          <a:lstStyle/>
          <a:p>
            <a:r>
              <a:rPr lang="en-GB"/>
              <a:t>6.</a:t>
            </a:r>
            <a:br>
              <a:rPr lang="en-GB"/>
            </a:br>
            <a:r>
              <a:rPr lang="en-GB"/>
              <a:t>Readers' background information</a:t>
            </a:r>
          </a:p>
        </p:txBody>
      </p:sp>
    </p:spTree>
    <p:extLst>
      <p:ext uri="{BB962C8B-B14F-4D97-AF65-F5344CB8AC3E}">
        <p14:creationId xmlns:p14="http://schemas.microsoft.com/office/powerpoint/2010/main" val="1479172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63FDD0-4478-074F-84FE-ACD121611F3F}"/>
              </a:ext>
            </a:extLst>
          </p:cNvPr>
          <p:cNvSpPr>
            <a:spLocks noGrp="1"/>
          </p:cNvSpPr>
          <p:nvPr>
            <p:ph type="title"/>
          </p:nvPr>
        </p:nvSpPr>
        <p:spPr>
          <a:xfrm>
            <a:off x="838200" y="229201"/>
            <a:ext cx="10515600" cy="1123582"/>
          </a:xfrm>
        </p:spPr>
        <p:txBody>
          <a:bodyPr>
            <a:normAutofit/>
          </a:bodyPr>
          <a:lstStyle/>
          <a:p>
            <a:r>
              <a:rPr lang="fi-FI" sz="2800" dirty="0" err="1"/>
              <a:t>The</a:t>
            </a:r>
            <a:r>
              <a:rPr lang="fi-FI" sz="2800" dirty="0"/>
              <a:t> </a:t>
            </a:r>
            <a:r>
              <a:rPr lang="fi-FI" sz="2800" dirty="0" err="1"/>
              <a:t>respondents</a:t>
            </a:r>
            <a:r>
              <a:rPr lang="fi-FI" sz="2800" dirty="0"/>
              <a:t> </a:t>
            </a:r>
            <a:r>
              <a:rPr lang="fi-FI" sz="2800" dirty="0" err="1"/>
              <a:t>are</a:t>
            </a:r>
            <a:r>
              <a:rPr lang="fi-FI" sz="2800" dirty="0"/>
              <a:t> </a:t>
            </a:r>
            <a:r>
              <a:rPr lang="fi-FI" sz="2800" dirty="0" err="1"/>
              <a:t>mainly</a:t>
            </a:r>
            <a:r>
              <a:rPr lang="fi-FI" sz="2800" dirty="0"/>
              <a:t> </a:t>
            </a:r>
            <a:r>
              <a:rPr lang="fi-FI" sz="2800" dirty="0" err="1"/>
              <a:t>women</a:t>
            </a:r>
            <a:r>
              <a:rPr lang="fi-FI" sz="2800" dirty="0"/>
              <a:t> and </a:t>
            </a:r>
            <a:r>
              <a:rPr lang="fi-FI" sz="2800" dirty="0" err="1"/>
              <a:t>men</a:t>
            </a:r>
            <a:r>
              <a:rPr lang="fi-FI" sz="2800" dirty="0"/>
              <a:t> of </a:t>
            </a:r>
            <a:r>
              <a:rPr lang="fi-FI" sz="2800" dirty="0" err="1"/>
              <a:t>working</a:t>
            </a:r>
            <a:r>
              <a:rPr lang="fi-FI" sz="2800" dirty="0"/>
              <a:t> </a:t>
            </a:r>
            <a:r>
              <a:rPr lang="fi-FI" sz="2800" dirty="0" err="1"/>
              <a:t>age</a:t>
            </a:r>
            <a:endParaRPr lang="fi-FI" sz="2800" dirty="0"/>
          </a:p>
        </p:txBody>
      </p:sp>
      <p:sp>
        <p:nvSpPr>
          <p:cNvPr id="9" name="TextBox 8">
            <a:extLst>
              <a:ext uri="{FF2B5EF4-FFF2-40B4-BE49-F238E27FC236}">
                <a16:creationId xmlns:a16="http://schemas.microsoft.com/office/drawing/2014/main" id="{7AF43538-5316-0A4C-8935-B99F7BD5726F}"/>
              </a:ext>
            </a:extLst>
          </p:cNvPr>
          <p:cNvSpPr txBox="1"/>
          <p:nvPr/>
        </p:nvSpPr>
        <p:spPr>
          <a:xfrm>
            <a:off x="0" y="1492923"/>
            <a:ext cx="12191999" cy="307776"/>
          </a:xfrm>
          <a:prstGeom prst="rect">
            <a:avLst/>
          </a:prstGeom>
          <a:noFill/>
        </p:spPr>
        <p:txBody>
          <a:bodyPr wrap="square" rtlCol="0">
            <a:spAutoFit/>
          </a:bodyPr>
          <a:lstStyle/>
          <a:p>
            <a:pPr algn="ctr"/>
            <a:r>
              <a:rPr lang="fi-FI" sz="1400" dirty="0">
                <a:latin typeface="Neue Haas Unica W1G" panose="020B0504030206020203" pitchFamily="34" charset="0"/>
              </a:rPr>
              <a:t>% of </a:t>
            </a:r>
            <a:r>
              <a:rPr lang="fi-FI" sz="1400" dirty="0" err="1">
                <a:latin typeface="Neue Haas Unica W1G" panose="020B0504030206020203" pitchFamily="34" charset="0"/>
              </a:rPr>
              <a:t>respondents</a:t>
            </a:r>
            <a:r>
              <a:rPr lang="fi-FI" sz="1400" dirty="0">
                <a:latin typeface="Neue Haas Unica W1G" panose="020B0504030206020203" pitchFamily="34" charset="0"/>
              </a:rPr>
              <a:t>, N = 12,152</a:t>
            </a:r>
          </a:p>
        </p:txBody>
      </p:sp>
      <p:graphicFrame>
        <p:nvGraphicFramePr>
          <p:cNvPr id="6" name="Chart 5">
            <a:extLst>
              <a:ext uri="{FF2B5EF4-FFF2-40B4-BE49-F238E27FC236}">
                <a16:creationId xmlns:a16="http://schemas.microsoft.com/office/drawing/2014/main" id="{68308D10-737A-FC46-93EC-E2FEEB8FAAD1}"/>
              </a:ext>
            </a:extLst>
          </p:cNvPr>
          <p:cNvGraphicFramePr/>
          <p:nvPr>
            <p:extLst>
              <p:ext uri="{D42A27DB-BD31-4B8C-83A1-F6EECF244321}">
                <p14:modId xmlns:p14="http://schemas.microsoft.com/office/powerpoint/2010/main" val="3341983890"/>
              </p:ext>
            </p:extLst>
          </p:nvPr>
        </p:nvGraphicFramePr>
        <p:xfrm>
          <a:off x="596536" y="1940838"/>
          <a:ext cx="5499464" cy="37937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AC736D7D-C0E2-DF45-A1ED-C41FFEDD591F}"/>
              </a:ext>
            </a:extLst>
          </p:cNvPr>
          <p:cNvGraphicFramePr/>
          <p:nvPr>
            <p:extLst>
              <p:ext uri="{D42A27DB-BD31-4B8C-83A1-F6EECF244321}">
                <p14:modId xmlns:p14="http://schemas.microsoft.com/office/powerpoint/2010/main" val="2469929039"/>
              </p:ext>
            </p:extLst>
          </p:nvPr>
        </p:nvGraphicFramePr>
        <p:xfrm>
          <a:off x="6548847" y="2065868"/>
          <a:ext cx="5334000" cy="3581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977325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63FDD0-4478-074F-84FE-ACD121611F3F}"/>
              </a:ext>
            </a:extLst>
          </p:cNvPr>
          <p:cNvSpPr>
            <a:spLocks noGrp="1"/>
          </p:cNvSpPr>
          <p:nvPr>
            <p:ph type="title"/>
          </p:nvPr>
        </p:nvSpPr>
        <p:spPr>
          <a:xfrm>
            <a:off x="1043103" y="229200"/>
            <a:ext cx="10060326" cy="1198993"/>
          </a:xfrm>
        </p:spPr>
        <p:txBody>
          <a:bodyPr>
            <a:normAutofit/>
          </a:bodyPr>
          <a:lstStyle/>
          <a:p>
            <a:r>
              <a:rPr lang="en-GB" sz="3400" dirty="0"/>
              <a:t>Most often, respondents work as experts or </a:t>
            </a:r>
            <a:br>
              <a:rPr lang="en-GB" sz="3400" dirty="0"/>
            </a:br>
            <a:r>
              <a:rPr lang="en-GB" sz="3400" dirty="0"/>
              <a:t>white-collar workers</a:t>
            </a:r>
          </a:p>
        </p:txBody>
      </p:sp>
      <p:sp>
        <p:nvSpPr>
          <p:cNvPr id="9" name="TextBox 8">
            <a:extLst>
              <a:ext uri="{FF2B5EF4-FFF2-40B4-BE49-F238E27FC236}">
                <a16:creationId xmlns:a16="http://schemas.microsoft.com/office/drawing/2014/main" id="{7AF43538-5316-0A4C-8935-B99F7BD5726F}"/>
              </a:ext>
            </a:extLst>
          </p:cNvPr>
          <p:cNvSpPr txBox="1"/>
          <p:nvPr/>
        </p:nvSpPr>
        <p:spPr>
          <a:xfrm>
            <a:off x="0" y="1492923"/>
            <a:ext cx="12191999" cy="307776"/>
          </a:xfrm>
          <a:prstGeom prst="rect">
            <a:avLst/>
          </a:prstGeom>
          <a:noFill/>
        </p:spPr>
        <p:txBody>
          <a:bodyPr wrap="square" rtlCol="0">
            <a:spAutoFit/>
          </a:bodyPr>
          <a:lstStyle/>
          <a:p>
            <a:pPr algn="ctr"/>
            <a:r>
              <a:rPr lang="en-GB" sz="1400" dirty="0">
                <a:latin typeface="Neue Haas Unica W1G" panose="020B0504030206020203" pitchFamily="34" charset="0"/>
              </a:rPr>
              <a:t>% of respondents, N = 12,152</a:t>
            </a:r>
          </a:p>
        </p:txBody>
      </p:sp>
      <p:graphicFrame>
        <p:nvGraphicFramePr>
          <p:cNvPr id="6" name="Chart 5">
            <a:extLst>
              <a:ext uri="{FF2B5EF4-FFF2-40B4-BE49-F238E27FC236}">
                <a16:creationId xmlns:a16="http://schemas.microsoft.com/office/drawing/2014/main" id="{1F1CFC26-4999-F349-BFC7-1400E03E1308}"/>
              </a:ext>
            </a:extLst>
          </p:cNvPr>
          <p:cNvGraphicFramePr/>
          <p:nvPr>
            <p:extLst>
              <p:ext uri="{D42A27DB-BD31-4B8C-83A1-F6EECF244321}">
                <p14:modId xmlns:p14="http://schemas.microsoft.com/office/powerpoint/2010/main" val="1025869164"/>
              </p:ext>
            </p:extLst>
          </p:nvPr>
        </p:nvGraphicFramePr>
        <p:xfrm>
          <a:off x="810431" y="1865429"/>
          <a:ext cx="10571136" cy="43777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87197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850169-5D2D-7F48-820B-3EDB48E744F2}"/>
              </a:ext>
            </a:extLst>
          </p:cNvPr>
          <p:cNvSpPr txBox="1"/>
          <p:nvPr/>
        </p:nvSpPr>
        <p:spPr>
          <a:xfrm>
            <a:off x="1227909" y="1601250"/>
            <a:ext cx="9966960" cy="523220"/>
          </a:xfrm>
          <a:prstGeom prst="rect">
            <a:avLst/>
          </a:prstGeom>
          <a:noFill/>
        </p:spPr>
        <p:txBody>
          <a:bodyPr wrap="square" rtlCol="0">
            <a:spAutoFit/>
          </a:bodyPr>
          <a:lstStyle/>
          <a:p>
            <a:pPr algn="ctr"/>
            <a:r>
              <a:rPr lang="fi-FI" sz="1400" dirty="0">
                <a:latin typeface="Neue Haas Unica W1G" panose="020B0504030206020203" pitchFamily="34" charset="0"/>
              </a:rPr>
              <a:t>I am </a:t>
            </a:r>
            <a:r>
              <a:rPr lang="fi-FI" sz="1400" dirty="0" err="1">
                <a:latin typeface="Neue Haas Unica W1G" panose="020B0504030206020203" pitchFamily="34" charset="0"/>
              </a:rPr>
              <a:t>responsible</a:t>
            </a:r>
            <a:r>
              <a:rPr lang="fi-FI" sz="1400" dirty="0">
                <a:latin typeface="Neue Haas Unica W1G" panose="020B0504030206020203" pitchFamily="34" charset="0"/>
              </a:rPr>
              <a:t> for </a:t>
            </a:r>
            <a:r>
              <a:rPr lang="fi-FI" sz="1400" dirty="0" err="1">
                <a:latin typeface="Neue Haas Unica W1G" panose="020B0504030206020203" pitchFamily="34" charset="0"/>
              </a:rPr>
              <a:t>company</a:t>
            </a:r>
            <a:r>
              <a:rPr lang="fi-FI" sz="1400" dirty="0">
                <a:latin typeface="Neue Haas Unica W1G" panose="020B0504030206020203" pitchFamily="34" charset="0"/>
              </a:rPr>
              <a:t> </a:t>
            </a:r>
            <a:r>
              <a:rPr lang="fi-FI" sz="1400" dirty="0" err="1">
                <a:latin typeface="Neue Haas Unica W1G" panose="020B0504030206020203" pitchFamily="34" charset="0"/>
              </a:rPr>
              <a:t>procurement</a:t>
            </a:r>
            <a:r>
              <a:rPr lang="fi-FI" sz="1400" dirty="0">
                <a:latin typeface="Neue Haas Unica W1G" panose="020B0504030206020203" pitchFamily="34" charset="0"/>
              </a:rPr>
              <a:t> </a:t>
            </a:r>
            <a:r>
              <a:rPr lang="fi-FI" sz="1400" dirty="0" err="1">
                <a:latin typeface="Neue Haas Unica W1G" panose="020B0504030206020203" pitchFamily="34" charset="0"/>
              </a:rPr>
              <a:t>decisions</a:t>
            </a:r>
            <a:r>
              <a:rPr lang="fi-FI" sz="1400" dirty="0">
                <a:latin typeface="Neue Haas Unica W1G" panose="020B0504030206020203" pitchFamily="34" charset="0"/>
              </a:rPr>
              <a:t> at my </a:t>
            </a:r>
            <a:r>
              <a:rPr lang="fi-FI" sz="1400" dirty="0" err="1">
                <a:latin typeface="Neue Haas Unica W1G" panose="020B0504030206020203" pitchFamily="34" charset="0"/>
              </a:rPr>
              <a:t>workplace</a:t>
            </a:r>
            <a:r>
              <a:rPr lang="fi-FI" sz="1400" dirty="0">
                <a:latin typeface="Neue Haas Unica W1G" panose="020B0504030206020203" pitchFamily="34" charset="0"/>
              </a:rPr>
              <a:t>  |  % of </a:t>
            </a:r>
            <a:r>
              <a:rPr lang="fi-FI" sz="1400" dirty="0" err="1">
                <a:latin typeface="Neue Haas Unica W1G" panose="020B0504030206020203" pitchFamily="34" charset="0"/>
              </a:rPr>
              <a:t>respondents</a:t>
            </a:r>
            <a:r>
              <a:rPr lang="fi-FI" sz="1400" dirty="0">
                <a:latin typeface="Neue Haas Unica W1G" panose="020B0504030206020203" pitchFamily="34" charset="0"/>
              </a:rPr>
              <a:t>, N = 7 755</a:t>
            </a:r>
            <a:br>
              <a:rPr lang="fi-FI" sz="1400" dirty="0">
                <a:latin typeface="Neue Haas Unica W1G" panose="020B0504030206020203" pitchFamily="34" charset="0"/>
              </a:rPr>
            </a:br>
            <a:r>
              <a:rPr lang="fi-FI" sz="1400" dirty="0">
                <a:latin typeface="Neue Haas Unica W1G" panose="020B0504030206020203" pitchFamily="34" charset="0"/>
              </a:rPr>
              <a:t>(</a:t>
            </a:r>
            <a:r>
              <a:rPr lang="fi-FI" sz="1400" dirty="0" err="1">
                <a:latin typeface="Neue Haas Unica W1G" panose="020B0504030206020203" pitchFamily="34" charset="0"/>
              </a:rPr>
              <a:t>Asked</a:t>
            </a:r>
            <a:r>
              <a:rPr lang="fi-FI" sz="1400" dirty="0">
                <a:latin typeface="Neue Haas Unica W1G" panose="020B0504030206020203" pitchFamily="34" charset="0"/>
              </a:rPr>
              <a:t> </a:t>
            </a:r>
            <a:r>
              <a:rPr lang="fi-FI" sz="1400" dirty="0" err="1">
                <a:latin typeface="Neue Haas Unica W1G" panose="020B0504030206020203" pitchFamily="34" charset="0"/>
              </a:rPr>
              <a:t>readers</a:t>
            </a:r>
            <a:r>
              <a:rPr lang="fi-FI" sz="1400" dirty="0">
                <a:latin typeface="Neue Haas Unica W1G" panose="020B0504030206020203" pitchFamily="34" charset="0"/>
              </a:rPr>
              <a:t> of 12 </a:t>
            </a:r>
            <a:r>
              <a:rPr lang="fi-FI" sz="1400" dirty="0" err="1">
                <a:latin typeface="Neue Haas Unica W1G" panose="020B0504030206020203" pitchFamily="34" charset="0"/>
              </a:rPr>
              <a:t>magazines</a:t>
            </a:r>
            <a:r>
              <a:rPr lang="fi-FI" sz="1400" dirty="0">
                <a:latin typeface="Neue Haas Unica W1G" panose="020B0504030206020203" pitchFamily="34" charset="0"/>
              </a:rPr>
              <a:t>)</a:t>
            </a:r>
          </a:p>
        </p:txBody>
      </p:sp>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838200" y="270933"/>
            <a:ext cx="10515600" cy="1098013"/>
          </a:xfrm>
        </p:spPr>
        <p:txBody>
          <a:bodyPr anchor="ctr">
            <a:normAutofit/>
          </a:bodyPr>
          <a:lstStyle/>
          <a:p>
            <a:r>
              <a:rPr lang="en-FI" sz="3000" dirty="0">
                <a:solidFill>
                  <a:schemeClr val="tx2"/>
                </a:solidFill>
              </a:rPr>
              <a:t>38 % </a:t>
            </a:r>
            <a:r>
              <a:rPr lang="en-GB" sz="3000" dirty="0">
                <a:solidFill>
                  <a:schemeClr val="tx2"/>
                </a:solidFill>
              </a:rPr>
              <a:t>participate in the company's procurement decisions</a:t>
            </a:r>
            <a:endParaRPr lang="en-FI" sz="3000" dirty="0">
              <a:solidFill>
                <a:schemeClr val="tx2"/>
              </a:solidFill>
            </a:endParaRPr>
          </a:p>
        </p:txBody>
      </p:sp>
      <p:graphicFrame>
        <p:nvGraphicFramePr>
          <p:cNvPr id="5" name="Chart 4">
            <a:extLst>
              <a:ext uri="{FF2B5EF4-FFF2-40B4-BE49-F238E27FC236}">
                <a16:creationId xmlns:a16="http://schemas.microsoft.com/office/drawing/2014/main" id="{428C65BD-16A6-7B46-8BC4-EB245CD5C670}"/>
              </a:ext>
            </a:extLst>
          </p:cNvPr>
          <p:cNvGraphicFramePr/>
          <p:nvPr>
            <p:extLst>
              <p:ext uri="{D42A27DB-BD31-4B8C-83A1-F6EECF244321}">
                <p14:modId xmlns:p14="http://schemas.microsoft.com/office/powerpoint/2010/main" val="1979152574"/>
              </p:ext>
            </p:extLst>
          </p:nvPr>
        </p:nvGraphicFramePr>
        <p:xfrm>
          <a:off x="3592101" y="1909027"/>
          <a:ext cx="5629553" cy="42870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82398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63FDD0-4478-074F-84FE-ACD121611F3F}"/>
              </a:ext>
            </a:extLst>
          </p:cNvPr>
          <p:cNvSpPr>
            <a:spLocks noGrp="1"/>
          </p:cNvSpPr>
          <p:nvPr>
            <p:ph type="title"/>
          </p:nvPr>
        </p:nvSpPr>
        <p:spPr>
          <a:xfrm>
            <a:off x="1149530" y="229200"/>
            <a:ext cx="9940835" cy="1090149"/>
          </a:xfrm>
        </p:spPr>
        <p:txBody>
          <a:bodyPr>
            <a:normAutofit/>
          </a:bodyPr>
          <a:lstStyle/>
          <a:p>
            <a:r>
              <a:rPr lang="fi-FI" sz="3400" dirty="0"/>
              <a:t>Readers </a:t>
            </a:r>
            <a:r>
              <a:rPr lang="fi-FI" sz="3400" dirty="0" err="1"/>
              <a:t>are</a:t>
            </a:r>
            <a:r>
              <a:rPr lang="fi-FI" sz="3400" dirty="0"/>
              <a:t> </a:t>
            </a:r>
            <a:r>
              <a:rPr lang="fi-FI" sz="3400" dirty="0" err="1"/>
              <a:t>highly</a:t>
            </a:r>
            <a:r>
              <a:rPr lang="fi-FI" sz="3400" dirty="0"/>
              <a:t> </a:t>
            </a:r>
            <a:r>
              <a:rPr lang="fi-FI" sz="3400" dirty="0" err="1"/>
              <a:t>educated</a:t>
            </a:r>
            <a:endParaRPr lang="fi-FI" sz="3400" dirty="0"/>
          </a:p>
        </p:txBody>
      </p:sp>
      <p:graphicFrame>
        <p:nvGraphicFramePr>
          <p:cNvPr id="5" name="Chart 4">
            <a:extLst>
              <a:ext uri="{FF2B5EF4-FFF2-40B4-BE49-F238E27FC236}">
                <a16:creationId xmlns:a16="http://schemas.microsoft.com/office/drawing/2014/main" id="{C9B22D0C-4131-FB4A-806F-55D02F435C9A}"/>
              </a:ext>
            </a:extLst>
          </p:cNvPr>
          <p:cNvGraphicFramePr/>
          <p:nvPr>
            <p:extLst>
              <p:ext uri="{D42A27DB-BD31-4B8C-83A1-F6EECF244321}">
                <p14:modId xmlns:p14="http://schemas.microsoft.com/office/powerpoint/2010/main" val="590995839"/>
              </p:ext>
            </p:extLst>
          </p:nvPr>
        </p:nvGraphicFramePr>
        <p:xfrm>
          <a:off x="3072305" y="2091265"/>
          <a:ext cx="5814621" cy="3921971"/>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7AF43538-5316-0A4C-8935-B99F7BD5726F}"/>
              </a:ext>
            </a:extLst>
          </p:cNvPr>
          <p:cNvSpPr txBox="1"/>
          <p:nvPr/>
        </p:nvSpPr>
        <p:spPr>
          <a:xfrm>
            <a:off x="0" y="1492923"/>
            <a:ext cx="12191999" cy="307776"/>
          </a:xfrm>
          <a:prstGeom prst="rect">
            <a:avLst/>
          </a:prstGeom>
          <a:noFill/>
        </p:spPr>
        <p:txBody>
          <a:bodyPr wrap="square" rtlCol="0">
            <a:spAutoFit/>
          </a:bodyPr>
          <a:lstStyle/>
          <a:p>
            <a:pPr algn="ctr"/>
            <a:r>
              <a:rPr lang="fi-FI" sz="1400" dirty="0">
                <a:latin typeface="Neue Haas Unica W1G" panose="020B0504030206020203" pitchFamily="34" charset="0"/>
              </a:rPr>
              <a:t>% of </a:t>
            </a:r>
            <a:r>
              <a:rPr lang="fi-FI" sz="1400" dirty="0" err="1">
                <a:latin typeface="Neue Haas Unica W1G" panose="020B0504030206020203" pitchFamily="34" charset="0"/>
              </a:rPr>
              <a:t>respondents</a:t>
            </a:r>
            <a:r>
              <a:rPr lang="fi-FI" sz="1400" dirty="0">
                <a:latin typeface="Neue Haas Unica W1G" panose="020B0504030206020203" pitchFamily="34" charset="0"/>
              </a:rPr>
              <a:t>, N = 12,152</a:t>
            </a:r>
          </a:p>
        </p:txBody>
      </p:sp>
    </p:spTree>
    <p:extLst>
      <p:ext uri="{BB962C8B-B14F-4D97-AF65-F5344CB8AC3E}">
        <p14:creationId xmlns:p14="http://schemas.microsoft.com/office/powerpoint/2010/main" val="18853144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63FDD0-4478-074F-84FE-ACD121611F3F}"/>
              </a:ext>
            </a:extLst>
          </p:cNvPr>
          <p:cNvSpPr>
            <a:spLocks noGrp="1"/>
          </p:cNvSpPr>
          <p:nvPr>
            <p:ph type="title"/>
          </p:nvPr>
        </p:nvSpPr>
        <p:spPr>
          <a:xfrm>
            <a:off x="1136469" y="229201"/>
            <a:ext cx="10031204" cy="1198994"/>
          </a:xfrm>
        </p:spPr>
        <p:txBody>
          <a:bodyPr>
            <a:normAutofit/>
          </a:bodyPr>
          <a:lstStyle/>
          <a:p>
            <a:r>
              <a:rPr lang="fi-FI" sz="3400" dirty="0" err="1"/>
              <a:t>Respondents</a:t>
            </a:r>
            <a:r>
              <a:rPr lang="fi-FI" sz="3400" dirty="0"/>
              <a:t> live </a:t>
            </a:r>
            <a:r>
              <a:rPr lang="fi-FI" sz="3400" dirty="0" err="1"/>
              <a:t>mainly</a:t>
            </a:r>
            <a:r>
              <a:rPr lang="fi-FI" sz="3400" dirty="0"/>
              <a:t> in </a:t>
            </a:r>
            <a:r>
              <a:rPr lang="fi-FI" sz="3400" dirty="0" err="1"/>
              <a:t>large</a:t>
            </a:r>
            <a:r>
              <a:rPr lang="fi-FI" sz="3400" dirty="0"/>
              <a:t> </a:t>
            </a:r>
            <a:r>
              <a:rPr lang="fi-FI" sz="3400" dirty="0" err="1"/>
              <a:t>cities</a:t>
            </a:r>
            <a:endParaRPr lang="fi-FI" sz="3400" dirty="0"/>
          </a:p>
        </p:txBody>
      </p:sp>
      <p:graphicFrame>
        <p:nvGraphicFramePr>
          <p:cNvPr id="5" name="Chart 4">
            <a:extLst>
              <a:ext uri="{FF2B5EF4-FFF2-40B4-BE49-F238E27FC236}">
                <a16:creationId xmlns:a16="http://schemas.microsoft.com/office/drawing/2014/main" id="{C9B22D0C-4131-FB4A-806F-55D02F435C9A}"/>
              </a:ext>
            </a:extLst>
          </p:cNvPr>
          <p:cNvGraphicFramePr/>
          <p:nvPr>
            <p:extLst>
              <p:ext uri="{D42A27DB-BD31-4B8C-83A1-F6EECF244321}">
                <p14:modId xmlns:p14="http://schemas.microsoft.com/office/powerpoint/2010/main" val="935645523"/>
              </p:ext>
            </p:extLst>
          </p:nvPr>
        </p:nvGraphicFramePr>
        <p:xfrm>
          <a:off x="596536" y="1865428"/>
          <a:ext cx="10571136" cy="436000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7AF43538-5316-0A4C-8935-B99F7BD5726F}"/>
              </a:ext>
            </a:extLst>
          </p:cNvPr>
          <p:cNvSpPr txBox="1"/>
          <p:nvPr/>
        </p:nvSpPr>
        <p:spPr>
          <a:xfrm>
            <a:off x="0" y="1492923"/>
            <a:ext cx="12191999" cy="307776"/>
          </a:xfrm>
          <a:prstGeom prst="rect">
            <a:avLst/>
          </a:prstGeom>
          <a:noFill/>
        </p:spPr>
        <p:txBody>
          <a:bodyPr wrap="square" rtlCol="0">
            <a:spAutoFit/>
          </a:bodyPr>
          <a:lstStyle/>
          <a:p>
            <a:pPr algn="ctr"/>
            <a:r>
              <a:rPr lang="fi-FI" sz="1400" dirty="0">
                <a:latin typeface="Neue Haas Unica W1G" panose="020B0504030206020203" pitchFamily="34" charset="0"/>
              </a:rPr>
              <a:t>% of </a:t>
            </a:r>
            <a:r>
              <a:rPr lang="fi-FI" sz="1400" dirty="0" err="1">
                <a:latin typeface="Neue Haas Unica W1G" panose="020B0504030206020203" pitchFamily="34" charset="0"/>
              </a:rPr>
              <a:t>respondents</a:t>
            </a:r>
            <a:r>
              <a:rPr lang="fi-FI" sz="1400" dirty="0">
                <a:latin typeface="Neue Haas Unica W1G" panose="020B0504030206020203" pitchFamily="34" charset="0"/>
              </a:rPr>
              <a:t>, N = 12,152</a:t>
            </a:r>
          </a:p>
        </p:txBody>
      </p:sp>
    </p:spTree>
    <p:extLst>
      <p:ext uri="{BB962C8B-B14F-4D97-AF65-F5344CB8AC3E}">
        <p14:creationId xmlns:p14="http://schemas.microsoft.com/office/powerpoint/2010/main" val="3425083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F0ABA86-D74A-DA41-8BDB-67EDDBE9A1B2}"/>
              </a:ext>
            </a:extLst>
          </p:cNvPr>
          <p:cNvSpPr>
            <a:spLocks noGrp="1"/>
          </p:cNvSpPr>
          <p:nvPr>
            <p:ph idx="11"/>
          </p:nvPr>
        </p:nvSpPr>
        <p:spPr>
          <a:xfrm>
            <a:off x="524917" y="1524000"/>
            <a:ext cx="11142166" cy="4549757"/>
          </a:xfrm>
        </p:spPr>
        <p:txBody>
          <a:bodyPr lIns="90000" numCol="3" spcCol="360000" anchor="ctr">
            <a:normAutofit lnSpcReduction="10000"/>
          </a:bodyPr>
          <a:lstStyle/>
          <a:p>
            <a:pPr marL="285750" indent="-285750" algn="l">
              <a:buFont typeface="Arial" panose="020B0604020202020204" pitchFamily="34" charset="0"/>
              <a:buChar char="•"/>
            </a:pPr>
            <a:r>
              <a:rPr lang="en-GB" sz="1400" dirty="0" err="1"/>
              <a:t>Advokaatti</a:t>
            </a:r>
            <a:r>
              <a:rPr lang="en-GB" sz="1400" dirty="0"/>
              <a:t> (Finnish Bar Association's magazine)</a:t>
            </a:r>
            <a:endParaRPr lang="en-FI" sz="1400" dirty="0"/>
          </a:p>
          <a:p>
            <a:pPr marL="285750" indent="-285750" algn="l">
              <a:buFont typeface="Arial" panose="020B0604020202020204" pitchFamily="34" charset="0"/>
              <a:buChar char="•"/>
            </a:pPr>
            <a:r>
              <a:rPr lang="en-GB" sz="1400" dirty="0" err="1"/>
              <a:t>Aivoitus</a:t>
            </a:r>
            <a:r>
              <a:rPr lang="en-GB" sz="1400" dirty="0"/>
              <a:t> (Brain Injury Association magazine)</a:t>
            </a:r>
            <a:endParaRPr lang="en-FI" sz="1400" dirty="0"/>
          </a:p>
          <a:p>
            <a:pPr marL="285750" indent="-285750" algn="l">
              <a:buFont typeface="Arial" panose="020B0604020202020204" pitchFamily="34" charset="0"/>
              <a:buChar char="•"/>
            </a:pPr>
            <a:r>
              <a:rPr lang="en-GB" sz="1400" dirty="0" err="1"/>
              <a:t>Apteekkari</a:t>
            </a:r>
            <a:r>
              <a:rPr lang="en-GB" sz="1400" dirty="0"/>
              <a:t> (Finnish Association of Pharmacists magazine)</a:t>
            </a:r>
            <a:endParaRPr lang="en-FI" sz="1400" dirty="0"/>
          </a:p>
          <a:p>
            <a:pPr marL="285750" indent="-285750" algn="l">
              <a:buFont typeface="Arial" panose="020B0604020202020204" pitchFamily="34" charset="0"/>
              <a:buChar char="•"/>
            </a:pPr>
            <a:r>
              <a:rPr lang="en-GB" sz="1400" dirty="0" err="1"/>
              <a:t>Betoni</a:t>
            </a:r>
            <a:r>
              <a:rPr lang="en-GB" sz="1400" dirty="0"/>
              <a:t> (construction industry trade magazine)</a:t>
            </a:r>
            <a:endParaRPr lang="en-FI" sz="1400" dirty="0"/>
          </a:p>
          <a:p>
            <a:pPr marL="285750" indent="-285750" algn="l">
              <a:buFont typeface="Arial" panose="020B0604020202020204" pitchFamily="34" charset="0"/>
              <a:buChar char="•"/>
            </a:pPr>
            <a:r>
              <a:rPr lang="en-GB" sz="1400" dirty="0"/>
              <a:t>Caravan (caravan magazine)</a:t>
            </a:r>
            <a:endParaRPr lang="en-FI" sz="1400" dirty="0"/>
          </a:p>
          <a:p>
            <a:pPr marL="285750" indent="-285750" algn="l">
              <a:buFont typeface="Arial" panose="020B0604020202020204" pitchFamily="34" charset="0"/>
              <a:buChar char="•"/>
            </a:pPr>
            <a:r>
              <a:rPr lang="en-GB" sz="1400" dirty="0" err="1"/>
              <a:t>Ekonomi</a:t>
            </a:r>
            <a:r>
              <a:rPr lang="en-GB" sz="1400" dirty="0"/>
              <a:t> (The Finnish Business School Graduates magazine)</a:t>
            </a:r>
            <a:endParaRPr lang="en-FI" sz="1400" dirty="0"/>
          </a:p>
          <a:p>
            <a:pPr marL="285750" indent="-285750" algn="l">
              <a:buFont typeface="Arial" panose="020B0604020202020204" pitchFamily="34" charset="0"/>
              <a:buChar char="•"/>
            </a:pPr>
            <a:r>
              <a:rPr lang="en-GB" sz="1400" dirty="0" err="1"/>
              <a:t>Ihon</a:t>
            </a:r>
            <a:r>
              <a:rPr lang="en-GB" sz="1400" dirty="0"/>
              <a:t> </a:t>
            </a:r>
            <a:r>
              <a:rPr lang="en-GB" sz="1400" dirty="0" err="1"/>
              <a:t>aika</a:t>
            </a:r>
            <a:r>
              <a:rPr lang="en-GB" sz="1400" dirty="0"/>
              <a:t> (Psoriasis Union magazine)</a:t>
            </a:r>
            <a:endParaRPr lang="en-FI" sz="1400" dirty="0"/>
          </a:p>
          <a:p>
            <a:pPr marL="285750" indent="-285750" algn="l">
              <a:buFont typeface="Arial" panose="020B0604020202020204" pitchFamily="34" charset="0"/>
              <a:buChar char="•"/>
            </a:pPr>
            <a:r>
              <a:rPr lang="en-GB" sz="1400" dirty="0" err="1"/>
              <a:t>Ilmailu</a:t>
            </a:r>
            <a:r>
              <a:rPr lang="en-GB" sz="1400" dirty="0"/>
              <a:t> (Finnish Aeronautical Association magazine)</a:t>
            </a:r>
            <a:endParaRPr lang="en-FI" sz="1400" dirty="0"/>
          </a:p>
          <a:p>
            <a:pPr marL="285750" indent="-285750" algn="l">
              <a:buFont typeface="Arial" panose="020B0604020202020204" pitchFamily="34" charset="0"/>
              <a:buChar char="•"/>
            </a:pPr>
            <a:r>
              <a:rPr lang="en-GB" sz="1400" dirty="0" err="1"/>
              <a:t>Kemia</a:t>
            </a:r>
            <a:r>
              <a:rPr lang="en-GB" sz="1400" dirty="0"/>
              <a:t> (Finnish Chemical Magazine)</a:t>
            </a:r>
            <a:endParaRPr lang="en-FI" sz="1400" dirty="0"/>
          </a:p>
          <a:p>
            <a:pPr marL="285750" indent="-285750" algn="l">
              <a:buFont typeface="Arial" panose="020B0604020202020204" pitchFamily="34" charset="0"/>
              <a:buChar char="•"/>
            </a:pPr>
            <a:r>
              <a:rPr lang="en-GB" sz="1400" dirty="0" err="1"/>
              <a:t>Koneviesti</a:t>
            </a:r>
            <a:r>
              <a:rPr lang="en-GB" sz="1400" dirty="0"/>
              <a:t> (professional magazine on agriculture, forestry and construction)</a:t>
            </a:r>
          </a:p>
          <a:p>
            <a:pPr marL="285750" indent="-285750" algn="l">
              <a:buFont typeface="Arial" panose="020B0604020202020204" pitchFamily="34" charset="0"/>
              <a:buChar char="•"/>
            </a:pPr>
            <a:r>
              <a:rPr lang="en-GB" sz="1400" dirty="0" err="1"/>
              <a:t>Lapsen</a:t>
            </a:r>
            <a:r>
              <a:rPr lang="en-GB" sz="1400" dirty="0"/>
              <a:t> </a:t>
            </a:r>
            <a:r>
              <a:rPr lang="en-GB" sz="1400" dirty="0" err="1"/>
              <a:t>Maailma</a:t>
            </a:r>
            <a:r>
              <a:rPr lang="en-GB" sz="1400" dirty="0"/>
              <a:t> (Children’s World, Journal of the Finnish Federation for Child Welfare)</a:t>
            </a:r>
            <a:endParaRPr lang="en-FI" sz="1400" dirty="0"/>
          </a:p>
          <a:p>
            <a:pPr marL="285750" indent="-285750" algn="l">
              <a:buFont typeface="Arial" panose="020B0604020202020204" pitchFamily="34" charset="0"/>
              <a:buChar char="•"/>
            </a:pPr>
            <a:r>
              <a:rPr lang="en-GB" sz="1400" dirty="0" err="1"/>
              <a:t>Metsälehti</a:t>
            </a:r>
            <a:r>
              <a:rPr lang="en-GB" sz="1400" dirty="0"/>
              <a:t> (Most popular magazine for forest owners)</a:t>
            </a:r>
            <a:endParaRPr lang="en-FI" sz="1400" dirty="0"/>
          </a:p>
          <a:p>
            <a:pPr marL="285750" indent="-285750" algn="l">
              <a:buFont typeface="Arial" panose="020B0604020202020204" pitchFamily="34" charset="0"/>
              <a:buChar char="•"/>
            </a:pPr>
            <a:r>
              <a:rPr lang="en-GB" sz="1400" dirty="0" err="1"/>
              <a:t>Opettaja</a:t>
            </a:r>
            <a:r>
              <a:rPr lang="en-GB" sz="1400" dirty="0"/>
              <a:t> (Most popular magazine for education professionals)</a:t>
            </a:r>
            <a:endParaRPr lang="en-FI" sz="1400" dirty="0"/>
          </a:p>
          <a:p>
            <a:pPr marL="285750" indent="-285750" algn="l">
              <a:buFont typeface="Arial" panose="020B0604020202020204" pitchFamily="34" charset="0"/>
              <a:buChar char="•"/>
            </a:pPr>
            <a:r>
              <a:rPr lang="en-GB" sz="1400" dirty="0" err="1"/>
              <a:t>Pieni</a:t>
            </a:r>
            <a:r>
              <a:rPr lang="en-GB" sz="1400" dirty="0"/>
              <a:t> on </a:t>
            </a:r>
            <a:r>
              <a:rPr lang="en-GB" sz="1400" dirty="0" err="1"/>
              <a:t>Suurin</a:t>
            </a:r>
            <a:r>
              <a:rPr lang="en-GB" sz="1400" dirty="0"/>
              <a:t> (early childhood education magazine)</a:t>
            </a:r>
            <a:endParaRPr lang="en-FI" sz="1400" dirty="0"/>
          </a:p>
          <a:p>
            <a:pPr marL="285750" indent="-285750" algn="l">
              <a:buFont typeface="Arial" panose="020B0604020202020204" pitchFamily="34" charset="0"/>
              <a:buChar char="•"/>
            </a:pPr>
            <a:r>
              <a:rPr lang="en-GB" sz="1400" dirty="0"/>
              <a:t>Pinni (professional magazine on hairstyling)</a:t>
            </a:r>
            <a:br>
              <a:rPr lang="en-GB" sz="1400" dirty="0"/>
            </a:br>
            <a:endParaRPr lang="en-FI" sz="1400" dirty="0"/>
          </a:p>
          <a:p>
            <a:pPr marL="285750" indent="-285750" algn="l">
              <a:buFont typeface="Arial" panose="020B0604020202020204" pitchFamily="34" charset="0"/>
              <a:buChar char="•"/>
            </a:pPr>
            <a:r>
              <a:rPr lang="en-GB" sz="1400" dirty="0" err="1"/>
              <a:t>Hammaslääkäri</a:t>
            </a:r>
            <a:r>
              <a:rPr lang="en-GB" sz="1400" dirty="0"/>
              <a:t> (Finnish Dental Journal)</a:t>
            </a:r>
            <a:endParaRPr lang="en-FI" sz="1400" dirty="0"/>
          </a:p>
          <a:p>
            <a:pPr marL="285750" indent="-285750" algn="l">
              <a:buFont typeface="Arial" panose="020B0604020202020204" pitchFamily="34" charset="0"/>
              <a:buChar char="•"/>
            </a:pPr>
            <a:r>
              <a:rPr lang="en-GB" sz="1400" dirty="0" err="1"/>
              <a:t>Taloustaito</a:t>
            </a:r>
            <a:r>
              <a:rPr lang="en-GB" sz="1400" dirty="0"/>
              <a:t> (The Taxpayers Association of Finland magazine, Finland’s most popular financial magazine)</a:t>
            </a:r>
            <a:endParaRPr lang="en-FI" sz="1400" dirty="0"/>
          </a:p>
          <a:p>
            <a:pPr marL="285750" indent="-285750" algn="l">
              <a:buFont typeface="Arial" panose="020B0604020202020204" pitchFamily="34" charset="0"/>
              <a:buChar char="•"/>
            </a:pPr>
            <a:r>
              <a:rPr lang="en-GB" sz="1400" dirty="0" err="1"/>
              <a:t>Tehy-lehti</a:t>
            </a:r>
            <a:r>
              <a:rPr lang="en-GB" sz="1400" dirty="0"/>
              <a:t> (Union of Health and Social Care and Early Childhood Education and Care Professionals in Finland journal)</a:t>
            </a:r>
            <a:endParaRPr lang="en-FI" sz="1400" dirty="0"/>
          </a:p>
          <a:p>
            <a:pPr marL="285750" indent="-285750" algn="l">
              <a:buFont typeface="Arial" panose="020B0604020202020204" pitchFamily="34" charset="0"/>
              <a:buChar char="•"/>
            </a:pPr>
            <a:r>
              <a:rPr lang="en-GB" sz="1400" dirty="0" err="1"/>
              <a:t>Uusiouutiset</a:t>
            </a:r>
            <a:r>
              <a:rPr lang="en-GB" sz="1400" dirty="0"/>
              <a:t> (Finnish Circular Economy News)</a:t>
            </a:r>
            <a:endParaRPr lang="en-FI" sz="1400" dirty="0"/>
          </a:p>
          <a:p>
            <a:pPr marL="285750" indent="-285750" algn="l">
              <a:buFont typeface="Arial" panose="020B0604020202020204" pitchFamily="34" charset="0"/>
              <a:buChar char="•"/>
            </a:pPr>
            <a:r>
              <a:rPr lang="en-GB" sz="1400" dirty="0"/>
              <a:t>YTY (Union for private sector managers, professionals and senior salaried employees magazine)</a:t>
            </a:r>
            <a:endParaRPr lang="en-FI" sz="1400" dirty="0"/>
          </a:p>
        </p:txBody>
      </p:sp>
      <p:sp>
        <p:nvSpPr>
          <p:cNvPr id="8" name="Title 5">
            <a:extLst>
              <a:ext uri="{FF2B5EF4-FFF2-40B4-BE49-F238E27FC236}">
                <a16:creationId xmlns:a16="http://schemas.microsoft.com/office/drawing/2014/main" id="{B4E1E1E5-5761-104B-AE28-F8A62B86CA27}"/>
              </a:ext>
            </a:extLst>
          </p:cNvPr>
          <p:cNvSpPr>
            <a:spLocks noGrp="1"/>
          </p:cNvSpPr>
          <p:nvPr>
            <p:ph type="title"/>
          </p:nvPr>
        </p:nvSpPr>
        <p:spPr>
          <a:xfrm>
            <a:off x="0" y="231914"/>
            <a:ext cx="12192000" cy="1292086"/>
          </a:xfrm>
        </p:spPr>
        <p:txBody>
          <a:bodyPr>
            <a:noAutofit/>
          </a:bodyPr>
          <a:lstStyle/>
          <a:p>
            <a:r>
              <a:rPr lang="fi-FI" sz="4500" dirty="0" err="1">
                <a:latin typeface="Canela Medium" pitchFamily="2" charset="77"/>
              </a:rPr>
              <a:t>Magazines</a:t>
            </a:r>
            <a:r>
              <a:rPr lang="fi-FI" sz="4500" dirty="0">
                <a:latin typeface="Canela Medium" pitchFamily="2" charset="77"/>
              </a:rPr>
              <a:t> </a:t>
            </a:r>
            <a:r>
              <a:rPr lang="fi-FI" sz="4500" dirty="0" err="1">
                <a:latin typeface="Canela Medium" pitchFamily="2" charset="77"/>
              </a:rPr>
              <a:t>examined</a:t>
            </a:r>
            <a:r>
              <a:rPr lang="en-FI" sz="4500" dirty="0">
                <a:latin typeface="Canela Medium" pitchFamily="2" charset="77"/>
              </a:rPr>
              <a:t> </a:t>
            </a:r>
            <a:endParaRPr lang="fi-FI" sz="4500" dirty="0">
              <a:latin typeface="Canela Medium" pitchFamily="2" charset="77"/>
            </a:endParaRPr>
          </a:p>
        </p:txBody>
      </p:sp>
    </p:spTree>
    <p:extLst>
      <p:ext uri="{BB962C8B-B14F-4D97-AF65-F5344CB8AC3E}">
        <p14:creationId xmlns:p14="http://schemas.microsoft.com/office/powerpoint/2010/main" val="32813805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63FDD0-4478-074F-84FE-ACD121611F3F}"/>
              </a:ext>
            </a:extLst>
          </p:cNvPr>
          <p:cNvSpPr>
            <a:spLocks noGrp="1"/>
          </p:cNvSpPr>
          <p:nvPr>
            <p:ph type="title"/>
          </p:nvPr>
        </p:nvSpPr>
        <p:spPr>
          <a:xfrm>
            <a:off x="1149531" y="229200"/>
            <a:ext cx="9927772" cy="1155463"/>
          </a:xfrm>
        </p:spPr>
        <p:txBody>
          <a:bodyPr>
            <a:normAutofit/>
          </a:bodyPr>
          <a:lstStyle/>
          <a:p>
            <a:r>
              <a:rPr lang="en-GB" sz="3400" dirty="0"/>
              <a:t>68 % live in an adult household</a:t>
            </a:r>
          </a:p>
        </p:txBody>
      </p:sp>
      <p:sp>
        <p:nvSpPr>
          <p:cNvPr id="9" name="TextBox 8">
            <a:extLst>
              <a:ext uri="{FF2B5EF4-FFF2-40B4-BE49-F238E27FC236}">
                <a16:creationId xmlns:a16="http://schemas.microsoft.com/office/drawing/2014/main" id="{7AF43538-5316-0A4C-8935-B99F7BD5726F}"/>
              </a:ext>
            </a:extLst>
          </p:cNvPr>
          <p:cNvSpPr txBox="1"/>
          <p:nvPr/>
        </p:nvSpPr>
        <p:spPr>
          <a:xfrm>
            <a:off x="8138160" y="1515291"/>
            <a:ext cx="2939143" cy="307777"/>
          </a:xfrm>
          <a:prstGeom prst="rect">
            <a:avLst/>
          </a:prstGeom>
          <a:noFill/>
        </p:spPr>
        <p:txBody>
          <a:bodyPr wrap="square" rtlCol="0">
            <a:spAutoFit/>
          </a:bodyPr>
          <a:lstStyle/>
          <a:p>
            <a:pPr algn="r"/>
            <a:r>
              <a:rPr lang="en-GB" sz="1400" dirty="0">
                <a:latin typeface="Neue Haas Unica W1G" panose="020B0504030206020203" pitchFamily="34" charset="0"/>
              </a:rPr>
              <a:t>% of respondents, N = 12,152</a:t>
            </a:r>
          </a:p>
        </p:txBody>
      </p:sp>
      <p:graphicFrame>
        <p:nvGraphicFramePr>
          <p:cNvPr id="7" name="Chart 6">
            <a:extLst>
              <a:ext uri="{FF2B5EF4-FFF2-40B4-BE49-F238E27FC236}">
                <a16:creationId xmlns:a16="http://schemas.microsoft.com/office/drawing/2014/main" id="{5C83FF23-9A73-410B-BFD9-D401A142E19D}"/>
              </a:ext>
            </a:extLst>
          </p:cNvPr>
          <p:cNvGraphicFramePr/>
          <p:nvPr>
            <p:extLst>
              <p:ext uri="{D42A27DB-BD31-4B8C-83A1-F6EECF244321}">
                <p14:modId xmlns:p14="http://schemas.microsoft.com/office/powerpoint/2010/main" val="3878124084"/>
              </p:ext>
            </p:extLst>
          </p:nvPr>
        </p:nvGraphicFramePr>
        <p:xfrm>
          <a:off x="1114697" y="1515291"/>
          <a:ext cx="9927772" cy="46413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958998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63FDD0-4478-074F-84FE-ACD121611F3F}"/>
              </a:ext>
            </a:extLst>
          </p:cNvPr>
          <p:cNvSpPr>
            <a:spLocks noGrp="1"/>
          </p:cNvSpPr>
          <p:nvPr>
            <p:ph type="title"/>
          </p:nvPr>
        </p:nvSpPr>
        <p:spPr>
          <a:xfrm>
            <a:off x="838200" y="91440"/>
            <a:ext cx="10515600" cy="1267097"/>
          </a:xfrm>
        </p:spPr>
        <p:txBody>
          <a:bodyPr>
            <a:noAutofit/>
          </a:bodyPr>
          <a:lstStyle/>
          <a:p>
            <a:r>
              <a:rPr lang="en-US" sz="3000" dirty="0"/>
              <a:t>Well-off - 37% of respondents’ annual gross household </a:t>
            </a:r>
            <a:br>
              <a:rPr lang="en-US" sz="3000" dirty="0"/>
            </a:br>
            <a:r>
              <a:rPr lang="en-US" sz="3000" dirty="0"/>
              <a:t>income exceeds € 75,000</a:t>
            </a:r>
          </a:p>
        </p:txBody>
      </p:sp>
      <p:sp>
        <p:nvSpPr>
          <p:cNvPr id="9" name="TextBox 8">
            <a:extLst>
              <a:ext uri="{FF2B5EF4-FFF2-40B4-BE49-F238E27FC236}">
                <a16:creationId xmlns:a16="http://schemas.microsoft.com/office/drawing/2014/main" id="{7AF43538-5316-0A4C-8935-B99F7BD5726F}"/>
              </a:ext>
            </a:extLst>
          </p:cNvPr>
          <p:cNvSpPr txBox="1"/>
          <p:nvPr/>
        </p:nvSpPr>
        <p:spPr>
          <a:xfrm>
            <a:off x="0" y="1492923"/>
            <a:ext cx="12191999" cy="523220"/>
          </a:xfrm>
          <a:prstGeom prst="rect">
            <a:avLst/>
          </a:prstGeom>
          <a:noFill/>
        </p:spPr>
        <p:txBody>
          <a:bodyPr wrap="square" rtlCol="0">
            <a:spAutoFit/>
          </a:bodyPr>
          <a:lstStyle/>
          <a:p>
            <a:pPr algn="ctr"/>
            <a:r>
              <a:rPr lang="en-US" sz="1400" dirty="0">
                <a:latin typeface="Neue Haas Unica W1G" panose="020B0504030206020203" pitchFamily="34" charset="0"/>
              </a:rPr>
              <a:t>% of respondents, N = 12,152</a:t>
            </a:r>
          </a:p>
          <a:p>
            <a:pPr algn="ctr"/>
            <a:endParaRPr lang="en-US" sz="1400" dirty="0">
              <a:latin typeface="Neue Haas Unica W1G" panose="020B0504030206020203" pitchFamily="34" charset="0"/>
            </a:endParaRPr>
          </a:p>
        </p:txBody>
      </p:sp>
      <p:graphicFrame>
        <p:nvGraphicFramePr>
          <p:cNvPr id="8" name="Chart 7">
            <a:extLst>
              <a:ext uri="{FF2B5EF4-FFF2-40B4-BE49-F238E27FC236}">
                <a16:creationId xmlns:a16="http://schemas.microsoft.com/office/drawing/2014/main" id="{6E6BD805-4FC6-473A-9C4D-830CE11F4146}"/>
              </a:ext>
            </a:extLst>
          </p:cNvPr>
          <p:cNvGraphicFramePr/>
          <p:nvPr>
            <p:extLst>
              <p:ext uri="{D42A27DB-BD31-4B8C-83A1-F6EECF244321}">
                <p14:modId xmlns:p14="http://schemas.microsoft.com/office/powerpoint/2010/main" val="2786605380"/>
              </p:ext>
            </p:extLst>
          </p:nvPr>
        </p:nvGraphicFramePr>
        <p:xfrm>
          <a:off x="3076981" y="2016143"/>
          <a:ext cx="5594058" cy="40842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17849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5E04A-BBD6-C04C-9B67-C0959A39B937}"/>
              </a:ext>
            </a:extLst>
          </p:cNvPr>
          <p:cNvSpPr>
            <a:spLocks noGrp="1"/>
          </p:cNvSpPr>
          <p:nvPr>
            <p:ph type="title"/>
          </p:nvPr>
        </p:nvSpPr>
        <p:spPr/>
        <p:txBody>
          <a:bodyPr/>
          <a:lstStyle/>
          <a:p>
            <a:r>
              <a:rPr lang="fi-FI" dirty="0">
                <a:solidFill>
                  <a:schemeClr val="bg2"/>
                </a:solidFill>
              </a:rPr>
              <a:t>7.</a:t>
            </a:r>
            <a:br>
              <a:rPr lang="fi-FI" dirty="0">
                <a:solidFill>
                  <a:schemeClr val="bg2"/>
                </a:solidFill>
              </a:rPr>
            </a:br>
            <a:r>
              <a:rPr lang="fi-FI" dirty="0">
                <a:solidFill>
                  <a:schemeClr val="bg2"/>
                </a:solidFill>
              </a:rPr>
              <a:t>Summary</a:t>
            </a:r>
          </a:p>
        </p:txBody>
      </p:sp>
    </p:spTree>
    <p:extLst>
      <p:ext uri="{BB962C8B-B14F-4D97-AF65-F5344CB8AC3E}">
        <p14:creationId xmlns:p14="http://schemas.microsoft.com/office/powerpoint/2010/main" val="36899309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779155"/>
          </a:xfrm>
        </p:spPr>
        <p:txBody>
          <a:bodyPr>
            <a:noAutofit/>
          </a:bodyPr>
          <a:lstStyle/>
          <a:p>
            <a:r>
              <a:rPr lang="en-GB" sz="7000" dirty="0"/>
              <a:t>Summary</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095897" y="1227221"/>
            <a:ext cx="10000205" cy="5081113"/>
          </a:xfrm>
        </p:spPr>
        <p:txBody>
          <a:bodyPr anchor="ctr">
            <a:noAutofit/>
          </a:bodyPr>
          <a:lstStyle/>
          <a:p>
            <a:pPr marL="342900" indent="-342900">
              <a:lnSpc>
                <a:spcPct val="100000"/>
              </a:lnSpc>
              <a:spcBef>
                <a:spcPts val="800"/>
              </a:spcBef>
              <a:buFont typeface="+mj-lt"/>
              <a:buAutoNum type="arabicPeriod"/>
            </a:pPr>
            <a:r>
              <a:rPr lang="en-GB" sz="2000" dirty="0">
                <a:latin typeface="Neue Haas Unica W1G" panose="020B0504030206020203" pitchFamily="34" charset="0"/>
              </a:rPr>
              <a:t>Commitment to professional and organization magazines is high - they are read regularly and readership periods are long-term. </a:t>
            </a:r>
            <a:br>
              <a:rPr lang="en-GB" sz="2000" dirty="0">
                <a:latin typeface="Neue Haas Unica W1G" panose="020B0504030206020203" pitchFamily="34" charset="0"/>
              </a:rPr>
            </a:br>
            <a:endParaRPr lang="en-GB" sz="600" dirty="0">
              <a:latin typeface="Neue Haas Unica W1G" panose="020B0504030206020203" pitchFamily="34" charset="0"/>
            </a:endParaRPr>
          </a:p>
          <a:p>
            <a:pPr marL="342900" indent="-342900">
              <a:lnSpc>
                <a:spcPct val="100000"/>
              </a:lnSpc>
              <a:spcBef>
                <a:spcPts val="800"/>
              </a:spcBef>
              <a:buFont typeface="+mj-lt"/>
              <a:buAutoNum type="arabicPeriod"/>
            </a:pPr>
            <a:r>
              <a:rPr lang="en-GB" sz="2000" dirty="0">
                <a:latin typeface="Neue Haas Unica W1G" panose="020B0504030206020203" pitchFamily="34" charset="0"/>
              </a:rPr>
              <a:t>COVID-19 has increased reading.</a:t>
            </a:r>
            <a:br>
              <a:rPr lang="en-GB" sz="2000" dirty="0">
                <a:latin typeface="Neue Haas Unica W1G" panose="020B0504030206020203" pitchFamily="34" charset="0"/>
              </a:rPr>
            </a:br>
            <a:endParaRPr lang="en-GB" sz="800" dirty="0">
              <a:latin typeface="Neue Haas Unica W1G" panose="020B0504030206020203" pitchFamily="34" charset="0"/>
            </a:endParaRPr>
          </a:p>
          <a:p>
            <a:pPr marL="342900" indent="-342900">
              <a:lnSpc>
                <a:spcPct val="100000"/>
              </a:lnSpc>
              <a:spcBef>
                <a:spcPts val="800"/>
              </a:spcBef>
              <a:buFont typeface="+mj-lt"/>
              <a:buAutoNum type="arabicPeriod"/>
            </a:pPr>
            <a:r>
              <a:rPr lang="en-GB" sz="2000" dirty="0">
                <a:latin typeface="Neue Haas Unica W1G" panose="020B0504030206020203" pitchFamily="34" charset="0"/>
              </a:rPr>
              <a:t>A professional or organization magazine is an important source of information about an industry, interest area, or organization — it is unique, provides peer support, keeps you up to date, engages newcomers, helps maintain professional skills, provides inspiration, and compiles the essentials in an easy-to-use format.</a:t>
            </a:r>
            <a:br>
              <a:rPr lang="en-GB" sz="2000" dirty="0">
                <a:latin typeface="Neue Haas Unica W1G" panose="020B0504030206020203" pitchFamily="34" charset="0"/>
              </a:rPr>
            </a:br>
            <a:endParaRPr lang="en-GB" sz="800" dirty="0">
              <a:latin typeface="Neue Haas Unica W1G" panose="020B0504030206020203" pitchFamily="34" charset="0"/>
            </a:endParaRPr>
          </a:p>
          <a:p>
            <a:pPr marL="342900" indent="-342900">
              <a:lnSpc>
                <a:spcPct val="100000"/>
              </a:lnSpc>
              <a:spcBef>
                <a:spcPts val="800"/>
              </a:spcBef>
              <a:buFont typeface="+mj-lt"/>
              <a:buAutoNum type="arabicPeriod"/>
            </a:pPr>
            <a:r>
              <a:rPr lang="en-GB" sz="2000" dirty="0">
                <a:latin typeface="Neue Haas Unica W1G" panose="020B0504030206020203" pitchFamily="34" charset="0"/>
              </a:rPr>
              <a:t>Satisfaction with the content of your magazine is high.</a:t>
            </a:r>
            <a:br>
              <a:rPr lang="en-GB" sz="2000" dirty="0">
                <a:latin typeface="Neue Haas Unica W1G" panose="020B0504030206020203" pitchFamily="34" charset="0"/>
              </a:rPr>
            </a:br>
            <a:endParaRPr lang="en-GB" sz="800" dirty="0">
              <a:latin typeface="Neue Haas Unica W1G" panose="020B0504030206020203" pitchFamily="34" charset="0"/>
            </a:endParaRPr>
          </a:p>
          <a:p>
            <a:pPr marL="342900" indent="-342900">
              <a:lnSpc>
                <a:spcPct val="100000"/>
              </a:lnSpc>
              <a:spcBef>
                <a:spcPts val="800"/>
              </a:spcBef>
              <a:buFont typeface="+mj-lt"/>
              <a:buAutoNum type="arabicPeriod"/>
            </a:pPr>
            <a:r>
              <a:rPr lang="en-GB" sz="2000" dirty="0">
                <a:latin typeface="Neue Haas Unica W1G" panose="020B0504030206020203" pitchFamily="34" charset="0"/>
              </a:rPr>
              <a:t>The ads are equally noticeable at the beginning, end and middle of the magazine. The best ads are related to the topic of the magazine.</a:t>
            </a:r>
            <a:br>
              <a:rPr lang="en-GB" sz="2000" dirty="0">
                <a:latin typeface="Neue Haas Unica W1G" panose="020B0504030206020203" pitchFamily="34" charset="0"/>
              </a:rPr>
            </a:br>
            <a:endParaRPr lang="en-GB" sz="800" dirty="0">
              <a:latin typeface="Neue Haas Unica W1G" panose="020B0504030206020203" pitchFamily="34" charset="0"/>
            </a:endParaRPr>
          </a:p>
          <a:p>
            <a:pPr marL="342900" indent="-342900">
              <a:lnSpc>
                <a:spcPct val="100000"/>
              </a:lnSpc>
              <a:spcBef>
                <a:spcPts val="800"/>
              </a:spcBef>
              <a:buFont typeface="+mj-lt"/>
              <a:buAutoNum type="arabicPeriod"/>
            </a:pPr>
            <a:r>
              <a:rPr lang="en-GB" sz="2000" dirty="0">
                <a:latin typeface="Neue Haas Unica W1G" panose="020B0504030206020203" pitchFamily="34" charset="0"/>
              </a:rPr>
              <a:t>Readers are well-off, adult, educated city dwellers.</a:t>
            </a:r>
          </a:p>
        </p:txBody>
      </p:sp>
    </p:spTree>
    <p:extLst>
      <p:ext uri="{BB962C8B-B14F-4D97-AF65-F5344CB8AC3E}">
        <p14:creationId xmlns:p14="http://schemas.microsoft.com/office/powerpoint/2010/main" val="171397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52388E-E55F-894E-9963-27BF5DB56246}"/>
              </a:ext>
            </a:extLst>
          </p:cNvPr>
          <p:cNvSpPr>
            <a:spLocks noGrp="1"/>
          </p:cNvSpPr>
          <p:nvPr>
            <p:ph type="title"/>
          </p:nvPr>
        </p:nvSpPr>
        <p:spPr>
          <a:xfrm>
            <a:off x="838200" y="2029335"/>
            <a:ext cx="10515600" cy="1399665"/>
          </a:xfrm>
        </p:spPr>
        <p:txBody>
          <a:bodyPr>
            <a:noAutofit/>
          </a:bodyPr>
          <a:lstStyle/>
          <a:p>
            <a:r>
              <a:rPr lang="en-GB" sz="10000"/>
              <a:t>Thank you!</a:t>
            </a:r>
          </a:p>
        </p:txBody>
      </p:sp>
      <p:sp>
        <p:nvSpPr>
          <p:cNvPr id="4" name="Content Placeholder 6">
            <a:extLst>
              <a:ext uri="{FF2B5EF4-FFF2-40B4-BE49-F238E27FC236}">
                <a16:creationId xmlns:a16="http://schemas.microsoft.com/office/drawing/2014/main" id="{0D8AC36F-42FC-C149-80DD-FBB48A83E5AE}"/>
              </a:ext>
            </a:extLst>
          </p:cNvPr>
          <p:cNvSpPr txBox="1">
            <a:spLocks/>
          </p:cNvSpPr>
          <p:nvPr/>
        </p:nvSpPr>
        <p:spPr>
          <a:xfrm>
            <a:off x="4423205" y="3429000"/>
            <a:ext cx="3345589" cy="2527841"/>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Neue Haas Unica W1G Light" panose="020B0404030206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800">
                <a:solidFill>
                  <a:schemeClr val="bg1"/>
                </a:solidFill>
              </a:rPr>
              <a:t>Outi Itävuo</a:t>
            </a:r>
            <a:br>
              <a:rPr lang="en-GB" sz="1800">
                <a:solidFill>
                  <a:schemeClr val="bg1"/>
                </a:solidFill>
              </a:rPr>
            </a:br>
            <a:r>
              <a:rPr lang="en-GB" sz="1800">
                <a:solidFill>
                  <a:schemeClr val="bg1"/>
                </a:solidFill>
              </a:rPr>
              <a:t>Aikakausmedia</a:t>
            </a:r>
            <a:br>
              <a:rPr lang="en-GB" sz="1800">
                <a:solidFill>
                  <a:schemeClr val="bg1"/>
                </a:solidFill>
              </a:rPr>
            </a:br>
            <a:r>
              <a:rPr lang="en-GB" sz="1800">
                <a:solidFill>
                  <a:schemeClr val="bg1"/>
                </a:solidFill>
                <a:hlinkClick r:id="rId2"/>
              </a:rPr>
              <a:t>outi.itavuo@aikakausmedia.fi</a:t>
            </a:r>
            <a:endParaRPr lang="en-GB" sz="1800">
              <a:solidFill>
                <a:schemeClr val="bg1"/>
              </a:solidFill>
            </a:endParaRPr>
          </a:p>
        </p:txBody>
      </p:sp>
    </p:spTree>
    <p:extLst>
      <p:ext uri="{BB962C8B-B14F-4D97-AF65-F5344CB8AC3E}">
        <p14:creationId xmlns:p14="http://schemas.microsoft.com/office/powerpoint/2010/main" val="20240115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188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dvokaatti-lehti.">
            <a:extLst>
              <a:ext uri="{FF2B5EF4-FFF2-40B4-BE49-F238E27FC236}">
                <a16:creationId xmlns:a16="http://schemas.microsoft.com/office/drawing/2014/main" id="{F8D445CC-5941-EA47-B9F3-AF193BE60DD2}"/>
              </a:ext>
            </a:extLst>
          </p:cNvPr>
          <p:cNvPicPr>
            <a:picLocks noChangeAspect="1"/>
          </p:cNvPicPr>
          <p:nvPr/>
        </p:nvPicPr>
        <p:blipFill>
          <a:blip r:embed="rId3"/>
          <a:stretch>
            <a:fillRect/>
          </a:stretch>
        </p:blipFill>
        <p:spPr>
          <a:xfrm>
            <a:off x="513440" y="334319"/>
            <a:ext cx="2126918" cy="2760573"/>
          </a:xfrm>
          <a:prstGeom prst="rect">
            <a:avLst/>
          </a:prstGeom>
        </p:spPr>
      </p:pic>
      <p:pic>
        <p:nvPicPr>
          <p:cNvPr id="5" name="Picture 4" descr="Aivoitus-lehti 1/2021.">
            <a:extLst>
              <a:ext uri="{FF2B5EF4-FFF2-40B4-BE49-F238E27FC236}">
                <a16:creationId xmlns:a16="http://schemas.microsoft.com/office/drawing/2014/main" id="{DD83CB08-FC4F-9C47-A413-BECF7F332FB5}"/>
              </a:ext>
            </a:extLst>
          </p:cNvPr>
          <p:cNvPicPr>
            <a:picLocks noChangeAspect="1"/>
          </p:cNvPicPr>
          <p:nvPr/>
        </p:nvPicPr>
        <p:blipFill>
          <a:blip r:embed="rId4"/>
          <a:stretch>
            <a:fillRect/>
          </a:stretch>
        </p:blipFill>
        <p:spPr>
          <a:xfrm>
            <a:off x="2936977" y="334319"/>
            <a:ext cx="1948640" cy="2760573"/>
          </a:xfrm>
          <a:prstGeom prst="rect">
            <a:avLst/>
          </a:prstGeom>
        </p:spPr>
      </p:pic>
      <p:pic>
        <p:nvPicPr>
          <p:cNvPr id="11" name="Picture 10" descr="Apteekkari-lehti, maaliskuu 2021.">
            <a:extLst>
              <a:ext uri="{FF2B5EF4-FFF2-40B4-BE49-F238E27FC236}">
                <a16:creationId xmlns:a16="http://schemas.microsoft.com/office/drawing/2014/main" id="{E10D6811-9D04-794C-99E3-16748916CC90}"/>
              </a:ext>
            </a:extLst>
          </p:cNvPr>
          <p:cNvPicPr>
            <a:picLocks noChangeAspect="1"/>
          </p:cNvPicPr>
          <p:nvPr/>
        </p:nvPicPr>
        <p:blipFill>
          <a:blip r:embed="rId5"/>
          <a:stretch>
            <a:fillRect/>
          </a:stretch>
        </p:blipFill>
        <p:spPr>
          <a:xfrm>
            <a:off x="5150419" y="334319"/>
            <a:ext cx="2130403" cy="2760573"/>
          </a:xfrm>
          <a:prstGeom prst="rect">
            <a:avLst/>
          </a:prstGeom>
        </p:spPr>
      </p:pic>
      <p:pic>
        <p:nvPicPr>
          <p:cNvPr id="12" name="Picture 11" descr="Betoni-lehti 4/2020.">
            <a:extLst>
              <a:ext uri="{FF2B5EF4-FFF2-40B4-BE49-F238E27FC236}">
                <a16:creationId xmlns:a16="http://schemas.microsoft.com/office/drawing/2014/main" id="{521AE8DF-82DE-664C-A754-21F37A79A766}"/>
              </a:ext>
            </a:extLst>
          </p:cNvPr>
          <p:cNvPicPr>
            <a:picLocks noChangeAspect="1"/>
          </p:cNvPicPr>
          <p:nvPr/>
        </p:nvPicPr>
        <p:blipFill>
          <a:blip r:embed="rId6"/>
          <a:stretch>
            <a:fillRect/>
          </a:stretch>
        </p:blipFill>
        <p:spPr>
          <a:xfrm>
            <a:off x="7530531" y="334319"/>
            <a:ext cx="1950935" cy="2760573"/>
          </a:xfrm>
          <a:prstGeom prst="rect">
            <a:avLst/>
          </a:prstGeom>
        </p:spPr>
      </p:pic>
      <p:pic>
        <p:nvPicPr>
          <p:cNvPr id="13" name="Picture 12" descr="Caravan-lehti 2/2021">
            <a:extLst>
              <a:ext uri="{FF2B5EF4-FFF2-40B4-BE49-F238E27FC236}">
                <a16:creationId xmlns:a16="http://schemas.microsoft.com/office/drawing/2014/main" id="{2E5CFA26-BACA-EB4D-A4F1-C3169999594F}"/>
              </a:ext>
            </a:extLst>
          </p:cNvPr>
          <p:cNvPicPr>
            <a:picLocks noChangeAspect="1"/>
          </p:cNvPicPr>
          <p:nvPr/>
        </p:nvPicPr>
        <p:blipFill>
          <a:blip r:embed="rId7"/>
          <a:stretch>
            <a:fillRect/>
          </a:stretch>
        </p:blipFill>
        <p:spPr>
          <a:xfrm>
            <a:off x="9792973" y="334319"/>
            <a:ext cx="1944949" cy="2760572"/>
          </a:xfrm>
          <a:prstGeom prst="rect">
            <a:avLst/>
          </a:prstGeom>
        </p:spPr>
      </p:pic>
      <p:pic>
        <p:nvPicPr>
          <p:cNvPr id="1030" name="Picture 6" descr="Ekonomi-lehti - Suomen Ekonomit">
            <a:extLst>
              <a:ext uri="{FF2B5EF4-FFF2-40B4-BE49-F238E27FC236}">
                <a16:creationId xmlns:a16="http://schemas.microsoft.com/office/drawing/2014/main" id="{2F00BDA4-F7D1-2047-864E-597809E600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3440" y="3309843"/>
            <a:ext cx="2126918" cy="27468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Ihon aika 4/2020.">
            <a:extLst>
              <a:ext uri="{FF2B5EF4-FFF2-40B4-BE49-F238E27FC236}">
                <a16:creationId xmlns:a16="http://schemas.microsoft.com/office/drawing/2014/main" id="{865CFD25-3232-2649-8E02-726212BDD04F}"/>
              </a:ext>
            </a:extLst>
          </p:cNvPr>
          <p:cNvPicPr>
            <a:picLocks noChangeAspect="1"/>
          </p:cNvPicPr>
          <p:nvPr/>
        </p:nvPicPr>
        <p:blipFill>
          <a:blip r:embed="rId9"/>
          <a:stretch>
            <a:fillRect/>
          </a:stretch>
        </p:blipFill>
        <p:spPr>
          <a:xfrm>
            <a:off x="2881220" y="3309843"/>
            <a:ext cx="2060154" cy="2746872"/>
          </a:xfrm>
          <a:prstGeom prst="rect">
            <a:avLst/>
          </a:prstGeom>
        </p:spPr>
      </p:pic>
      <p:pic>
        <p:nvPicPr>
          <p:cNvPr id="19" name="Picture 18" descr="Ilmailu-lehti 2/2021.">
            <a:extLst>
              <a:ext uri="{FF2B5EF4-FFF2-40B4-BE49-F238E27FC236}">
                <a16:creationId xmlns:a16="http://schemas.microsoft.com/office/drawing/2014/main" id="{94278E05-21AC-E241-AF0C-3DA1CFF55DF7}"/>
              </a:ext>
            </a:extLst>
          </p:cNvPr>
          <p:cNvPicPr>
            <a:picLocks noChangeAspect="1"/>
          </p:cNvPicPr>
          <p:nvPr/>
        </p:nvPicPr>
        <p:blipFill>
          <a:blip r:embed="rId10"/>
          <a:stretch>
            <a:fillRect/>
          </a:stretch>
        </p:blipFill>
        <p:spPr>
          <a:xfrm>
            <a:off x="5150419" y="3309843"/>
            <a:ext cx="2130403" cy="2748739"/>
          </a:xfrm>
          <a:prstGeom prst="rect">
            <a:avLst/>
          </a:prstGeom>
        </p:spPr>
      </p:pic>
      <p:pic>
        <p:nvPicPr>
          <p:cNvPr id="20" name="Picture 19" descr="Kemia-lehti 2/2021.">
            <a:extLst>
              <a:ext uri="{FF2B5EF4-FFF2-40B4-BE49-F238E27FC236}">
                <a16:creationId xmlns:a16="http://schemas.microsoft.com/office/drawing/2014/main" id="{7D81549E-6BA5-4941-B4DB-57EC3A0E11FB}"/>
              </a:ext>
            </a:extLst>
          </p:cNvPr>
          <p:cNvPicPr>
            <a:picLocks noChangeAspect="1"/>
          </p:cNvPicPr>
          <p:nvPr/>
        </p:nvPicPr>
        <p:blipFill>
          <a:blip r:embed="rId11"/>
          <a:stretch>
            <a:fillRect/>
          </a:stretch>
        </p:blipFill>
        <p:spPr>
          <a:xfrm>
            <a:off x="7534025" y="3307976"/>
            <a:ext cx="1943946" cy="2748739"/>
          </a:xfrm>
          <a:prstGeom prst="rect">
            <a:avLst/>
          </a:prstGeom>
        </p:spPr>
      </p:pic>
      <p:pic>
        <p:nvPicPr>
          <p:cNvPr id="21" name="Picture 20" descr="Koneviesti.">
            <a:extLst>
              <a:ext uri="{FF2B5EF4-FFF2-40B4-BE49-F238E27FC236}">
                <a16:creationId xmlns:a16="http://schemas.microsoft.com/office/drawing/2014/main" id="{7ACB77B3-7A4A-4B46-96B2-F5D2D4B2C3B4}"/>
              </a:ext>
            </a:extLst>
          </p:cNvPr>
          <p:cNvPicPr>
            <a:picLocks noChangeAspect="1"/>
          </p:cNvPicPr>
          <p:nvPr/>
        </p:nvPicPr>
        <p:blipFill>
          <a:blip r:embed="rId12"/>
          <a:stretch>
            <a:fillRect/>
          </a:stretch>
        </p:blipFill>
        <p:spPr>
          <a:xfrm>
            <a:off x="9734670" y="3309843"/>
            <a:ext cx="2061554" cy="2748739"/>
          </a:xfrm>
          <a:prstGeom prst="rect">
            <a:avLst/>
          </a:prstGeom>
        </p:spPr>
      </p:pic>
    </p:spTree>
    <p:extLst>
      <p:ext uri="{BB962C8B-B14F-4D97-AF65-F5344CB8AC3E}">
        <p14:creationId xmlns:p14="http://schemas.microsoft.com/office/powerpoint/2010/main" val="312132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100"/>
                                        <p:tgtEl>
                                          <p:spTgt spid="8"/>
                                        </p:tgtEl>
                                      </p:cBhvr>
                                    </p:animEffect>
                                  </p:childTnLst>
                                </p:cTn>
                              </p:par>
                            </p:childTnLst>
                          </p:cTn>
                        </p:par>
                        <p:par>
                          <p:cTn id="8" fill="hold">
                            <p:stCondLst>
                              <p:cond delay="11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100"/>
                                        <p:tgtEl>
                                          <p:spTgt spid="5"/>
                                        </p:tgtEl>
                                      </p:cBhvr>
                                    </p:animEffect>
                                  </p:childTnLst>
                                </p:cTn>
                              </p:par>
                            </p:childTnLst>
                          </p:cTn>
                        </p:par>
                        <p:par>
                          <p:cTn id="12" fill="hold">
                            <p:stCondLst>
                              <p:cond delay="22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100"/>
                                        <p:tgtEl>
                                          <p:spTgt spid="11"/>
                                        </p:tgtEl>
                                      </p:cBhvr>
                                    </p:animEffect>
                                  </p:childTnLst>
                                </p:cTn>
                              </p:par>
                            </p:childTnLst>
                          </p:cTn>
                        </p:par>
                        <p:par>
                          <p:cTn id="16" fill="hold">
                            <p:stCondLst>
                              <p:cond delay="33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100"/>
                                        <p:tgtEl>
                                          <p:spTgt spid="12"/>
                                        </p:tgtEl>
                                      </p:cBhvr>
                                    </p:animEffect>
                                  </p:childTnLst>
                                </p:cTn>
                              </p:par>
                            </p:childTnLst>
                          </p:cTn>
                        </p:par>
                        <p:par>
                          <p:cTn id="20" fill="hold">
                            <p:stCondLst>
                              <p:cond delay="44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100"/>
                                        <p:tgtEl>
                                          <p:spTgt spid="13"/>
                                        </p:tgtEl>
                                      </p:cBhvr>
                                    </p:animEffect>
                                  </p:childTnLst>
                                </p:cTn>
                              </p:par>
                            </p:childTnLst>
                          </p:cTn>
                        </p:par>
                        <p:par>
                          <p:cTn id="24" fill="hold">
                            <p:stCondLst>
                              <p:cond delay="5500"/>
                            </p:stCondLst>
                            <p:childTnLst>
                              <p:par>
                                <p:cTn id="25" presetID="10" presetClass="entr" presetSubtype="0" fill="hold" nodeType="after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1100"/>
                                        <p:tgtEl>
                                          <p:spTgt spid="1030"/>
                                        </p:tgtEl>
                                      </p:cBhvr>
                                    </p:animEffect>
                                  </p:childTnLst>
                                </p:cTn>
                              </p:par>
                            </p:childTnLst>
                          </p:cTn>
                        </p:par>
                        <p:par>
                          <p:cTn id="28" fill="hold">
                            <p:stCondLst>
                              <p:cond delay="66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100"/>
                                        <p:tgtEl>
                                          <p:spTgt spid="14"/>
                                        </p:tgtEl>
                                      </p:cBhvr>
                                    </p:animEffect>
                                  </p:childTnLst>
                                </p:cTn>
                              </p:par>
                            </p:childTnLst>
                          </p:cTn>
                        </p:par>
                        <p:par>
                          <p:cTn id="32" fill="hold">
                            <p:stCondLst>
                              <p:cond delay="77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100"/>
                                        <p:tgtEl>
                                          <p:spTgt spid="19"/>
                                        </p:tgtEl>
                                      </p:cBhvr>
                                    </p:animEffect>
                                  </p:childTnLst>
                                </p:cTn>
                              </p:par>
                            </p:childTnLst>
                          </p:cTn>
                        </p:par>
                        <p:par>
                          <p:cTn id="36" fill="hold">
                            <p:stCondLst>
                              <p:cond delay="8800"/>
                            </p:stCondLst>
                            <p:childTnLst>
                              <p:par>
                                <p:cTn id="37" presetID="10"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100"/>
                                        <p:tgtEl>
                                          <p:spTgt spid="20"/>
                                        </p:tgtEl>
                                      </p:cBhvr>
                                    </p:animEffect>
                                  </p:childTnLst>
                                </p:cTn>
                              </p:par>
                            </p:childTnLst>
                          </p:cTn>
                        </p:par>
                        <p:par>
                          <p:cTn id="40" fill="hold">
                            <p:stCondLst>
                              <p:cond delay="9900"/>
                            </p:stCondLst>
                            <p:childTnLst>
                              <p:par>
                                <p:cTn id="41" presetID="10" presetClass="entr" presetSubtype="0"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1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Lapsen Maailma.">
            <a:extLst>
              <a:ext uri="{FF2B5EF4-FFF2-40B4-BE49-F238E27FC236}">
                <a16:creationId xmlns:a16="http://schemas.microsoft.com/office/drawing/2014/main" id="{4FD5436A-89E0-D04E-906A-F2D4DCD8D8E8}"/>
              </a:ext>
            </a:extLst>
          </p:cNvPr>
          <p:cNvPicPr>
            <a:picLocks noChangeAspect="1"/>
          </p:cNvPicPr>
          <p:nvPr/>
        </p:nvPicPr>
        <p:blipFill>
          <a:blip r:embed="rId3"/>
          <a:stretch>
            <a:fillRect/>
          </a:stretch>
        </p:blipFill>
        <p:spPr>
          <a:xfrm>
            <a:off x="625767" y="334319"/>
            <a:ext cx="1951603" cy="2760572"/>
          </a:xfrm>
          <a:prstGeom prst="rect">
            <a:avLst/>
          </a:prstGeom>
        </p:spPr>
      </p:pic>
      <p:pic>
        <p:nvPicPr>
          <p:cNvPr id="16" name="Picture 15" descr="Metsälehti.">
            <a:extLst>
              <a:ext uri="{FF2B5EF4-FFF2-40B4-BE49-F238E27FC236}">
                <a16:creationId xmlns:a16="http://schemas.microsoft.com/office/drawing/2014/main" id="{88961FA6-43FB-414B-8A67-E9B7AA7E520C}"/>
              </a:ext>
            </a:extLst>
          </p:cNvPr>
          <p:cNvPicPr>
            <a:picLocks noChangeAspect="1"/>
          </p:cNvPicPr>
          <p:nvPr/>
        </p:nvPicPr>
        <p:blipFill>
          <a:blip r:embed="rId4"/>
          <a:stretch>
            <a:fillRect/>
          </a:stretch>
        </p:blipFill>
        <p:spPr>
          <a:xfrm>
            <a:off x="2939841" y="334319"/>
            <a:ext cx="1867809" cy="2760572"/>
          </a:xfrm>
          <a:prstGeom prst="rect">
            <a:avLst/>
          </a:prstGeom>
        </p:spPr>
      </p:pic>
      <p:pic>
        <p:nvPicPr>
          <p:cNvPr id="17" name="Picture 16" descr="Opettaja-lehti.&#10;">
            <a:extLst>
              <a:ext uri="{FF2B5EF4-FFF2-40B4-BE49-F238E27FC236}">
                <a16:creationId xmlns:a16="http://schemas.microsoft.com/office/drawing/2014/main" id="{96947F43-F905-6940-B268-56B34DFD8A9F}"/>
              </a:ext>
            </a:extLst>
          </p:cNvPr>
          <p:cNvPicPr>
            <a:picLocks noChangeAspect="1"/>
          </p:cNvPicPr>
          <p:nvPr/>
        </p:nvPicPr>
        <p:blipFill>
          <a:blip r:embed="rId5"/>
          <a:stretch>
            <a:fillRect/>
          </a:stretch>
        </p:blipFill>
        <p:spPr>
          <a:xfrm>
            <a:off x="5152350" y="334319"/>
            <a:ext cx="2070847" cy="2760572"/>
          </a:xfrm>
          <a:prstGeom prst="rect">
            <a:avLst/>
          </a:prstGeom>
        </p:spPr>
      </p:pic>
      <p:pic>
        <p:nvPicPr>
          <p:cNvPr id="18" name="Picture 17" descr="Pieni on Suurin -lehti.">
            <a:extLst>
              <a:ext uri="{FF2B5EF4-FFF2-40B4-BE49-F238E27FC236}">
                <a16:creationId xmlns:a16="http://schemas.microsoft.com/office/drawing/2014/main" id="{E06B5B04-6927-1545-971B-8920F1BD6A7D}"/>
              </a:ext>
            </a:extLst>
          </p:cNvPr>
          <p:cNvPicPr>
            <a:picLocks noChangeAspect="1"/>
          </p:cNvPicPr>
          <p:nvPr/>
        </p:nvPicPr>
        <p:blipFill>
          <a:blip r:embed="rId6"/>
          <a:stretch>
            <a:fillRect/>
          </a:stretch>
        </p:blipFill>
        <p:spPr>
          <a:xfrm>
            <a:off x="7537451" y="334320"/>
            <a:ext cx="1951603" cy="2760572"/>
          </a:xfrm>
          <a:prstGeom prst="rect">
            <a:avLst/>
          </a:prstGeom>
        </p:spPr>
      </p:pic>
      <p:pic>
        <p:nvPicPr>
          <p:cNvPr id="22" name="Picture 21" descr="Pinni-lehti.&#10;">
            <a:extLst>
              <a:ext uri="{FF2B5EF4-FFF2-40B4-BE49-F238E27FC236}">
                <a16:creationId xmlns:a16="http://schemas.microsoft.com/office/drawing/2014/main" id="{38673950-E750-624E-B39B-589B3A91ADDF}"/>
              </a:ext>
            </a:extLst>
          </p:cNvPr>
          <p:cNvPicPr>
            <a:picLocks noChangeAspect="1"/>
          </p:cNvPicPr>
          <p:nvPr/>
        </p:nvPicPr>
        <p:blipFill>
          <a:blip r:embed="rId7"/>
          <a:stretch>
            <a:fillRect/>
          </a:stretch>
        </p:blipFill>
        <p:spPr>
          <a:xfrm>
            <a:off x="9820581" y="334319"/>
            <a:ext cx="1882651" cy="2760572"/>
          </a:xfrm>
          <a:prstGeom prst="rect">
            <a:avLst/>
          </a:prstGeom>
        </p:spPr>
      </p:pic>
      <p:pic>
        <p:nvPicPr>
          <p:cNvPr id="23" name="Picture 22" descr="Suomen Hammaslääkärilehti.">
            <a:extLst>
              <a:ext uri="{FF2B5EF4-FFF2-40B4-BE49-F238E27FC236}">
                <a16:creationId xmlns:a16="http://schemas.microsoft.com/office/drawing/2014/main" id="{BCDC9D80-6733-5C40-99CA-4E18286079A1}"/>
              </a:ext>
            </a:extLst>
          </p:cNvPr>
          <p:cNvPicPr>
            <a:picLocks noChangeAspect="1"/>
          </p:cNvPicPr>
          <p:nvPr/>
        </p:nvPicPr>
        <p:blipFill>
          <a:blip r:embed="rId8"/>
          <a:stretch>
            <a:fillRect/>
          </a:stretch>
        </p:blipFill>
        <p:spPr>
          <a:xfrm>
            <a:off x="531016" y="3306083"/>
            <a:ext cx="2141105" cy="2750631"/>
          </a:xfrm>
          <a:prstGeom prst="rect">
            <a:avLst/>
          </a:prstGeom>
        </p:spPr>
      </p:pic>
      <p:pic>
        <p:nvPicPr>
          <p:cNvPr id="24" name="Picture 23" descr="Taloustaito-lehti.">
            <a:extLst>
              <a:ext uri="{FF2B5EF4-FFF2-40B4-BE49-F238E27FC236}">
                <a16:creationId xmlns:a16="http://schemas.microsoft.com/office/drawing/2014/main" id="{7D1ABCD7-1545-5040-8DE2-3453532FBF97}"/>
              </a:ext>
            </a:extLst>
          </p:cNvPr>
          <p:cNvPicPr>
            <a:picLocks noChangeAspect="1"/>
          </p:cNvPicPr>
          <p:nvPr/>
        </p:nvPicPr>
        <p:blipFill>
          <a:blip r:embed="rId9"/>
          <a:stretch>
            <a:fillRect/>
          </a:stretch>
        </p:blipFill>
        <p:spPr>
          <a:xfrm>
            <a:off x="2891624" y="3306082"/>
            <a:ext cx="1964243" cy="2750632"/>
          </a:xfrm>
          <a:prstGeom prst="rect">
            <a:avLst/>
          </a:prstGeom>
        </p:spPr>
      </p:pic>
      <p:pic>
        <p:nvPicPr>
          <p:cNvPr id="25" name="Picture 24" descr="Tehy-lehti.">
            <a:extLst>
              <a:ext uri="{FF2B5EF4-FFF2-40B4-BE49-F238E27FC236}">
                <a16:creationId xmlns:a16="http://schemas.microsoft.com/office/drawing/2014/main" id="{18685BE3-2955-BA45-BD5B-1D471A63C547}"/>
              </a:ext>
            </a:extLst>
          </p:cNvPr>
          <p:cNvPicPr>
            <a:picLocks noChangeAspect="1"/>
          </p:cNvPicPr>
          <p:nvPr/>
        </p:nvPicPr>
        <p:blipFill>
          <a:blip r:embed="rId10"/>
          <a:stretch>
            <a:fillRect/>
          </a:stretch>
        </p:blipFill>
        <p:spPr>
          <a:xfrm>
            <a:off x="5121903" y="3306080"/>
            <a:ext cx="2131741" cy="2750633"/>
          </a:xfrm>
          <a:prstGeom prst="rect">
            <a:avLst/>
          </a:prstGeom>
        </p:spPr>
      </p:pic>
      <p:pic>
        <p:nvPicPr>
          <p:cNvPr id="26" name="Picture 25" descr="Uusiouutiset-lehti.">
            <a:extLst>
              <a:ext uri="{FF2B5EF4-FFF2-40B4-BE49-F238E27FC236}">
                <a16:creationId xmlns:a16="http://schemas.microsoft.com/office/drawing/2014/main" id="{7BB182F9-4374-1143-9759-11AB5780A504}"/>
              </a:ext>
            </a:extLst>
          </p:cNvPr>
          <p:cNvPicPr>
            <a:picLocks noChangeAspect="1"/>
          </p:cNvPicPr>
          <p:nvPr/>
        </p:nvPicPr>
        <p:blipFill>
          <a:blip r:embed="rId11"/>
          <a:stretch>
            <a:fillRect/>
          </a:stretch>
        </p:blipFill>
        <p:spPr>
          <a:xfrm>
            <a:off x="7541194" y="3306079"/>
            <a:ext cx="1944116" cy="2750634"/>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118E97EC-A92C-CB41-96E4-015E396FD235}"/>
              </a:ext>
            </a:extLst>
          </p:cNvPr>
          <p:cNvPicPr>
            <a:picLocks noChangeAspect="1"/>
          </p:cNvPicPr>
          <p:nvPr/>
        </p:nvPicPr>
        <p:blipFill rotWithShape="1">
          <a:blip r:embed="rId12"/>
          <a:srcRect l="835" t="854" r="1027" b="736"/>
          <a:stretch/>
        </p:blipFill>
        <p:spPr>
          <a:xfrm>
            <a:off x="9703425" y="3306079"/>
            <a:ext cx="2116963" cy="2750634"/>
          </a:xfrm>
          <a:prstGeom prst="rect">
            <a:avLst/>
          </a:prstGeom>
        </p:spPr>
      </p:pic>
    </p:spTree>
    <p:extLst>
      <p:ext uri="{BB962C8B-B14F-4D97-AF65-F5344CB8AC3E}">
        <p14:creationId xmlns:p14="http://schemas.microsoft.com/office/powerpoint/2010/main" val="120599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100"/>
                                        <p:tgtEl>
                                          <p:spTgt spid="15"/>
                                        </p:tgtEl>
                                      </p:cBhvr>
                                    </p:animEffect>
                                  </p:childTnLst>
                                </p:cTn>
                              </p:par>
                            </p:childTnLst>
                          </p:cTn>
                        </p:par>
                        <p:par>
                          <p:cTn id="8" fill="hold">
                            <p:stCondLst>
                              <p:cond delay="11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100"/>
                                        <p:tgtEl>
                                          <p:spTgt spid="16"/>
                                        </p:tgtEl>
                                      </p:cBhvr>
                                    </p:animEffect>
                                  </p:childTnLst>
                                </p:cTn>
                              </p:par>
                            </p:childTnLst>
                          </p:cTn>
                        </p:par>
                        <p:par>
                          <p:cTn id="12" fill="hold">
                            <p:stCondLst>
                              <p:cond delay="22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100"/>
                                        <p:tgtEl>
                                          <p:spTgt spid="17"/>
                                        </p:tgtEl>
                                      </p:cBhvr>
                                    </p:animEffect>
                                  </p:childTnLst>
                                </p:cTn>
                              </p:par>
                            </p:childTnLst>
                          </p:cTn>
                        </p:par>
                        <p:par>
                          <p:cTn id="16" fill="hold">
                            <p:stCondLst>
                              <p:cond delay="33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100"/>
                                        <p:tgtEl>
                                          <p:spTgt spid="18"/>
                                        </p:tgtEl>
                                      </p:cBhvr>
                                    </p:animEffect>
                                  </p:childTnLst>
                                </p:cTn>
                              </p:par>
                            </p:childTnLst>
                          </p:cTn>
                        </p:par>
                        <p:par>
                          <p:cTn id="20" fill="hold">
                            <p:stCondLst>
                              <p:cond delay="44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100"/>
                                        <p:tgtEl>
                                          <p:spTgt spid="22"/>
                                        </p:tgtEl>
                                      </p:cBhvr>
                                    </p:animEffect>
                                  </p:childTnLst>
                                </p:cTn>
                              </p:par>
                            </p:childTnLst>
                          </p:cTn>
                        </p:par>
                        <p:par>
                          <p:cTn id="24" fill="hold">
                            <p:stCondLst>
                              <p:cond delay="55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100"/>
                                        <p:tgtEl>
                                          <p:spTgt spid="23"/>
                                        </p:tgtEl>
                                      </p:cBhvr>
                                    </p:animEffect>
                                  </p:childTnLst>
                                </p:cTn>
                              </p:par>
                            </p:childTnLst>
                          </p:cTn>
                        </p:par>
                        <p:par>
                          <p:cTn id="28" fill="hold">
                            <p:stCondLst>
                              <p:cond delay="6600"/>
                            </p:stCondLst>
                            <p:childTnLst>
                              <p:par>
                                <p:cTn id="29" presetID="10"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100"/>
                                        <p:tgtEl>
                                          <p:spTgt spid="24"/>
                                        </p:tgtEl>
                                      </p:cBhvr>
                                    </p:animEffect>
                                  </p:childTnLst>
                                </p:cTn>
                              </p:par>
                            </p:childTnLst>
                          </p:cTn>
                        </p:par>
                        <p:par>
                          <p:cTn id="32" fill="hold">
                            <p:stCondLst>
                              <p:cond delay="7700"/>
                            </p:stCondLst>
                            <p:childTnLst>
                              <p:par>
                                <p:cTn id="33" presetID="10" presetClass="entr" presetSubtype="0"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100"/>
                                        <p:tgtEl>
                                          <p:spTgt spid="25"/>
                                        </p:tgtEl>
                                      </p:cBhvr>
                                    </p:animEffect>
                                  </p:childTnLst>
                                </p:cTn>
                              </p:par>
                            </p:childTnLst>
                          </p:cTn>
                        </p:par>
                        <p:par>
                          <p:cTn id="36" fill="hold">
                            <p:stCondLst>
                              <p:cond delay="8800"/>
                            </p:stCondLst>
                            <p:childTnLst>
                              <p:par>
                                <p:cTn id="37" presetID="10" presetClass="entr" presetSubtype="0"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100"/>
                                        <p:tgtEl>
                                          <p:spTgt spid="26"/>
                                        </p:tgtEl>
                                      </p:cBhvr>
                                    </p:animEffect>
                                  </p:childTnLst>
                                </p:cTn>
                              </p:par>
                            </p:childTnLst>
                          </p:cTn>
                        </p:par>
                        <p:par>
                          <p:cTn id="40" fill="hold">
                            <p:stCondLst>
                              <p:cond delay="9900"/>
                            </p:stCondLst>
                            <p:childTnLst>
                              <p:par>
                                <p:cTn id="41" presetID="10"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1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E7FD80-4C77-0E4A-9600-A1D77F7020F9}"/>
              </a:ext>
            </a:extLst>
          </p:cNvPr>
          <p:cNvSpPr>
            <a:spLocks noGrp="1"/>
          </p:cNvSpPr>
          <p:nvPr>
            <p:ph type="title"/>
          </p:nvPr>
        </p:nvSpPr>
        <p:spPr>
          <a:xfrm>
            <a:off x="1105301" y="643863"/>
            <a:ext cx="9981398" cy="1292086"/>
          </a:xfrm>
        </p:spPr>
        <p:txBody>
          <a:bodyPr>
            <a:noAutofit/>
          </a:bodyPr>
          <a:lstStyle/>
          <a:p>
            <a:r>
              <a:rPr lang="en-GB" sz="4000" dirty="0">
                <a:latin typeface="Canela Medium" pitchFamily="2" charset="77"/>
              </a:rPr>
              <a:t>Readers of the examined professional and organization magazines are</a:t>
            </a:r>
            <a:r>
              <a:rPr lang="fi-FI" sz="4000" dirty="0">
                <a:latin typeface="Canela Medium" pitchFamily="2" charset="77"/>
              </a:rPr>
              <a:t>…</a:t>
            </a:r>
          </a:p>
        </p:txBody>
      </p:sp>
      <p:sp>
        <p:nvSpPr>
          <p:cNvPr id="7" name="Content Placeholder 6">
            <a:extLst>
              <a:ext uri="{FF2B5EF4-FFF2-40B4-BE49-F238E27FC236}">
                <a16:creationId xmlns:a16="http://schemas.microsoft.com/office/drawing/2014/main" id="{5F0ABA86-D74A-DA41-8BDB-67EDDBE9A1B2}"/>
              </a:ext>
            </a:extLst>
          </p:cNvPr>
          <p:cNvSpPr>
            <a:spLocks noGrp="1"/>
          </p:cNvSpPr>
          <p:nvPr>
            <p:ph idx="11"/>
          </p:nvPr>
        </p:nvSpPr>
        <p:spPr>
          <a:xfrm>
            <a:off x="1405962" y="2209800"/>
            <a:ext cx="9380076" cy="3537857"/>
          </a:xfrm>
        </p:spPr>
        <p:txBody>
          <a:bodyPr anchor="ctr">
            <a:normAutofit fontScale="92500" lnSpcReduction="10000"/>
          </a:bodyPr>
          <a:lstStyle/>
          <a:p>
            <a:r>
              <a:rPr lang="en-GB" sz="2000" dirty="0">
                <a:latin typeface="Neue Haas Unica W1G Medium" panose="020B0504030206020203" pitchFamily="34" charset="0"/>
              </a:rPr>
              <a:t>Professionals</a:t>
            </a:r>
            <a:r>
              <a:rPr lang="en-GB" sz="1600" dirty="0">
                <a:latin typeface="Neue Haas Unica W1G Medium" panose="020B0504030206020203" pitchFamily="34" charset="0"/>
              </a:rPr>
              <a:t> </a:t>
            </a:r>
            <a:br>
              <a:rPr lang="en-GB" sz="1600" dirty="0">
                <a:latin typeface="Neue Haas Unica W1G Medium" panose="020B0504030206020203" pitchFamily="34" charset="0"/>
              </a:rPr>
            </a:br>
            <a:r>
              <a:rPr lang="en-GB" sz="1600" dirty="0"/>
              <a:t>such as lawyers, economists, dentists, circular economy professionals, forestry professionals, hairdressers, teachers, construction professionals, nurses and early childhood educators</a:t>
            </a:r>
          </a:p>
          <a:p>
            <a:endParaRPr lang="en-FI" sz="100" dirty="0"/>
          </a:p>
          <a:p>
            <a:r>
              <a:rPr lang="en-GB" sz="2000" dirty="0">
                <a:latin typeface="Neue Haas Unica W1G Medium" panose="020B0504030206020203" pitchFamily="34" charset="0"/>
              </a:rPr>
              <a:t>Members of organizations </a:t>
            </a:r>
            <a:r>
              <a:rPr lang="en-GB" sz="1600" dirty="0"/>
              <a:t>and their stakeholders</a:t>
            </a:r>
          </a:p>
          <a:p>
            <a:endParaRPr lang="en-FI" sz="100" dirty="0"/>
          </a:p>
          <a:p>
            <a:r>
              <a:rPr lang="en-GB" sz="2000" dirty="0">
                <a:latin typeface="Neue Haas Unica W1G Medium" panose="020B0504030206020203" pitchFamily="34" charset="0"/>
              </a:rPr>
              <a:t>Enthusiasts</a:t>
            </a:r>
            <a:r>
              <a:rPr lang="en-GB" sz="1600" dirty="0"/>
              <a:t> such as caravaners and aviation enthusiasts</a:t>
            </a:r>
          </a:p>
          <a:p>
            <a:endParaRPr lang="en-FI" sz="100" dirty="0"/>
          </a:p>
          <a:p>
            <a:r>
              <a:rPr lang="en-GB" sz="2000" dirty="0">
                <a:latin typeface="Neue Haas Unica W1G Medium" panose="020B0504030206020203" pitchFamily="34" charset="0"/>
              </a:rPr>
              <a:t>People living with a disease </a:t>
            </a:r>
            <a:r>
              <a:rPr lang="en-GB" sz="1600" dirty="0"/>
              <a:t>(e.g. brain injury, psoriasis) and their loved ones</a:t>
            </a:r>
          </a:p>
          <a:p>
            <a:endParaRPr lang="en-FI" sz="100" dirty="0"/>
          </a:p>
          <a:p>
            <a:r>
              <a:rPr lang="en-GB" sz="2000" dirty="0">
                <a:latin typeface="Neue Haas Unica W1G Medium" panose="020B0504030206020203" pitchFamily="34" charset="0"/>
              </a:rPr>
              <a:t>Those with a special interest in a particular industry or topic </a:t>
            </a:r>
            <a:br>
              <a:rPr lang="en-GB" sz="2000" dirty="0">
                <a:latin typeface="Neue Haas Unica W1G Medium" panose="020B0504030206020203" pitchFamily="34" charset="0"/>
              </a:rPr>
            </a:br>
            <a:r>
              <a:rPr lang="en-GB" sz="1600" dirty="0"/>
              <a:t>such as forest ownership, education of children and young people, taxation</a:t>
            </a:r>
            <a:endParaRPr lang="en-FI" sz="1600" dirty="0"/>
          </a:p>
        </p:txBody>
      </p:sp>
    </p:spTree>
    <p:extLst>
      <p:ext uri="{BB962C8B-B14F-4D97-AF65-F5344CB8AC3E}">
        <p14:creationId xmlns:p14="http://schemas.microsoft.com/office/powerpoint/2010/main" val="3076204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8F981B-734C-404D-BF40-6B2A4D141C09}"/>
              </a:ext>
            </a:extLst>
          </p:cNvPr>
          <p:cNvSpPr>
            <a:spLocks noGrp="1"/>
          </p:cNvSpPr>
          <p:nvPr>
            <p:ph type="title"/>
          </p:nvPr>
        </p:nvSpPr>
        <p:spPr/>
        <p:txBody>
          <a:bodyPr/>
          <a:lstStyle/>
          <a:p>
            <a:r>
              <a:rPr lang="fi-FI" dirty="0"/>
              <a:t>2. </a:t>
            </a:r>
            <a:br>
              <a:rPr lang="fi-FI" dirty="0"/>
            </a:br>
            <a:r>
              <a:rPr lang="fi-FI" dirty="0"/>
              <a:t>Reading</a:t>
            </a:r>
          </a:p>
        </p:txBody>
      </p:sp>
    </p:spTree>
    <p:extLst>
      <p:ext uri="{BB962C8B-B14F-4D97-AF65-F5344CB8AC3E}">
        <p14:creationId xmlns:p14="http://schemas.microsoft.com/office/powerpoint/2010/main" val="2944550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850169-5D2D-7F48-820B-3EDB48E744F2}"/>
              </a:ext>
            </a:extLst>
          </p:cNvPr>
          <p:cNvSpPr txBox="1"/>
          <p:nvPr/>
        </p:nvSpPr>
        <p:spPr>
          <a:xfrm>
            <a:off x="1149927" y="1557652"/>
            <a:ext cx="9977548" cy="523220"/>
          </a:xfrm>
          <a:prstGeom prst="rect">
            <a:avLst/>
          </a:prstGeom>
          <a:noFill/>
        </p:spPr>
        <p:txBody>
          <a:bodyPr wrap="square" rtlCol="0">
            <a:spAutoFit/>
          </a:bodyPr>
          <a:lstStyle/>
          <a:p>
            <a:pPr algn="r"/>
            <a:r>
              <a:rPr lang="en-GB" sz="1400" dirty="0">
                <a:latin typeface="Neue Haas Unica W1G" panose="020B0504030206020203" pitchFamily="34" charset="0"/>
              </a:rPr>
              <a:t>How regularly do you usually read this magazine?</a:t>
            </a:r>
            <a:endParaRPr lang="en-FI" sz="1400" dirty="0">
              <a:latin typeface="Neue Haas Unica W1G" panose="020B0504030206020203" pitchFamily="34" charset="0"/>
            </a:endParaRPr>
          </a:p>
          <a:p>
            <a:pPr algn="r"/>
            <a:r>
              <a:rPr lang="en-GB" sz="1400" dirty="0">
                <a:latin typeface="Neue Haas Unica W1G" panose="020B0504030206020203" pitchFamily="34" charset="0"/>
              </a:rPr>
              <a:t>% of respondents, </a:t>
            </a:r>
            <a:r>
              <a:rPr lang="fi-FI" sz="1400" dirty="0">
                <a:latin typeface="Neue Haas Unica W1G" panose="020B0504030206020203" pitchFamily="34" charset="0"/>
              </a:rPr>
              <a:t> N = 12,152</a:t>
            </a:r>
          </a:p>
        </p:txBody>
      </p:sp>
      <p:graphicFrame>
        <p:nvGraphicFramePr>
          <p:cNvPr id="6" name="Chart 5">
            <a:extLst>
              <a:ext uri="{FF2B5EF4-FFF2-40B4-BE49-F238E27FC236}">
                <a16:creationId xmlns:a16="http://schemas.microsoft.com/office/drawing/2014/main" id="{5D4AF689-172D-BA41-8DFB-EACCA9AD4366}"/>
              </a:ext>
            </a:extLst>
          </p:cNvPr>
          <p:cNvGraphicFramePr/>
          <p:nvPr>
            <p:extLst>
              <p:ext uri="{D42A27DB-BD31-4B8C-83A1-F6EECF244321}">
                <p14:modId xmlns:p14="http://schemas.microsoft.com/office/powerpoint/2010/main" val="956781110"/>
              </p:ext>
            </p:extLst>
          </p:nvPr>
        </p:nvGraphicFramePr>
        <p:xfrm>
          <a:off x="1149927" y="1842655"/>
          <a:ext cx="9977548" cy="4253543"/>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a:extLst>
              <a:ext uri="{FF2B5EF4-FFF2-40B4-BE49-F238E27FC236}">
                <a16:creationId xmlns:a16="http://schemas.microsoft.com/office/drawing/2014/main" id="{9FF2CB7F-2580-EB4F-B8A9-53DA87E3DD21}"/>
              </a:ext>
            </a:extLst>
          </p:cNvPr>
          <p:cNvSpPr>
            <a:spLocks noGrp="1"/>
          </p:cNvSpPr>
          <p:nvPr>
            <p:ph type="title"/>
          </p:nvPr>
        </p:nvSpPr>
        <p:spPr>
          <a:xfrm>
            <a:off x="838200" y="241654"/>
            <a:ext cx="10515600" cy="1040296"/>
          </a:xfrm>
        </p:spPr>
        <p:txBody>
          <a:bodyPr>
            <a:noAutofit/>
          </a:bodyPr>
          <a:lstStyle/>
          <a:p>
            <a:r>
              <a:rPr lang="en-GB" sz="3600" dirty="0"/>
              <a:t>The majority of readers read each published issue</a:t>
            </a:r>
            <a:r>
              <a:rPr lang="en-FI" sz="3600" dirty="0"/>
              <a:t> </a:t>
            </a:r>
            <a:endParaRPr lang="en-FI" sz="3600" dirty="0">
              <a:solidFill>
                <a:schemeClr val="tx2"/>
              </a:solidFill>
            </a:endParaRPr>
          </a:p>
        </p:txBody>
      </p:sp>
    </p:spTree>
    <p:extLst>
      <p:ext uri="{BB962C8B-B14F-4D97-AF65-F5344CB8AC3E}">
        <p14:creationId xmlns:p14="http://schemas.microsoft.com/office/powerpoint/2010/main" val="1694108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5D4AF689-172D-BA41-8DFB-EACCA9AD4366}"/>
              </a:ext>
            </a:extLst>
          </p:cNvPr>
          <p:cNvGraphicFramePr/>
          <p:nvPr>
            <p:extLst>
              <p:ext uri="{D42A27DB-BD31-4B8C-83A1-F6EECF244321}">
                <p14:modId xmlns:p14="http://schemas.microsoft.com/office/powerpoint/2010/main" val="914923987"/>
              </p:ext>
            </p:extLst>
          </p:nvPr>
        </p:nvGraphicFramePr>
        <p:xfrm>
          <a:off x="177321" y="2376632"/>
          <a:ext cx="6997094" cy="413608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r>
              <a:rPr lang="en-GB" sz="3200" dirty="0"/>
              <a:t>The average time spent reading one magazine issue is </a:t>
            </a:r>
            <a:br>
              <a:rPr lang="en-GB" sz="3200" dirty="0"/>
            </a:br>
            <a:r>
              <a:rPr lang="en-GB" sz="3200" dirty="0"/>
              <a:t>39 minutes</a:t>
            </a:r>
            <a:endParaRPr lang="en-FI" sz="3200" dirty="0">
              <a:solidFill>
                <a:schemeClr val="tx2"/>
              </a:solidFill>
            </a:endParaRP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nSpc>
                <a:spcPct val="100000"/>
              </a:lnSpc>
            </a:pPr>
            <a:r>
              <a:rPr lang="en-GB" dirty="0"/>
              <a:t>Every second reader spends more than half an hour reading the magazine.</a:t>
            </a:r>
            <a:endParaRPr lang="en-FI" dirty="0"/>
          </a:p>
        </p:txBody>
      </p:sp>
      <p:sp>
        <p:nvSpPr>
          <p:cNvPr id="3" name="TextBox 2">
            <a:extLst>
              <a:ext uri="{FF2B5EF4-FFF2-40B4-BE49-F238E27FC236}">
                <a16:creationId xmlns:a16="http://schemas.microsoft.com/office/drawing/2014/main" id="{00850169-5D2D-7F48-820B-3EDB48E744F2}"/>
              </a:ext>
            </a:extLst>
          </p:cNvPr>
          <p:cNvSpPr txBox="1"/>
          <p:nvPr/>
        </p:nvSpPr>
        <p:spPr>
          <a:xfrm>
            <a:off x="602311" y="1734865"/>
            <a:ext cx="6371695" cy="461665"/>
          </a:xfrm>
          <a:prstGeom prst="rect">
            <a:avLst/>
          </a:prstGeom>
          <a:noFill/>
        </p:spPr>
        <p:txBody>
          <a:bodyPr wrap="square" rtlCol="0">
            <a:spAutoFit/>
          </a:bodyPr>
          <a:lstStyle/>
          <a:p>
            <a:pPr algn="ctr"/>
            <a:r>
              <a:rPr lang="en-GB" sz="1200" dirty="0">
                <a:latin typeface="Neue Haas Unica W1G" panose="020B0504030206020203" pitchFamily="34" charset="0"/>
              </a:rPr>
              <a:t>How long do you usually read or browse one issue of this magazine? Includes the total number of times you read a single issue</a:t>
            </a:r>
            <a:r>
              <a:rPr lang="en-FI" sz="1200" dirty="0">
                <a:latin typeface="Neue Haas Unica W1G" panose="020B0504030206020203" pitchFamily="34" charset="0"/>
              </a:rPr>
              <a:t>     |   </a:t>
            </a:r>
            <a:r>
              <a:rPr lang="fi-FI" sz="1200" dirty="0">
                <a:latin typeface="Neue Haas Unica W1G" panose="020B0504030206020203" pitchFamily="34" charset="0"/>
              </a:rPr>
              <a:t>% </a:t>
            </a:r>
            <a:r>
              <a:rPr lang="en-GB" sz="1200" dirty="0">
                <a:latin typeface="Neue Haas Unica W1G" panose="020B0504030206020203" pitchFamily="34" charset="0"/>
              </a:rPr>
              <a:t>of respondents, N = 12,152</a:t>
            </a:r>
            <a:r>
              <a:rPr lang="en-FI" sz="1200" dirty="0">
                <a:latin typeface="Neue Haas Unica W1G" panose="020B0504030206020203" pitchFamily="34" charset="0"/>
              </a:rPr>
              <a:t> </a:t>
            </a:r>
            <a:endParaRPr lang="fi-FI" sz="1200" dirty="0">
              <a:latin typeface="Neue Haas Unica W1G" panose="020B0504030206020203" pitchFamily="34" charset="0"/>
            </a:endParaRPr>
          </a:p>
        </p:txBody>
      </p:sp>
    </p:spTree>
    <p:extLst>
      <p:ext uri="{BB962C8B-B14F-4D97-AF65-F5344CB8AC3E}">
        <p14:creationId xmlns:p14="http://schemas.microsoft.com/office/powerpoint/2010/main" val="789178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r>
              <a:rPr lang="en-GB" sz="2800" dirty="0"/>
              <a:t>Reading time according to </a:t>
            </a:r>
            <a:br>
              <a:rPr lang="en-GB" sz="2800" dirty="0"/>
            </a:br>
            <a:r>
              <a:rPr lang="en-GB" sz="2800" dirty="0"/>
              <a:t>age and gender</a:t>
            </a:r>
            <a:endParaRPr lang="en-FI" sz="2800" dirty="0">
              <a:solidFill>
                <a:schemeClr val="tx2"/>
              </a:solidFill>
            </a:endParaRP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nSpc>
                <a:spcPct val="100000"/>
              </a:lnSpc>
            </a:pPr>
            <a:r>
              <a:rPr lang="en-GB" dirty="0"/>
              <a:t>Those under 20 and over 65 have the longest reading time.  The reading time for non-binary people is slightly shorter than for women and men.</a:t>
            </a:r>
            <a:endParaRPr lang="en-GB" dirty="0">
              <a:latin typeface="Neue Haas Unica W1G Medium" panose="020B0404030206020203" pitchFamily="34" charset="0"/>
            </a:endParaRPr>
          </a:p>
        </p:txBody>
      </p:sp>
      <p:sp>
        <p:nvSpPr>
          <p:cNvPr id="5" name="TextBox 4">
            <a:extLst>
              <a:ext uri="{FF2B5EF4-FFF2-40B4-BE49-F238E27FC236}">
                <a16:creationId xmlns:a16="http://schemas.microsoft.com/office/drawing/2014/main" id="{236930EE-F859-0848-A2BC-1F9653505416}"/>
              </a:ext>
            </a:extLst>
          </p:cNvPr>
          <p:cNvSpPr txBox="1"/>
          <p:nvPr/>
        </p:nvSpPr>
        <p:spPr>
          <a:xfrm>
            <a:off x="5345723" y="1676400"/>
            <a:ext cx="1628283" cy="276999"/>
          </a:xfrm>
          <a:prstGeom prst="rect">
            <a:avLst/>
          </a:prstGeom>
          <a:noFill/>
        </p:spPr>
        <p:txBody>
          <a:bodyPr wrap="square" rtlCol="0">
            <a:spAutoFit/>
          </a:bodyPr>
          <a:lstStyle/>
          <a:p>
            <a:pPr algn="r"/>
            <a:r>
              <a:rPr lang="fi-FI" sz="1200" dirty="0">
                <a:latin typeface="Neue Haas Unica W1G" panose="020B0504030206020203" pitchFamily="34" charset="0"/>
              </a:rPr>
              <a:t>N = 12,152</a:t>
            </a:r>
          </a:p>
        </p:txBody>
      </p:sp>
      <p:grpSp>
        <p:nvGrpSpPr>
          <p:cNvPr id="10" name="Group 9">
            <a:extLst>
              <a:ext uri="{FF2B5EF4-FFF2-40B4-BE49-F238E27FC236}">
                <a16:creationId xmlns:a16="http://schemas.microsoft.com/office/drawing/2014/main" id="{D909C803-879D-684B-B21F-A7DEF7304F15}"/>
              </a:ext>
            </a:extLst>
          </p:cNvPr>
          <p:cNvGrpSpPr/>
          <p:nvPr/>
        </p:nvGrpSpPr>
        <p:grpSpPr>
          <a:xfrm>
            <a:off x="199292" y="1554763"/>
            <a:ext cx="5896708" cy="4456275"/>
            <a:chOff x="-832715" y="1615607"/>
            <a:chExt cx="7223760" cy="4426189"/>
          </a:xfrm>
        </p:grpSpPr>
        <p:graphicFrame>
          <p:nvGraphicFramePr>
            <p:cNvPr id="7" name="Chart 6">
              <a:extLst>
                <a:ext uri="{FF2B5EF4-FFF2-40B4-BE49-F238E27FC236}">
                  <a16:creationId xmlns:a16="http://schemas.microsoft.com/office/drawing/2014/main" id="{07DF110D-651B-2F44-B559-94D93DEABF35}"/>
                </a:ext>
              </a:extLst>
            </p:cNvPr>
            <p:cNvGraphicFramePr/>
            <p:nvPr>
              <p:extLst>
                <p:ext uri="{D42A27DB-BD31-4B8C-83A1-F6EECF244321}">
                  <p14:modId xmlns:p14="http://schemas.microsoft.com/office/powerpoint/2010/main" val="3109803328"/>
                </p:ext>
              </p:extLst>
            </p:nvPr>
          </p:nvGraphicFramePr>
          <p:xfrm>
            <a:off x="-832715" y="1615607"/>
            <a:ext cx="7223760" cy="442618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1B319AB3-0D02-B548-9A75-A90DF5440C17}"/>
                </a:ext>
              </a:extLst>
            </p:cNvPr>
            <p:cNvSpPr txBox="1"/>
            <p:nvPr/>
          </p:nvSpPr>
          <p:spPr>
            <a:xfrm>
              <a:off x="1230191" y="5437653"/>
              <a:ext cx="1301646" cy="307777"/>
            </a:xfrm>
            <a:prstGeom prst="rect">
              <a:avLst/>
            </a:prstGeom>
            <a:noFill/>
          </p:spPr>
          <p:txBody>
            <a:bodyPr wrap="square" rtlCol="0">
              <a:spAutoFit/>
            </a:bodyPr>
            <a:lstStyle/>
            <a:p>
              <a:pPr algn="r"/>
              <a:r>
                <a:rPr lang="fi-FI" sz="1400" dirty="0" err="1">
                  <a:solidFill>
                    <a:schemeClr val="bg1">
                      <a:lumMod val="50000"/>
                    </a:schemeClr>
                  </a:solidFill>
                  <a:latin typeface="Neue Haas Unica W1G" panose="020B0504030206020203" pitchFamily="34" charset="0"/>
                </a:rPr>
                <a:t>minutes</a:t>
              </a:r>
              <a:endParaRPr lang="fi-FI" sz="1400" dirty="0">
                <a:solidFill>
                  <a:schemeClr val="bg1">
                    <a:lumMod val="50000"/>
                  </a:schemeClr>
                </a:solidFill>
                <a:latin typeface="Neue Haas Unica W1G" panose="020B0504030206020203" pitchFamily="34" charset="0"/>
              </a:endParaRPr>
            </a:p>
          </p:txBody>
        </p:sp>
      </p:grpSp>
      <p:sp>
        <p:nvSpPr>
          <p:cNvPr id="9" name="TextBox 8">
            <a:extLst>
              <a:ext uri="{FF2B5EF4-FFF2-40B4-BE49-F238E27FC236}">
                <a16:creationId xmlns:a16="http://schemas.microsoft.com/office/drawing/2014/main" id="{23E0EF19-2411-6A42-8E9D-ECA2B94817E6}"/>
              </a:ext>
            </a:extLst>
          </p:cNvPr>
          <p:cNvSpPr txBox="1"/>
          <p:nvPr/>
        </p:nvSpPr>
        <p:spPr>
          <a:xfrm>
            <a:off x="1883229" y="6011038"/>
            <a:ext cx="5497619" cy="769441"/>
          </a:xfrm>
          <a:prstGeom prst="rect">
            <a:avLst/>
          </a:prstGeom>
          <a:noFill/>
        </p:spPr>
        <p:txBody>
          <a:bodyPr wrap="square" rtlCol="0">
            <a:spAutoFit/>
          </a:bodyPr>
          <a:lstStyle/>
          <a:p>
            <a:pPr algn="r"/>
            <a:r>
              <a:rPr lang="fi-FI" sz="1100" b="1" dirty="0">
                <a:latin typeface="Neue Haas Unica W1G" panose="020B0504030206020203" pitchFamily="34" charset="0"/>
              </a:rPr>
              <a:t> </a:t>
            </a:r>
            <a:r>
              <a:rPr lang="en-GB" sz="1100" b="1" dirty="0">
                <a:latin typeface="Neue Haas Unica W1G" panose="020B0504030206020203" pitchFamily="34" charset="0"/>
              </a:rPr>
              <a:t>*Note!</a:t>
            </a:r>
            <a:r>
              <a:rPr lang="en-GB" sz="1100" dirty="0">
                <a:latin typeface="Neue Haas Unica W1G" panose="020B0504030206020203" pitchFamily="34" charset="0"/>
              </a:rPr>
              <a:t> The studied magazine titles influenced the distribution of reading time. This study included several large magazines with many male readers who read the magazines for long periods. Most magazines were read by women longer than men.</a:t>
            </a:r>
            <a:endParaRPr lang="en-FI" sz="1100" dirty="0">
              <a:latin typeface="Neue Haas Unica W1G" panose="020B0504030206020203" pitchFamily="34" charset="0"/>
            </a:endParaRPr>
          </a:p>
          <a:p>
            <a:pPr algn="r"/>
            <a:endParaRPr lang="fi-FI" sz="1100" dirty="0">
              <a:latin typeface="Neue Haas Unica W1G" panose="020B0504030206020203" pitchFamily="34" charset="0"/>
            </a:endParaRPr>
          </a:p>
        </p:txBody>
      </p:sp>
    </p:spTree>
    <p:extLst>
      <p:ext uri="{BB962C8B-B14F-4D97-AF65-F5344CB8AC3E}">
        <p14:creationId xmlns:p14="http://schemas.microsoft.com/office/powerpoint/2010/main" val="2178401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5D4AF689-172D-BA41-8DFB-EACCA9AD4366}"/>
              </a:ext>
            </a:extLst>
          </p:cNvPr>
          <p:cNvGraphicFramePr/>
          <p:nvPr>
            <p:extLst>
              <p:ext uri="{D42A27DB-BD31-4B8C-83A1-F6EECF244321}">
                <p14:modId xmlns:p14="http://schemas.microsoft.com/office/powerpoint/2010/main" val="471799968"/>
              </p:ext>
            </p:extLst>
          </p:nvPr>
        </p:nvGraphicFramePr>
        <p:xfrm>
          <a:off x="-104378" y="1994827"/>
          <a:ext cx="7755563" cy="464132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3454"/>
            <a:ext cx="6342187" cy="1230086"/>
          </a:xfrm>
        </p:spPr>
        <p:txBody>
          <a:bodyPr anchor="b">
            <a:normAutofit/>
          </a:bodyPr>
          <a:lstStyle/>
          <a:p>
            <a:r>
              <a:rPr lang="en-GB" dirty="0"/>
              <a:t>How many others besides you read each issue of the magazine?</a:t>
            </a:r>
            <a:r>
              <a:rPr lang="en-FI" sz="2800" dirty="0"/>
              <a:t> </a:t>
            </a:r>
            <a:endParaRPr lang="en-FI" sz="2800" dirty="0">
              <a:solidFill>
                <a:schemeClr val="tx2"/>
              </a:solidFill>
            </a:endParaRP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r>
              <a:rPr lang="en-GB" dirty="0"/>
              <a:t>Each magazine issue, on average, is read by </a:t>
            </a:r>
            <a:r>
              <a:rPr lang="fi-FI" sz="5000" dirty="0"/>
              <a:t>1.</a:t>
            </a:r>
            <a:r>
              <a:rPr lang="fi-FI" sz="5000" dirty="0">
                <a:latin typeface="Neue Haas Unica W1G Medium" panose="020B0404030206020203" pitchFamily="34" charset="0"/>
              </a:rPr>
              <a:t>8</a:t>
            </a:r>
            <a:endParaRPr lang="fi-FI" sz="2500" dirty="0">
              <a:latin typeface="Neue Haas Unica W1G Medium" panose="020B0404030206020203" pitchFamily="34" charset="0"/>
            </a:endParaRPr>
          </a:p>
          <a:p>
            <a:pPr algn="ctr"/>
            <a:r>
              <a:rPr lang="fi-FI" sz="2500" dirty="0" err="1">
                <a:latin typeface="Neue Haas Unica W1G Medium" panose="020B0404030206020203" pitchFamily="34" charset="0"/>
              </a:rPr>
              <a:t>peop</a:t>
            </a:r>
            <a:r>
              <a:rPr lang="fi-FI" dirty="0" err="1"/>
              <a:t>le</a:t>
            </a:r>
            <a:r>
              <a:rPr lang="fi-FI" sz="2500" dirty="0">
                <a:latin typeface="Neue Haas Unica W1G Medium" panose="020B0404030206020203" pitchFamily="34" charset="0"/>
              </a:rPr>
              <a:t>.</a:t>
            </a:r>
          </a:p>
        </p:txBody>
      </p:sp>
      <p:sp>
        <p:nvSpPr>
          <p:cNvPr id="3" name="TextBox 2">
            <a:extLst>
              <a:ext uri="{FF2B5EF4-FFF2-40B4-BE49-F238E27FC236}">
                <a16:creationId xmlns:a16="http://schemas.microsoft.com/office/drawing/2014/main" id="{00850169-5D2D-7F48-820B-3EDB48E744F2}"/>
              </a:ext>
            </a:extLst>
          </p:cNvPr>
          <p:cNvSpPr txBox="1"/>
          <p:nvPr/>
        </p:nvSpPr>
        <p:spPr>
          <a:xfrm>
            <a:off x="1588169" y="1687050"/>
            <a:ext cx="5356330" cy="276999"/>
          </a:xfrm>
          <a:prstGeom prst="rect">
            <a:avLst/>
          </a:prstGeom>
          <a:noFill/>
        </p:spPr>
        <p:txBody>
          <a:bodyPr wrap="square" rtlCol="0">
            <a:spAutoFit/>
          </a:bodyPr>
          <a:lstStyle/>
          <a:p>
            <a:pPr algn="r"/>
            <a:r>
              <a:rPr lang="fi-FI" sz="1200" dirty="0">
                <a:latin typeface="Neue Haas Unica W1G" panose="020B0504030206020203" pitchFamily="34" charset="0"/>
              </a:rPr>
              <a:t>% of </a:t>
            </a:r>
            <a:r>
              <a:rPr lang="fi-FI" sz="1200" dirty="0" err="1">
                <a:latin typeface="Neue Haas Unica W1G" panose="020B0504030206020203" pitchFamily="34" charset="0"/>
              </a:rPr>
              <a:t>respondents</a:t>
            </a:r>
            <a:r>
              <a:rPr lang="fi-FI" sz="1200" dirty="0">
                <a:latin typeface="Neue Haas Unica W1G" panose="020B0504030206020203" pitchFamily="34" charset="0"/>
              </a:rPr>
              <a:t>, N = 12,152</a:t>
            </a:r>
          </a:p>
        </p:txBody>
      </p:sp>
    </p:spTree>
    <p:extLst>
      <p:ext uri="{BB962C8B-B14F-4D97-AF65-F5344CB8AC3E}">
        <p14:creationId xmlns:p14="http://schemas.microsoft.com/office/powerpoint/2010/main" val="3202494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A05F5A-DE02-1347-8C85-9FF828FC26C3}"/>
              </a:ext>
            </a:extLst>
          </p:cNvPr>
          <p:cNvSpPr>
            <a:spLocks noGrp="1"/>
          </p:cNvSpPr>
          <p:nvPr>
            <p:ph type="title"/>
          </p:nvPr>
        </p:nvSpPr>
        <p:spPr/>
        <p:txBody>
          <a:bodyPr/>
          <a:lstStyle/>
          <a:p>
            <a:r>
              <a:rPr lang="en-GB" dirty="0"/>
              <a:t>Background</a:t>
            </a:r>
            <a:endParaRPr lang="fi-FI" dirty="0"/>
          </a:p>
        </p:txBody>
      </p:sp>
    </p:spTree>
    <p:extLst>
      <p:ext uri="{BB962C8B-B14F-4D97-AF65-F5344CB8AC3E}">
        <p14:creationId xmlns:p14="http://schemas.microsoft.com/office/powerpoint/2010/main" val="1311467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5D4AF689-172D-BA41-8DFB-EACCA9AD4366}"/>
              </a:ext>
            </a:extLst>
          </p:cNvPr>
          <p:cNvGraphicFramePr/>
          <p:nvPr>
            <p:extLst>
              <p:ext uri="{D42A27DB-BD31-4B8C-83A1-F6EECF244321}">
                <p14:modId xmlns:p14="http://schemas.microsoft.com/office/powerpoint/2010/main" val="3118415142"/>
              </p:ext>
            </p:extLst>
          </p:nvPr>
        </p:nvGraphicFramePr>
        <p:xfrm>
          <a:off x="274857" y="2160354"/>
          <a:ext cx="6997094" cy="464132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271734"/>
          </a:xfrm>
        </p:spPr>
        <p:txBody>
          <a:bodyPr anchor="b">
            <a:normAutofit/>
          </a:bodyPr>
          <a:lstStyle/>
          <a:p>
            <a:r>
              <a:rPr lang="en-GB" sz="2800" dirty="0"/>
              <a:t>The magazine is typically browsed </a:t>
            </a:r>
            <a:br>
              <a:rPr lang="en-GB" sz="2800" dirty="0"/>
            </a:br>
            <a:r>
              <a:rPr lang="en-GB" sz="2800" dirty="0"/>
              <a:t>more than once</a:t>
            </a:r>
            <a:r>
              <a:rPr lang="en-FI" sz="2800" dirty="0"/>
              <a:t> </a:t>
            </a:r>
            <a:endParaRPr lang="en-FI" sz="2800" dirty="0">
              <a:solidFill>
                <a:schemeClr val="tx2"/>
              </a:solidFill>
            </a:endParaRP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nSpc>
                <a:spcPct val="100000"/>
              </a:lnSpc>
            </a:pPr>
            <a:r>
              <a:rPr lang="en-GB" dirty="0"/>
              <a:t>One issue of the studied magazines is read an average of </a:t>
            </a:r>
            <a:br>
              <a:rPr lang="en-GB" sz="2500" dirty="0">
                <a:latin typeface="Neue Haas Unica W1G Medium" panose="020B0404030206020203" pitchFamily="34" charset="0"/>
              </a:rPr>
            </a:br>
            <a:r>
              <a:rPr lang="en-GB" sz="5000" dirty="0">
                <a:latin typeface="Neue Haas Unica W1G Medium" panose="020B0404030206020203" pitchFamily="34" charset="0"/>
              </a:rPr>
              <a:t>2.4</a:t>
            </a:r>
            <a:r>
              <a:rPr lang="en-GB" sz="5000" dirty="0"/>
              <a:t> </a:t>
            </a:r>
            <a:r>
              <a:rPr lang="en-GB" dirty="0">
                <a:latin typeface="Neue Haas Unica W1G Medium" panose="020B0404030206020203" pitchFamily="34" charset="0"/>
              </a:rPr>
              <a:t>times.</a:t>
            </a:r>
          </a:p>
          <a:p>
            <a:pPr>
              <a:lnSpc>
                <a:spcPct val="100000"/>
              </a:lnSpc>
            </a:pPr>
            <a:br>
              <a:rPr lang="en-GB" dirty="0"/>
            </a:br>
            <a:r>
              <a:rPr lang="en-GB" dirty="0"/>
              <a:t>71% of readers browse a magazine more than once.</a:t>
            </a:r>
            <a:endParaRPr lang="en-GB" dirty="0">
              <a:latin typeface="Neue Haas Unica W1G Medium" panose="020B0404030206020203" pitchFamily="34" charset="0"/>
            </a:endParaRPr>
          </a:p>
        </p:txBody>
      </p:sp>
      <p:sp>
        <p:nvSpPr>
          <p:cNvPr id="3" name="TextBox 2">
            <a:extLst>
              <a:ext uri="{FF2B5EF4-FFF2-40B4-BE49-F238E27FC236}">
                <a16:creationId xmlns:a16="http://schemas.microsoft.com/office/drawing/2014/main" id="{00850169-5D2D-7F48-820B-3EDB48E744F2}"/>
              </a:ext>
            </a:extLst>
          </p:cNvPr>
          <p:cNvSpPr txBox="1"/>
          <p:nvPr/>
        </p:nvSpPr>
        <p:spPr>
          <a:xfrm>
            <a:off x="1585733" y="1734865"/>
            <a:ext cx="5388274" cy="461665"/>
          </a:xfrm>
          <a:prstGeom prst="rect">
            <a:avLst/>
          </a:prstGeom>
          <a:noFill/>
        </p:spPr>
        <p:txBody>
          <a:bodyPr wrap="square" rtlCol="0">
            <a:spAutoFit/>
          </a:bodyPr>
          <a:lstStyle/>
          <a:p>
            <a:pPr algn="r"/>
            <a:r>
              <a:rPr lang="en-GB" sz="1200" dirty="0">
                <a:latin typeface="Neue Haas Unica W1G" panose="020B0504030206020203" pitchFamily="34" charset="0"/>
              </a:rPr>
              <a:t>How many times do you read or browse the same issue of a magazine?</a:t>
            </a:r>
            <a:br>
              <a:rPr lang="en-GB" sz="1200" dirty="0">
                <a:latin typeface="Neue Haas Unica W1G" panose="020B0504030206020203" pitchFamily="34" charset="0"/>
              </a:rPr>
            </a:br>
            <a:r>
              <a:rPr lang="en-GB" sz="1200" dirty="0">
                <a:latin typeface="Neue Haas Unica W1G" panose="020B0504030206020203" pitchFamily="34" charset="0"/>
              </a:rPr>
              <a:t>% of respondents, N = 12,152 </a:t>
            </a:r>
            <a:endParaRPr lang="fi-FI" sz="1200" dirty="0">
              <a:latin typeface="Neue Haas Unica W1G" panose="020B0504030206020203" pitchFamily="34" charset="0"/>
            </a:endParaRPr>
          </a:p>
        </p:txBody>
      </p:sp>
    </p:spTree>
    <p:extLst>
      <p:ext uri="{BB962C8B-B14F-4D97-AF65-F5344CB8AC3E}">
        <p14:creationId xmlns:p14="http://schemas.microsoft.com/office/powerpoint/2010/main" val="1657370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271734"/>
          </a:xfrm>
        </p:spPr>
        <p:txBody>
          <a:bodyPr anchor="b">
            <a:normAutofit/>
          </a:bodyPr>
          <a:lstStyle/>
          <a:p>
            <a:r>
              <a:rPr lang="en-GB" dirty="0"/>
              <a:t>Readership of professional and organization publications is long-term</a:t>
            </a:r>
            <a:endParaRPr lang="en-FI" sz="3000" dirty="0">
              <a:solidFill>
                <a:schemeClr val="tx2"/>
              </a:solidFill>
            </a:endParaRP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nSpc>
                <a:spcPct val="100000"/>
              </a:lnSpc>
            </a:pPr>
            <a:r>
              <a:rPr lang="en-GB" sz="5000"/>
              <a:t>66% </a:t>
            </a:r>
            <a:br>
              <a:rPr lang="en-GB" sz="5000"/>
            </a:br>
            <a:r>
              <a:rPr lang="en-GB"/>
              <a:t>of readers have been reading the magazine for more than five years.</a:t>
            </a:r>
            <a:endParaRPr lang="en-GB">
              <a:latin typeface="Neue Haas Unica W1G Medium" panose="020B0404030206020203" pitchFamily="34" charset="0"/>
            </a:endParaRPr>
          </a:p>
        </p:txBody>
      </p:sp>
      <p:sp>
        <p:nvSpPr>
          <p:cNvPr id="3" name="TextBox 2">
            <a:extLst>
              <a:ext uri="{FF2B5EF4-FFF2-40B4-BE49-F238E27FC236}">
                <a16:creationId xmlns:a16="http://schemas.microsoft.com/office/drawing/2014/main" id="{00850169-5D2D-7F48-820B-3EDB48E744F2}"/>
              </a:ext>
            </a:extLst>
          </p:cNvPr>
          <p:cNvSpPr txBox="1"/>
          <p:nvPr/>
        </p:nvSpPr>
        <p:spPr>
          <a:xfrm>
            <a:off x="602311" y="1734865"/>
            <a:ext cx="6371696" cy="461665"/>
          </a:xfrm>
          <a:prstGeom prst="rect">
            <a:avLst/>
          </a:prstGeom>
          <a:noFill/>
        </p:spPr>
        <p:txBody>
          <a:bodyPr wrap="square" rtlCol="0">
            <a:spAutoFit/>
          </a:bodyPr>
          <a:lstStyle/>
          <a:p>
            <a:pPr algn="r"/>
            <a:r>
              <a:rPr lang="en-GB" sz="1200" dirty="0">
                <a:latin typeface="Neue Haas Unica W1G" panose="020B0504030206020203" pitchFamily="34" charset="0"/>
              </a:rPr>
              <a:t>How long have you been reading this publication? </a:t>
            </a:r>
            <a:br>
              <a:rPr lang="en-GB" sz="1200" dirty="0">
                <a:latin typeface="Neue Haas Unica W1G" panose="020B0504030206020203" pitchFamily="34" charset="0"/>
              </a:rPr>
            </a:br>
            <a:r>
              <a:rPr lang="en-GB" sz="1200" dirty="0">
                <a:latin typeface="Neue Haas Unica W1G" panose="020B0504030206020203" pitchFamily="34" charset="0"/>
              </a:rPr>
              <a:t>% of respondents, N = 12,152</a:t>
            </a:r>
            <a:endParaRPr lang="fi-FI" sz="1200" dirty="0">
              <a:latin typeface="Neue Haas Unica W1G" panose="020B0504030206020203" pitchFamily="34" charset="0"/>
            </a:endParaRPr>
          </a:p>
        </p:txBody>
      </p:sp>
      <p:graphicFrame>
        <p:nvGraphicFramePr>
          <p:cNvPr id="7" name="Chart 6">
            <a:extLst>
              <a:ext uri="{FF2B5EF4-FFF2-40B4-BE49-F238E27FC236}">
                <a16:creationId xmlns:a16="http://schemas.microsoft.com/office/drawing/2014/main" id="{4D64CE25-478A-0F48-AA3F-F23D61C99018}"/>
              </a:ext>
            </a:extLst>
          </p:cNvPr>
          <p:cNvGraphicFramePr/>
          <p:nvPr>
            <p:extLst>
              <p:ext uri="{D42A27DB-BD31-4B8C-83A1-F6EECF244321}">
                <p14:modId xmlns:p14="http://schemas.microsoft.com/office/powerpoint/2010/main" val="2262220590"/>
              </p:ext>
            </p:extLst>
          </p:nvPr>
        </p:nvGraphicFramePr>
        <p:xfrm>
          <a:off x="0" y="2196530"/>
          <a:ext cx="7250157" cy="46051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2584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5D4AF689-172D-BA41-8DFB-EACCA9AD4366}"/>
              </a:ext>
            </a:extLst>
          </p:cNvPr>
          <p:cNvGraphicFramePr/>
          <p:nvPr>
            <p:extLst>
              <p:ext uri="{D42A27DB-BD31-4B8C-83A1-F6EECF244321}">
                <p14:modId xmlns:p14="http://schemas.microsoft.com/office/powerpoint/2010/main" val="143994603"/>
              </p:ext>
            </p:extLst>
          </p:nvPr>
        </p:nvGraphicFramePr>
        <p:xfrm>
          <a:off x="33122" y="1695358"/>
          <a:ext cx="7167934" cy="464132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271734"/>
          </a:xfrm>
        </p:spPr>
        <p:txBody>
          <a:bodyPr anchor="b">
            <a:normAutofit/>
          </a:bodyPr>
          <a:lstStyle/>
          <a:p>
            <a:r>
              <a:rPr lang="en-GB" sz="2800" dirty="0">
                <a:solidFill>
                  <a:schemeClr val="tx2"/>
                </a:solidFill>
              </a:rPr>
              <a:t>How has COVID-19 affected your reading of this magazine?</a:t>
            </a:r>
            <a:endParaRPr lang="en-GB" sz="3000" dirty="0">
              <a:solidFill>
                <a:schemeClr val="tx2"/>
              </a:solidFill>
            </a:endParaRP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nSpc>
                <a:spcPct val="100000"/>
              </a:lnSpc>
            </a:pPr>
            <a:r>
              <a:rPr lang="en-GB" sz="5000" dirty="0"/>
              <a:t>20 % </a:t>
            </a:r>
            <a:br>
              <a:rPr lang="en-GB" sz="5000" dirty="0"/>
            </a:br>
            <a:r>
              <a:rPr lang="en-GB" dirty="0"/>
              <a:t>say they read more of the studied publications during COVID-19</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734865"/>
            <a:ext cx="3825922" cy="307777"/>
          </a:xfrm>
          <a:prstGeom prst="rect">
            <a:avLst/>
          </a:prstGeom>
          <a:noFill/>
        </p:spPr>
        <p:txBody>
          <a:bodyPr wrap="square" rtlCol="0">
            <a:spAutoFit/>
          </a:bodyPr>
          <a:lstStyle/>
          <a:p>
            <a:pPr algn="r"/>
            <a:r>
              <a:rPr lang="en-GB" sz="1400" dirty="0">
                <a:latin typeface="Neue Haas Unica W1G" panose="020B0504030206020203" pitchFamily="34" charset="0"/>
              </a:rPr>
              <a:t>% of respondents, N = 12,152</a:t>
            </a:r>
          </a:p>
        </p:txBody>
      </p:sp>
    </p:spTree>
    <p:extLst>
      <p:ext uri="{BB962C8B-B14F-4D97-AF65-F5344CB8AC3E}">
        <p14:creationId xmlns:p14="http://schemas.microsoft.com/office/powerpoint/2010/main" val="2028156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normAutofit fontScale="90000"/>
          </a:bodyPr>
          <a:lstStyle/>
          <a:p>
            <a:r>
              <a:rPr lang="en-GB" dirty="0"/>
              <a:t>Reasons to have read more during COVID-19</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472500" y="1537854"/>
            <a:ext cx="9246999" cy="4421345"/>
          </a:xfrm>
        </p:spPr>
        <p:txBody>
          <a:bodyPr anchor="ctr">
            <a:noAutofit/>
          </a:bodyPr>
          <a:lstStyle/>
          <a:p>
            <a:pPr>
              <a:spcBef>
                <a:spcPts val="800"/>
              </a:spcBef>
            </a:pPr>
            <a:r>
              <a:rPr lang="en-GB" sz="2000" b="1" dirty="0">
                <a:latin typeface="Neue Haas Unica W1G" panose="020B0504030206020203" pitchFamily="34" charset="0"/>
              </a:rPr>
              <a:t>Increased leisure time</a:t>
            </a:r>
          </a:p>
          <a:p>
            <a:pPr>
              <a:spcBef>
                <a:spcPts val="800"/>
              </a:spcBef>
            </a:pPr>
            <a:endParaRPr lang="en-GB" sz="200" b="1" dirty="0">
              <a:latin typeface="Neue Haas Unica W1G" panose="020B0504030206020203" pitchFamily="34" charset="0"/>
            </a:endParaRPr>
          </a:p>
          <a:p>
            <a:pPr>
              <a:spcBef>
                <a:spcPts val="800"/>
              </a:spcBef>
            </a:pPr>
            <a:r>
              <a:rPr lang="en-GB" sz="1500" dirty="0">
                <a:latin typeface="Neue Haas Unica W1G" panose="020B0504030206020203" pitchFamily="34" charset="0"/>
              </a:rPr>
              <a:t>”There is more time, and it is sometimes good to sit down with a magazine </a:t>
            </a:r>
            <a:r>
              <a:rPr lang="en-GB" sz="1500" u="sng" dirty="0">
                <a:latin typeface="Neue Haas Unica W1G" panose="020B0504030206020203" pitchFamily="34" charset="0"/>
              </a:rPr>
              <a:t>while working remotely</a:t>
            </a:r>
            <a:r>
              <a:rPr lang="en-GB" sz="1500" dirty="0">
                <a:latin typeface="Neue Haas Unica W1G" panose="020B0504030206020203" pitchFamily="34" charset="0"/>
              </a:rPr>
              <a:t>.”</a:t>
            </a:r>
          </a:p>
          <a:p>
            <a:pPr>
              <a:spcBef>
                <a:spcPts val="800"/>
              </a:spcBef>
            </a:pPr>
            <a:endParaRPr lang="en-GB" sz="200" dirty="0">
              <a:latin typeface="Neue Haas Unica W1G" panose="020B0504030206020203" pitchFamily="34" charset="0"/>
            </a:endParaRPr>
          </a:p>
          <a:p>
            <a:pPr>
              <a:spcBef>
                <a:spcPts val="800"/>
              </a:spcBef>
            </a:pPr>
            <a:r>
              <a:rPr lang="en-GB" sz="1500" dirty="0">
                <a:latin typeface="Neue Haas Unica W1G" panose="020B0504030206020203" pitchFamily="34" charset="0"/>
              </a:rPr>
              <a:t>”I tend to keep magazines in the living room on a magazine rack. Sometimes I read magazines that are up to one year old, and if there’s an article I like, then I save the magazine instead of recycling it. In addition, </a:t>
            </a:r>
            <a:r>
              <a:rPr lang="en-GB" sz="1500" u="sng" dirty="0">
                <a:latin typeface="Neue Haas Unica W1G" panose="020B0504030206020203" pitchFamily="34" charset="0"/>
              </a:rPr>
              <a:t>the amount of time I spent on many of my hobbies decreased during COVID-19</a:t>
            </a:r>
            <a:r>
              <a:rPr lang="en-GB" sz="1500" dirty="0">
                <a:latin typeface="Neue Haas Unica W1G" panose="020B0504030206020203" pitchFamily="34" charset="0"/>
              </a:rPr>
              <a:t>, so there is more time for reading, for example.”</a:t>
            </a:r>
          </a:p>
          <a:p>
            <a:pPr>
              <a:spcBef>
                <a:spcPts val="800"/>
              </a:spcBef>
            </a:pPr>
            <a:endParaRPr lang="en-GB" sz="200" dirty="0">
              <a:latin typeface="Neue Haas Unica W1G" panose="020B0504030206020203" pitchFamily="34" charset="0"/>
            </a:endParaRPr>
          </a:p>
          <a:p>
            <a:pPr>
              <a:spcBef>
                <a:spcPts val="800"/>
              </a:spcBef>
            </a:pPr>
            <a:r>
              <a:rPr lang="en-GB" sz="1500" dirty="0">
                <a:latin typeface="Neue Haas Unica W1G" panose="020B0504030206020203" pitchFamily="34" charset="0"/>
              </a:rPr>
              <a:t>”You have more time when you don't spend 2.5 hours every day travelling to and from work :-).”</a:t>
            </a:r>
          </a:p>
          <a:p>
            <a:pPr>
              <a:spcBef>
                <a:spcPts val="800"/>
              </a:spcBef>
            </a:pPr>
            <a:endParaRPr lang="en-GB" sz="200" dirty="0">
              <a:latin typeface="Neue Haas Unica W1G" panose="020B0504030206020203" pitchFamily="34" charset="0"/>
            </a:endParaRPr>
          </a:p>
          <a:p>
            <a:pPr>
              <a:spcBef>
                <a:spcPts val="800"/>
              </a:spcBef>
            </a:pPr>
            <a:r>
              <a:rPr lang="en-GB" sz="1500" dirty="0">
                <a:latin typeface="Neue Haas Unica W1G" panose="020B0504030206020203" pitchFamily="34" charset="0"/>
              </a:rPr>
              <a:t>”Because in my spare time I have been more at home when many leisure activities are severely restricted (exercise, culture)”</a:t>
            </a:r>
          </a:p>
          <a:p>
            <a:pPr>
              <a:spcBef>
                <a:spcPts val="800"/>
              </a:spcBef>
            </a:pPr>
            <a:endParaRPr lang="en-GB" sz="200" dirty="0">
              <a:latin typeface="Neue Haas Unica W1G" panose="020B0504030206020203" pitchFamily="34" charset="0"/>
            </a:endParaRPr>
          </a:p>
          <a:p>
            <a:pPr>
              <a:spcBef>
                <a:spcPts val="800"/>
              </a:spcBef>
            </a:pPr>
            <a:r>
              <a:rPr lang="en-GB" sz="1500" dirty="0">
                <a:latin typeface="Neue Haas Unica W1G" panose="020B0504030206020203" pitchFamily="34" charset="0"/>
              </a:rPr>
              <a:t>”I have spent more time reading all the magazines our family subscribes to because </a:t>
            </a:r>
            <a:r>
              <a:rPr lang="en-GB" sz="1500" u="sng" dirty="0">
                <a:latin typeface="Neue Haas Unica W1G" panose="020B0504030206020203" pitchFamily="34" charset="0"/>
              </a:rPr>
              <a:t>I’ve been at home a lot</a:t>
            </a:r>
            <a:r>
              <a:rPr lang="en-GB" sz="1500" dirty="0">
                <a:latin typeface="Neue Haas Unica W1G" panose="020B0504030206020203" pitchFamily="34" charset="0"/>
              </a:rPr>
              <a:t> and having conversations with people over the phone or online.”</a:t>
            </a:r>
          </a:p>
        </p:txBody>
      </p:sp>
    </p:spTree>
    <p:extLst>
      <p:ext uri="{BB962C8B-B14F-4D97-AF65-F5344CB8AC3E}">
        <p14:creationId xmlns:p14="http://schemas.microsoft.com/office/powerpoint/2010/main" val="37044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000"/>
                                        <p:tgtEl>
                                          <p:spTgt spid="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1000"/>
                                        <p:tgtEl>
                                          <p:spTgt spid="4">
                                            <p:txEl>
                                              <p:pRg st="6" end="6"/>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1000"/>
                                        <p:tgtEl>
                                          <p:spTgt spid="4">
                                            <p:txEl>
                                              <p:pRg st="8" end="8"/>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animEffect transition="in" filter="fade">
                                      <p:cBhvr>
                                        <p:cTn id="23"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normAutofit fontScale="90000"/>
          </a:bodyPr>
          <a:lstStyle/>
          <a:p>
            <a:r>
              <a:rPr lang="en-GB" dirty="0"/>
              <a:t>Reasons to have read more during COVID-19</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421763" y="1537854"/>
            <a:ext cx="9348474" cy="4421345"/>
          </a:xfrm>
        </p:spPr>
        <p:txBody>
          <a:bodyPr anchor="ctr">
            <a:noAutofit/>
          </a:bodyPr>
          <a:lstStyle/>
          <a:p>
            <a:pPr>
              <a:spcBef>
                <a:spcPts val="800"/>
              </a:spcBef>
            </a:pPr>
            <a:r>
              <a:rPr lang="en-GB" sz="2000" b="1" dirty="0">
                <a:latin typeface="Neue Haas Unica W1G" panose="020B0504030206020203" pitchFamily="34" charset="0"/>
              </a:rPr>
              <a:t>The need for accurate information on the effects of COVID-19 one’s industry</a:t>
            </a:r>
          </a:p>
          <a:p>
            <a:pPr>
              <a:spcBef>
                <a:spcPts val="800"/>
              </a:spcBef>
            </a:pPr>
            <a:endParaRPr lang="en-GB" sz="200" b="1" dirty="0">
              <a:latin typeface="Neue Haas Unica W1G" panose="020B0504030206020203" pitchFamily="34" charset="0"/>
            </a:endParaRPr>
          </a:p>
          <a:p>
            <a:pPr>
              <a:spcBef>
                <a:spcPts val="800"/>
              </a:spcBef>
            </a:pPr>
            <a:r>
              <a:rPr lang="en-GB" sz="1500" dirty="0">
                <a:latin typeface="Neue Haas Unica W1G" panose="020B0504030206020203" pitchFamily="34" charset="0"/>
              </a:rPr>
              <a:t>”Ensuring I keep up-to-date with the latest information. There has been a lot of news about medicines in the COVID-19 era.”</a:t>
            </a:r>
          </a:p>
          <a:p>
            <a:pPr>
              <a:spcBef>
                <a:spcPts val="800"/>
              </a:spcBef>
            </a:pPr>
            <a:endParaRPr lang="en-GB" sz="200" dirty="0">
              <a:latin typeface="Neue Haas Unica W1G" panose="020B0504030206020203" pitchFamily="34" charset="0"/>
            </a:endParaRPr>
          </a:p>
          <a:p>
            <a:pPr>
              <a:spcBef>
                <a:spcPts val="800"/>
              </a:spcBef>
            </a:pPr>
            <a:r>
              <a:rPr lang="en-GB" sz="1500" dirty="0">
                <a:latin typeface="Neue Haas Unica W1G" panose="020B0504030206020203" pitchFamily="34" charset="0"/>
              </a:rPr>
              <a:t>”Professional issues are of interest, and the magazine has also been a channel for COVID-19 information relating to my work. My employer's information about the corona was lame and erratic.”</a:t>
            </a:r>
          </a:p>
          <a:p>
            <a:pPr>
              <a:spcBef>
                <a:spcPts val="800"/>
              </a:spcBef>
            </a:pPr>
            <a:endParaRPr lang="en-GB" sz="200" dirty="0">
              <a:latin typeface="Neue Haas Unica W1G" panose="020B0504030206020203" pitchFamily="34" charset="0"/>
            </a:endParaRPr>
          </a:p>
          <a:p>
            <a:pPr>
              <a:spcBef>
                <a:spcPts val="800"/>
              </a:spcBef>
            </a:pPr>
            <a:r>
              <a:rPr lang="en-GB" sz="1500" dirty="0">
                <a:latin typeface="Neue Haas Unica W1G" panose="020B0504030206020203" pitchFamily="34" charset="0"/>
              </a:rPr>
              <a:t>”</a:t>
            </a:r>
            <a:r>
              <a:rPr lang="en-GB" sz="1500" u="sng" dirty="0">
                <a:latin typeface="Neue Haas Unica W1G" panose="020B0504030206020203" pitchFamily="34" charset="0"/>
              </a:rPr>
              <a:t> It offers interesting, current news about COVID-19 concerns related to one's field.</a:t>
            </a:r>
            <a:r>
              <a:rPr lang="en-GB" sz="1500" dirty="0">
                <a:latin typeface="Neue Haas Unica W1G" panose="020B0504030206020203" pitchFamily="34" charset="0"/>
              </a:rPr>
              <a:t>”</a:t>
            </a:r>
          </a:p>
          <a:p>
            <a:pPr>
              <a:spcBef>
                <a:spcPts val="800"/>
              </a:spcBef>
            </a:pPr>
            <a:endParaRPr lang="en-GB" sz="200" dirty="0">
              <a:latin typeface="Neue Haas Unica W1G" panose="020B0504030206020203" pitchFamily="34" charset="0"/>
            </a:endParaRPr>
          </a:p>
          <a:p>
            <a:pPr>
              <a:spcBef>
                <a:spcPts val="800"/>
              </a:spcBef>
            </a:pPr>
            <a:r>
              <a:rPr lang="en-GB" sz="1500" dirty="0">
                <a:latin typeface="Neue Haas Unica W1G" panose="020B0504030206020203" pitchFamily="34" charset="0"/>
              </a:rPr>
              <a:t>” Maybe I’ve been looking for more information from there, I want to be well informed if there is information on </a:t>
            </a:r>
            <a:r>
              <a:rPr lang="en-GB" sz="1500" u="sng" dirty="0">
                <a:latin typeface="Neue Haas Unica W1G" panose="020B0504030206020203" pitchFamily="34" charset="0"/>
              </a:rPr>
              <a:t>how to act in this new and strange situation</a:t>
            </a:r>
            <a:r>
              <a:rPr lang="en-GB" sz="1500" dirty="0">
                <a:latin typeface="Neue Haas Unica W1G" panose="020B0504030206020203" pitchFamily="34" charset="0"/>
              </a:rPr>
              <a:t>. In crises, people come together, right?”</a:t>
            </a:r>
          </a:p>
          <a:p>
            <a:pPr>
              <a:spcBef>
                <a:spcPts val="800"/>
              </a:spcBef>
            </a:pPr>
            <a:endParaRPr lang="en-GB" sz="200" dirty="0">
              <a:latin typeface="Neue Haas Unica W1G" panose="020B0504030206020203" pitchFamily="34" charset="0"/>
            </a:endParaRPr>
          </a:p>
          <a:p>
            <a:pPr>
              <a:spcBef>
                <a:spcPts val="800"/>
              </a:spcBef>
            </a:pPr>
            <a:r>
              <a:rPr lang="en-GB" sz="1500" dirty="0">
                <a:latin typeface="Neue Haas Unica W1G" panose="020B0504030206020203" pitchFamily="34" charset="0"/>
              </a:rPr>
              <a:t>” In this unusual time, I feel the need to be up to date in this changing world. Why not at other times too, of course, but somehow big changes are happening faster than before, so it's good if you can somehow prepare for them by being aware of things.”</a:t>
            </a:r>
          </a:p>
        </p:txBody>
      </p:sp>
    </p:spTree>
    <p:extLst>
      <p:ext uri="{BB962C8B-B14F-4D97-AF65-F5344CB8AC3E}">
        <p14:creationId xmlns:p14="http://schemas.microsoft.com/office/powerpoint/2010/main" val="136384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000"/>
                                        <p:tgtEl>
                                          <p:spTgt spid="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1000"/>
                                        <p:tgtEl>
                                          <p:spTgt spid="4">
                                            <p:txEl>
                                              <p:pRg st="6" end="6"/>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1000"/>
                                        <p:tgtEl>
                                          <p:spTgt spid="4">
                                            <p:txEl>
                                              <p:pRg st="8" end="8"/>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animEffect transition="in" filter="fade">
                                      <p:cBhvr>
                                        <p:cTn id="23"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normAutofit fontScale="90000"/>
          </a:bodyPr>
          <a:lstStyle/>
          <a:p>
            <a:r>
              <a:rPr lang="en-GB" dirty="0"/>
              <a:t>Reasons to have read more during COVID-19</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472500" y="1537854"/>
            <a:ext cx="9246999" cy="4421345"/>
          </a:xfrm>
        </p:spPr>
        <p:txBody>
          <a:bodyPr anchor="ctr">
            <a:noAutofit/>
          </a:bodyPr>
          <a:lstStyle/>
          <a:p>
            <a:pPr>
              <a:spcBef>
                <a:spcPts val="800"/>
              </a:spcBef>
            </a:pPr>
            <a:r>
              <a:rPr lang="en-GB" sz="2000" b="1" dirty="0">
                <a:latin typeface="Neue Haas Unica W1G" panose="020B0504030206020203" pitchFamily="34" charset="0"/>
              </a:rPr>
              <a:t>Increased need for peer support</a:t>
            </a:r>
          </a:p>
          <a:p>
            <a:pPr>
              <a:spcBef>
                <a:spcPts val="800"/>
              </a:spcBef>
            </a:pPr>
            <a:endParaRPr lang="en-GB" sz="200" b="1" dirty="0">
              <a:latin typeface="Neue Haas Unica W1G" panose="020B0504030206020203" pitchFamily="34" charset="0"/>
            </a:endParaRPr>
          </a:p>
          <a:p>
            <a:pPr>
              <a:spcBef>
                <a:spcPts val="800"/>
              </a:spcBef>
            </a:pPr>
            <a:r>
              <a:rPr lang="en-GB" sz="1500" dirty="0">
                <a:latin typeface="Neue Haas Unica W1G" panose="020B0504030206020203" pitchFamily="34" charset="0"/>
              </a:rPr>
              <a:t>”I get support from the magazine that is missing now that we’re working remotely and I can't see my colleagues.”</a:t>
            </a:r>
          </a:p>
          <a:p>
            <a:pPr>
              <a:spcBef>
                <a:spcPts val="800"/>
              </a:spcBef>
            </a:pPr>
            <a:endParaRPr lang="en-GB" sz="200" dirty="0">
              <a:latin typeface="Neue Haas Unica W1G" panose="020B0504030206020203" pitchFamily="34" charset="0"/>
            </a:endParaRPr>
          </a:p>
          <a:p>
            <a:pPr>
              <a:spcBef>
                <a:spcPts val="800"/>
              </a:spcBef>
            </a:pPr>
            <a:r>
              <a:rPr lang="en-GB" sz="1500" dirty="0">
                <a:latin typeface="Neue Haas Unica W1G" panose="020B0504030206020203" pitchFamily="34" charset="0"/>
              </a:rPr>
              <a:t>”Reading Pinni</a:t>
            </a:r>
            <a:r>
              <a:rPr lang="en-GB" sz="1500" i="1" dirty="0">
                <a:latin typeface="Neue Haas Unica W1G" panose="020B0504030206020203" pitchFamily="34" charset="0"/>
              </a:rPr>
              <a:t> </a:t>
            </a:r>
            <a:r>
              <a:rPr lang="en-GB" sz="1500" dirty="0">
                <a:latin typeface="Neue Haas Unica W1G" panose="020B0504030206020203" pitchFamily="34" charset="0"/>
              </a:rPr>
              <a:t>gives me a good feeling, and I am managing to continue in my job despite the difficulties.”</a:t>
            </a:r>
          </a:p>
          <a:p>
            <a:pPr>
              <a:spcBef>
                <a:spcPts val="800"/>
              </a:spcBef>
            </a:pPr>
            <a:endParaRPr lang="en-GB" sz="200" dirty="0">
              <a:latin typeface="Neue Haas Unica W1G" panose="020B0504030206020203" pitchFamily="34" charset="0"/>
            </a:endParaRPr>
          </a:p>
          <a:p>
            <a:pPr>
              <a:spcBef>
                <a:spcPts val="800"/>
              </a:spcBef>
            </a:pPr>
            <a:r>
              <a:rPr lang="en-GB" sz="1500" dirty="0">
                <a:latin typeface="Neue Haas Unica W1G" panose="020B0504030206020203" pitchFamily="34" charset="0"/>
              </a:rPr>
              <a:t>” I want to know more and how we cope in this turmoil.”</a:t>
            </a:r>
          </a:p>
          <a:p>
            <a:pPr>
              <a:spcBef>
                <a:spcPts val="800"/>
              </a:spcBef>
            </a:pPr>
            <a:endParaRPr lang="en-GB" sz="200" dirty="0">
              <a:latin typeface="Neue Haas Unica W1G" panose="020B0504030206020203" pitchFamily="34" charset="0"/>
            </a:endParaRPr>
          </a:p>
          <a:p>
            <a:pPr>
              <a:spcBef>
                <a:spcPts val="800"/>
              </a:spcBef>
            </a:pPr>
            <a:r>
              <a:rPr lang="en-GB" sz="1500" dirty="0">
                <a:latin typeface="Neue Haas Unica W1G" panose="020B0504030206020203" pitchFamily="34" charset="0"/>
              </a:rPr>
              <a:t>”</a:t>
            </a:r>
            <a:r>
              <a:rPr lang="en-GB" sz="1500" u="sng" dirty="0">
                <a:latin typeface="Neue Haas Unica W1G" panose="020B0504030206020203" pitchFamily="34" charset="0"/>
              </a:rPr>
              <a:t>During COVID-19, there has been very little peer support, so the magazine has been unconditional</a:t>
            </a:r>
            <a:r>
              <a:rPr lang="en-GB" sz="1500" dirty="0">
                <a:latin typeface="Neue Haas Unica W1G" panose="020B0504030206020203" pitchFamily="34" charset="0"/>
              </a:rPr>
              <a:t>.”</a:t>
            </a:r>
          </a:p>
          <a:p>
            <a:pPr>
              <a:spcBef>
                <a:spcPts val="800"/>
              </a:spcBef>
            </a:pPr>
            <a:endParaRPr lang="en-GB" sz="200" dirty="0">
              <a:latin typeface="Neue Haas Unica W1G" panose="020B0504030206020203" pitchFamily="34" charset="0"/>
            </a:endParaRPr>
          </a:p>
          <a:p>
            <a:pPr>
              <a:spcBef>
                <a:spcPts val="800"/>
              </a:spcBef>
            </a:pPr>
            <a:r>
              <a:rPr lang="en-GB" sz="1500" dirty="0">
                <a:latin typeface="Neue Haas Unica W1G" panose="020B0504030206020203" pitchFamily="34" charset="0"/>
              </a:rPr>
              <a:t>”The magazine has provided support for one's own work-related knowledge and insights into how teaching has been handled elsewhere during the COVID-19 period.”</a:t>
            </a:r>
          </a:p>
          <a:p>
            <a:pPr>
              <a:spcBef>
                <a:spcPts val="800"/>
              </a:spcBef>
            </a:pPr>
            <a:endParaRPr lang="en-GB" sz="200" dirty="0">
              <a:latin typeface="Neue Haas Unica W1G" panose="020B0504030206020203" pitchFamily="34" charset="0"/>
            </a:endParaRPr>
          </a:p>
          <a:p>
            <a:pPr>
              <a:spcBef>
                <a:spcPts val="800"/>
              </a:spcBef>
            </a:pPr>
            <a:r>
              <a:rPr lang="en-GB" sz="1500" dirty="0">
                <a:latin typeface="Neue Haas Unica W1G" panose="020B0504030206020203" pitchFamily="34" charset="0"/>
              </a:rPr>
              <a:t>”</a:t>
            </a:r>
            <a:r>
              <a:rPr lang="en-GB" sz="1500" u="sng" dirty="0">
                <a:latin typeface="Neue Haas Unica W1G" panose="020B0504030206020203" pitchFamily="34" charset="0"/>
              </a:rPr>
              <a:t>The magazine gives faith and confidence in the future. Feels part of the community</a:t>
            </a:r>
            <a:r>
              <a:rPr lang="en-GB" sz="1500" dirty="0">
                <a:latin typeface="Neue Haas Unica W1G" panose="020B0504030206020203" pitchFamily="34" charset="0"/>
              </a:rPr>
              <a:t>.”</a:t>
            </a:r>
          </a:p>
        </p:txBody>
      </p:sp>
    </p:spTree>
    <p:extLst>
      <p:ext uri="{BB962C8B-B14F-4D97-AF65-F5344CB8AC3E}">
        <p14:creationId xmlns:p14="http://schemas.microsoft.com/office/powerpoint/2010/main" val="236436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000"/>
                                        <p:tgtEl>
                                          <p:spTgt spid="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1000"/>
                                        <p:tgtEl>
                                          <p:spTgt spid="4">
                                            <p:txEl>
                                              <p:pRg st="6" end="6"/>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1000"/>
                                        <p:tgtEl>
                                          <p:spTgt spid="4">
                                            <p:txEl>
                                              <p:pRg st="8" end="8"/>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animEffect transition="in" filter="fade">
                                      <p:cBhvr>
                                        <p:cTn id="23" dur="1000"/>
                                        <p:tgtEl>
                                          <p:spTgt spid="4">
                                            <p:txEl>
                                              <p:pRg st="10" end="10"/>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animEffect transition="in" filter="fade">
                                      <p:cBhvr>
                                        <p:cTn id="27" dur="10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lstStyle/>
          <a:p>
            <a:r>
              <a:rPr lang="en-GB"/>
              <a:t>Reading Statistics </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472500" y="1227221"/>
            <a:ext cx="9246999" cy="5081113"/>
          </a:xfrm>
        </p:spPr>
        <p:txBody>
          <a:bodyPr anchor="ctr">
            <a:noAutofit/>
          </a:bodyPr>
          <a:lstStyle/>
          <a:p>
            <a:pPr>
              <a:spcBef>
                <a:spcPts val="800"/>
              </a:spcBef>
            </a:pPr>
            <a:r>
              <a:rPr lang="en-GB" sz="1600">
                <a:latin typeface="Neue Haas Unica W1G" panose="020B0504030206020203" pitchFamily="34" charset="0"/>
              </a:rPr>
              <a:t>Reading is regular - </a:t>
            </a:r>
            <a:r>
              <a:rPr lang="en-GB" sz="1600" b="1">
                <a:latin typeface="Neue Haas Unica W1G" panose="020B0504030206020203" pitchFamily="34" charset="0"/>
              </a:rPr>
              <a:t>78% read every issue</a:t>
            </a:r>
            <a:r>
              <a:rPr lang="en-GB" sz="1600"/>
              <a:t>.</a:t>
            </a:r>
          </a:p>
          <a:p>
            <a:pPr>
              <a:spcBef>
                <a:spcPts val="800"/>
              </a:spcBef>
            </a:pPr>
            <a:endParaRPr lang="en-GB" sz="800"/>
          </a:p>
          <a:p>
            <a:pPr>
              <a:spcBef>
                <a:spcPts val="800"/>
              </a:spcBef>
            </a:pPr>
            <a:r>
              <a:rPr lang="en-GB" sz="1600" b="1">
                <a:latin typeface="Neue Haas Unica W1G" panose="020B0504030206020203" pitchFamily="34" charset="0"/>
              </a:rPr>
              <a:t>The average reading time of a single issue is 39 minutes.</a:t>
            </a:r>
            <a:r>
              <a:rPr lang="en-GB" sz="1600">
                <a:latin typeface="Neue Haas Unica W1G" panose="020B0504030206020203" pitchFamily="34" charset="0"/>
              </a:rPr>
              <a:t> </a:t>
            </a:r>
          </a:p>
          <a:p>
            <a:endParaRPr lang="en-GB" sz="800">
              <a:latin typeface="Neue Haas Unica W1G" panose="020B0504030206020203" pitchFamily="34" charset="0"/>
            </a:endParaRPr>
          </a:p>
          <a:p>
            <a:r>
              <a:rPr lang="en-GB" sz="1600">
                <a:latin typeface="Neue Haas Unica W1G" panose="020B0504030206020203" pitchFamily="34" charset="0"/>
              </a:rPr>
              <a:t>Half of the respondents say that the magazine is read by someone other than themself </a:t>
            </a:r>
            <a:br>
              <a:rPr lang="en-GB" sz="1600">
                <a:latin typeface="Neue Haas Unica W1G" panose="020B0504030206020203" pitchFamily="34" charset="0"/>
              </a:rPr>
            </a:br>
            <a:r>
              <a:rPr lang="en-GB" sz="1600">
                <a:latin typeface="Neue Haas Unica W1G" panose="020B0504030206020203" pitchFamily="34" charset="0"/>
              </a:rPr>
              <a:t>– </a:t>
            </a:r>
            <a:r>
              <a:rPr lang="en-GB" sz="1600" b="1">
                <a:latin typeface="Neue Haas Unica W1G" panose="020B0504030206020203" pitchFamily="34" charset="0"/>
              </a:rPr>
              <a:t>one issue has an average of 1.8 readers</a:t>
            </a:r>
            <a:r>
              <a:rPr lang="en-GB" sz="1600"/>
              <a:t>. </a:t>
            </a:r>
            <a:br>
              <a:rPr lang="en-GB" sz="1600"/>
            </a:br>
            <a:br>
              <a:rPr lang="en-GB" sz="1600"/>
            </a:br>
            <a:r>
              <a:rPr lang="en-GB" sz="1600">
                <a:latin typeface="Neue Haas Unica W1G" panose="020B0504030206020203" pitchFamily="34" charset="0"/>
              </a:rPr>
              <a:t>The magazine is read an average of </a:t>
            </a:r>
            <a:r>
              <a:rPr lang="en-GB" sz="1600" b="1">
                <a:latin typeface="Neue Haas Unica W1G" panose="020B0504030206020203" pitchFamily="34" charset="0"/>
              </a:rPr>
              <a:t>2.4 times</a:t>
            </a:r>
            <a:r>
              <a:rPr lang="en-GB" sz="1600"/>
              <a:t>.</a:t>
            </a:r>
            <a:br>
              <a:rPr lang="en-GB" sz="1600"/>
            </a:br>
            <a:endParaRPr lang="en-GB" sz="600"/>
          </a:p>
          <a:p>
            <a:pPr>
              <a:spcBef>
                <a:spcPts val="800"/>
              </a:spcBef>
            </a:pPr>
            <a:r>
              <a:rPr lang="en-GB" sz="1600">
                <a:latin typeface="Neue Haas Unica W1G" panose="020B0504030206020203" pitchFamily="34" charset="0"/>
              </a:rPr>
              <a:t>Readership periods are long – </a:t>
            </a:r>
            <a:r>
              <a:rPr lang="en-GB" sz="1600" b="1">
                <a:latin typeface="Neue Haas Unica W1G" panose="020B0504030206020203" pitchFamily="34" charset="0"/>
              </a:rPr>
              <a:t>66% have been reading the magazine for over five years</a:t>
            </a:r>
            <a:r>
              <a:rPr lang="en-GB" sz="1600"/>
              <a:t>.</a:t>
            </a:r>
          </a:p>
          <a:p>
            <a:pPr>
              <a:spcBef>
                <a:spcPts val="800"/>
              </a:spcBef>
            </a:pPr>
            <a:endParaRPr lang="en-GB" sz="800"/>
          </a:p>
          <a:p>
            <a:pPr>
              <a:spcBef>
                <a:spcPts val="800"/>
              </a:spcBef>
            </a:pPr>
            <a:r>
              <a:rPr lang="en-GB" sz="1600">
                <a:latin typeface="Neue Haas Unica W1G" panose="020B0504030206020203" pitchFamily="34" charset="0"/>
              </a:rPr>
              <a:t>COVID-19 has increased magazine reading. </a:t>
            </a:r>
            <a:r>
              <a:rPr lang="en-GB" sz="1600" b="1">
                <a:latin typeface="Neue Haas Unica W1G" panose="020B0504030206020203" pitchFamily="34" charset="0"/>
              </a:rPr>
              <a:t>20% say they read more during this time</a:t>
            </a:r>
            <a:r>
              <a:rPr lang="en-GB" sz="1600" b="1"/>
              <a:t>.</a:t>
            </a:r>
          </a:p>
        </p:txBody>
      </p:sp>
    </p:spTree>
    <p:extLst>
      <p:ext uri="{BB962C8B-B14F-4D97-AF65-F5344CB8AC3E}">
        <p14:creationId xmlns:p14="http://schemas.microsoft.com/office/powerpoint/2010/main" val="590659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6BC72B-7C7E-0F4F-BC4F-2025E8C5E34F}"/>
              </a:ext>
            </a:extLst>
          </p:cNvPr>
          <p:cNvSpPr>
            <a:spLocks noGrp="1"/>
          </p:cNvSpPr>
          <p:nvPr>
            <p:ph type="title"/>
          </p:nvPr>
        </p:nvSpPr>
        <p:spPr/>
        <p:txBody>
          <a:bodyPr>
            <a:normAutofit/>
          </a:bodyPr>
          <a:lstStyle/>
          <a:p>
            <a:r>
              <a:rPr lang="en-GB" sz="7500">
                <a:solidFill>
                  <a:schemeClr val="tx1"/>
                </a:solidFill>
              </a:rPr>
              <a:t>3.</a:t>
            </a:r>
            <a:br>
              <a:rPr lang="en-GB" sz="7500">
                <a:solidFill>
                  <a:schemeClr val="tx1"/>
                </a:solidFill>
              </a:rPr>
            </a:br>
            <a:r>
              <a:rPr lang="en-GB" sz="7500">
                <a:solidFill>
                  <a:schemeClr val="tx1"/>
                </a:solidFill>
              </a:rPr>
              <a:t>Readership</a:t>
            </a:r>
          </a:p>
        </p:txBody>
      </p:sp>
    </p:spTree>
    <p:extLst>
      <p:ext uri="{BB962C8B-B14F-4D97-AF65-F5344CB8AC3E}">
        <p14:creationId xmlns:p14="http://schemas.microsoft.com/office/powerpoint/2010/main" val="503204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306BBA-3FDC-FD47-82B5-C6BF4F54032B}"/>
              </a:ext>
            </a:extLst>
          </p:cNvPr>
          <p:cNvSpPr>
            <a:spLocks noGrp="1"/>
          </p:cNvSpPr>
          <p:nvPr>
            <p:ph type="title"/>
          </p:nvPr>
        </p:nvSpPr>
        <p:spPr>
          <a:xfrm>
            <a:off x="838200" y="810219"/>
            <a:ext cx="10515600" cy="1292086"/>
          </a:xfrm>
        </p:spPr>
        <p:txBody>
          <a:bodyPr>
            <a:normAutofit/>
          </a:bodyPr>
          <a:lstStyle/>
          <a:p>
            <a:r>
              <a:rPr lang="en-GB"/>
              <a:t>Facts about Finns</a:t>
            </a:r>
          </a:p>
        </p:txBody>
      </p:sp>
      <p:sp>
        <p:nvSpPr>
          <p:cNvPr id="4" name="Content Placeholder 3">
            <a:extLst>
              <a:ext uri="{FF2B5EF4-FFF2-40B4-BE49-F238E27FC236}">
                <a16:creationId xmlns:a16="http://schemas.microsoft.com/office/drawing/2014/main" id="{4CD4D881-93C8-3B45-BD90-53E042BC0DEA}"/>
              </a:ext>
            </a:extLst>
          </p:cNvPr>
          <p:cNvSpPr>
            <a:spLocks noGrp="1"/>
          </p:cNvSpPr>
          <p:nvPr>
            <p:ph idx="11"/>
          </p:nvPr>
        </p:nvSpPr>
        <p:spPr>
          <a:xfrm>
            <a:off x="1689706" y="2267853"/>
            <a:ext cx="8824801" cy="3131997"/>
          </a:xfrm>
        </p:spPr>
        <p:txBody>
          <a:bodyPr anchor="ctr">
            <a:noAutofit/>
          </a:bodyPr>
          <a:lstStyle/>
          <a:p>
            <a:r>
              <a:rPr lang="en-GB" sz="1800" b="1">
                <a:latin typeface="Neue Haas Unica W1G" panose="020B0504030206020203" pitchFamily="34" charset="0"/>
              </a:rPr>
              <a:t>83 % </a:t>
            </a:r>
            <a:br>
              <a:rPr lang="en-GB" sz="1800" b="1">
                <a:latin typeface="Neue Haas Unica W1G" panose="020B0504030206020203" pitchFamily="34" charset="0"/>
              </a:rPr>
            </a:br>
            <a:r>
              <a:rPr lang="en-GB" sz="1800">
                <a:latin typeface="Neue Haas Unica W1G" panose="020B0504030206020203" pitchFamily="34" charset="0"/>
              </a:rPr>
              <a:t>consider Finnish magazines to be high quality</a:t>
            </a:r>
          </a:p>
          <a:p>
            <a:endParaRPr lang="en-GB" sz="1800" b="1">
              <a:latin typeface="Neue Haas Unica W1G" panose="020B0504030206020203" pitchFamily="34" charset="0"/>
            </a:endParaRPr>
          </a:p>
          <a:p>
            <a:r>
              <a:rPr lang="en-GB" sz="1800" b="1">
                <a:latin typeface="Neue Haas Unica W1G" panose="020B0504030206020203" pitchFamily="34" charset="0"/>
              </a:rPr>
              <a:t>86 % </a:t>
            </a:r>
            <a:br>
              <a:rPr lang="en-GB" sz="1800" b="1">
                <a:latin typeface="Neue Haas Unica W1G" panose="020B0504030206020203" pitchFamily="34" charset="0"/>
              </a:rPr>
            </a:br>
            <a:r>
              <a:rPr lang="en-GB" sz="1800">
                <a:latin typeface="Neue Haas Unica W1G" panose="020B0504030206020203" pitchFamily="34" charset="0"/>
              </a:rPr>
              <a:t>get information about their hobby and interests from a speciality magazine</a:t>
            </a:r>
          </a:p>
          <a:p>
            <a:endParaRPr lang="en-GB" sz="1800">
              <a:latin typeface="Neue Haas Unica W1G" panose="020B0504030206020203" pitchFamily="34" charset="0"/>
            </a:endParaRPr>
          </a:p>
          <a:p>
            <a:r>
              <a:rPr lang="en-GB" sz="1800" b="1">
                <a:latin typeface="Neue Haas Unica W1G" panose="020B0504030206020203" pitchFamily="34" charset="0"/>
              </a:rPr>
              <a:t>75 % </a:t>
            </a:r>
            <a:br>
              <a:rPr lang="en-GB" sz="1800" b="1">
                <a:latin typeface="Neue Haas Unica W1G" panose="020B0504030206020203" pitchFamily="34" charset="0"/>
              </a:rPr>
            </a:br>
            <a:r>
              <a:rPr lang="en-GB" sz="1800">
                <a:latin typeface="Neue Haas Unica W1G" panose="020B0504030206020203" pitchFamily="34" charset="0"/>
              </a:rPr>
              <a:t>stay up to date on professional matters with the help of a professional magazine</a:t>
            </a:r>
          </a:p>
        </p:txBody>
      </p:sp>
      <p:sp>
        <p:nvSpPr>
          <p:cNvPr id="5" name="Subtitle 2">
            <a:extLst>
              <a:ext uri="{FF2B5EF4-FFF2-40B4-BE49-F238E27FC236}">
                <a16:creationId xmlns:a16="http://schemas.microsoft.com/office/drawing/2014/main" id="{EF7C812C-C89E-9B40-BCFE-89FCAB2DAB12}"/>
              </a:ext>
            </a:extLst>
          </p:cNvPr>
          <p:cNvSpPr txBox="1">
            <a:spLocks/>
          </p:cNvSpPr>
          <p:nvPr/>
        </p:nvSpPr>
        <p:spPr>
          <a:xfrm>
            <a:off x="2472206" y="6378218"/>
            <a:ext cx="7247588" cy="21198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200">
                <a:latin typeface="Neue Haas Unica W1G" panose="020B0504030206020203" pitchFamily="34" charset="0"/>
              </a:rPr>
              <a:t>Source: National Readership Survey 2020 |  N: 46,402 </a:t>
            </a:r>
          </a:p>
        </p:txBody>
      </p:sp>
    </p:spTree>
    <p:extLst>
      <p:ext uri="{BB962C8B-B14F-4D97-AF65-F5344CB8AC3E}">
        <p14:creationId xmlns:p14="http://schemas.microsoft.com/office/powerpoint/2010/main" val="642729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637AFE-D4AC-484E-A9DD-414F5E5E12FC}"/>
              </a:ext>
            </a:extLst>
          </p:cNvPr>
          <p:cNvSpPr>
            <a:spLocks noGrp="1"/>
          </p:cNvSpPr>
          <p:nvPr>
            <p:ph type="title"/>
          </p:nvPr>
        </p:nvSpPr>
        <p:spPr/>
        <p:txBody>
          <a:bodyPr>
            <a:normAutofit/>
          </a:bodyPr>
          <a:lstStyle/>
          <a:p>
            <a:pPr algn="ctr"/>
            <a:r>
              <a:rPr lang="en-GB" sz="2800" dirty="0"/>
              <a:t>Finnish magazines are high quality</a:t>
            </a:r>
          </a:p>
        </p:txBody>
      </p:sp>
      <p:sp>
        <p:nvSpPr>
          <p:cNvPr id="7" name="TextBox 6">
            <a:extLst>
              <a:ext uri="{FF2B5EF4-FFF2-40B4-BE49-F238E27FC236}">
                <a16:creationId xmlns:a16="http://schemas.microsoft.com/office/drawing/2014/main" id="{09B3025A-CF3C-C74B-ACC2-37968E52F9E4}"/>
              </a:ext>
            </a:extLst>
          </p:cNvPr>
          <p:cNvSpPr txBox="1"/>
          <p:nvPr/>
        </p:nvSpPr>
        <p:spPr>
          <a:xfrm>
            <a:off x="838200" y="1743174"/>
            <a:ext cx="4799012" cy="307777"/>
          </a:xfrm>
          <a:prstGeom prst="rect">
            <a:avLst/>
          </a:prstGeom>
          <a:noFill/>
        </p:spPr>
        <p:txBody>
          <a:bodyPr wrap="square" rtlCol="0">
            <a:spAutoFit/>
          </a:bodyPr>
          <a:lstStyle/>
          <a:p>
            <a:pPr algn="ctr"/>
            <a:r>
              <a:rPr lang="en-GB" sz="1400" dirty="0">
                <a:latin typeface="Neue Haas Unica W1G" panose="020B0504030206020203" pitchFamily="34" charset="0"/>
              </a:rPr>
              <a:t>% of Finns who fully or partially agree</a:t>
            </a:r>
          </a:p>
        </p:txBody>
      </p:sp>
      <p:sp>
        <p:nvSpPr>
          <p:cNvPr id="8" name="Text Placeholder 3">
            <a:extLst>
              <a:ext uri="{FF2B5EF4-FFF2-40B4-BE49-F238E27FC236}">
                <a16:creationId xmlns:a16="http://schemas.microsoft.com/office/drawing/2014/main" id="{19E7FA8F-38D8-D640-BEFC-6BC6B40F693E}"/>
              </a:ext>
            </a:extLst>
          </p:cNvPr>
          <p:cNvSpPr txBox="1">
            <a:spLocks/>
          </p:cNvSpPr>
          <p:nvPr/>
        </p:nvSpPr>
        <p:spPr>
          <a:xfrm>
            <a:off x="7694097" y="1441450"/>
            <a:ext cx="3659703" cy="416975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Neue Haas Unica W1G Light" panose="020B0404030206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latin typeface="Neue Haas Unica W1G Medium" panose="020B0504030206020203" pitchFamily="34" charset="0"/>
              </a:rPr>
              <a:t>All age groups value magazines.</a:t>
            </a:r>
          </a:p>
          <a:p>
            <a:pPr marL="0" indent="0" algn="ctr">
              <a:buNone/>
            </a:pPr>
            <a:r>
              <a:rPr lang="en-GB" dirty="0">
                <a:solidFill>
                  <a:schemeClr val="bg1"/>
                </a:solidFill>
                <a:latin typeface="Neue Haas Unica W1G Medium" panose="020B0504030206020203" pitchFamily="34" charset="0"/>
              </a:rPr>
              <a:t> </a:t>
            </a:r>
          </a:p>
          <a:p>
            <a:pPr marL="0" indent="0" algn="ctr">
              <a:buNone/>
            </a:pPr>
            <a:r>
              <a:rPr lang="en-GB" sz="5400" dirty="0">
                <a:solidFill>
                  <a:schemeClr val="bg1"/>
                </a:solidFill>
                <a:latin typeface="Neue Haas Unica W1G Medium" panose="020B0504030206020203" pitchFamily="34" charset="0"/>
              </a:rPr>
              <a:t>83 %</a:t>
            </a:r>
            <a:br>
              <a:rPr lang="en-GB" sz="5000" dirty="0">
                <a:solidFill>
                  <a:schemeClr val="bg1"/>
                </a:solidFill>
                <a:latin typeface="Neue Haas Unica W1G Medium" panose="020B0504030206020203" pitchFamily="34" charset="0"/>
              </a:rPr>
            </a:br>
            <a:r>
              <a:rPr lang="en-GB" dirty="0">
                <a:solidFill>
                  <a:schemeClr val="bg1"/>
                </a:solidFill>
                <a:latin typeface="Neue Haas Unica W1G Medium" panose="020B0504030206020203" pitchFamily="34" charset="0"/>
              </a:rPr>
              <a:t>of people over the age of 15 consider Finnish magazines to be high quality. </a:t>
            </a:r>
          </a:p>
        </p:txBody>
      </p:sp>
      <p:graphicFrame>
        <p:nvGraphicFramePr>
          <p:cNvPr id="11" name="Sisällön paikkamerkki 11">
            <a:extLst>
              <a:ext uri="{FF2B5EF4-FFF2-40B4-BE49-F238E27FC236}">
                <a16:creationId xmlns:a16="http://schemas.microsoft.com/office/drawing/2014/main" id="{50B8BF05-A68C-4947-B05D-D40F580857A7}"/>
              </a:ext>
            </a:extLst>
          </p:cNvPr>
          <p:cNvGraphicFramePr>
            <a:graphicFrameLocks noGrp="1"/>
          </p:cNvGraphicFramePr>
          <p:nvPr>
            <p:ph idx="10"/>
            <p:extLst>
              <p:ext uri="{D42A27DB-BD31-4B8C-83A1-F6EECF244321}">
                <p14:modId xmlns:p14="http://schemas.microsoft.com/office/powerpoint/2010/main" val="2754775168"/>
              </p:ext>
            </p:extLst>
          </p:nvPr>
        </p:nvGraphicFramePr>
        <p:xfrm>
          <a:off x="838200" y="2290141"/>
          <a:ext cx="4799013" cy="3679825"/>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59F3E7FA-55A1-AE44-BAA4-30718F146D8F}"/>
              </a:ext>
            </a:extLst>
          </p:cNvPr>
          <p:cNvSpPr txBox="1"/>
          <p:nvPr/>
        </p:nvSpPr>
        <p:spPr>
          <a:xfrm>
            <a:off x="838200" y="6209157"/>
            <a:ext cx="4799012" cy="523220"/>
          </a:xfrm>
          <a:prstGeom prst="rect">
            <a:avLst/>
          </a:prstGeom>
          <a:noFill/>
        </p:spPr>
        <p:txBody>
          <a:bodyPr wrap="square" rtlCol="0">
            <a:spAutoFit/>
          </a:bodyPr>
          <a:lstStyle/>
          <a:p>
            <a:pPr algn="ctr"/>
            <a:r>
              <a:rPr lang="en-GB" sz="1400" dirty="0">
                <a:latin typeface="Neue Haas Unica W1G" panose="020B0504030206020203" pitchFamily="34" charset="0"/>
              </a:rPr>
              <a:t>Source: National Readership Survey 2020</a:t>
            </a:r>
          </a:p>
          <a:p>
            <a:pPr algn="ctr"/>
            <a:r>
              <a:rPr lang="en-GB" sz="1400" dirty="0">
                <a:latin typeface="Neue Haas Unica W1G" panose="020B0504030206020203" pitchFamily="34" charset="0"/>
              </a:rPr>
              <a:t>|  N: 46,402 </a:t>
            </a:r>
          </a:p>
        </p:txBody>
      </p:sp>
    </p:spTree>
    <p:extLst>
      <p:ext uri="{BB962C8B-B14F-4D97-AF65-F5344CB8AC3E}">
        <p14:creationId xmlns:p14="http://schemas.microsoft.com/office/powerpoint/2010/main" val="2170511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E57385-AED9-D040-A60D-56F08AE5F160}"/>
              </a:ext>
            </a:extLst>
          </p:cNvPr>
          <p:cNvSpPr>
            <a:spLocks noGrp="1"/>
          </p:cNvSpPr>
          <p:nvPr>
            <p:ph idx="11"/>
          </p:nvPr>
        </p:nvSpPr>
        <p:spPr>
          <a:xfrm>
            <a:off x="1689706" y="815700"/>
            <a:ext cx="8824801" cy="4634946"/>
          </a:xfrm>
        </p:spPr>
        <p:txBody>
          <a:bodyPr anchor="ctr">
            <a:normAutofit/>
          </a:bodyPr>
          <a:lstStyle/>
          <a:p>
            <a:pPr>
              <a:lnSpc>
                <a:spcPct val="100000"/>
              </a:lnSpc>
            </a:pPr>
            <a:r>
              <a:rPr lang="en-GB" sz="4200" dirty="0">
                <a:latin typeface="Neue Haas Unica W1G Medium" panose="020B0504030206020203" pitchFamily="34" charset="0"/>
              </a:rPr>
              <a:t>In April 2021, there were 107,430 registered associations in Finland.</a:t>
            </a:r>
            <a:r>
              <a:rPr lang="en-FI" sz="4200" dirty="0">
                <a:latin typeface="Neue Haas Unica W1G Medium" panose="020B0504030206020203" pitchFamily="34" charset="0"/>
              </a:rPr>
              <a:t> </a:t>
            </a:r>
            <a:endParaRPr lang="fi-FI" sz="4200" dirty="0">
              <a:latin typeface="Neue Haas Unica W1G Medium" panose="020B0504030206020203" pitchFamily="34" charset="0"/>
            </a:endParaRPr>
          </a:p>
          <a:p>
            <a:pPr>
              <a:lnSpc>
                <a:spcPct val="100000"/>
              </a:lnSpc>
            </a:pPr>
            <a:endParaRPr lang="en-GB" dirty="0"/>
          </a:p>
          <a:p>
            <a:pPr>
              <a:lnSpc>
                <a:spcPct val="100000"/>
              </a:lnSpc>
            </a:pPr>
            <a:r>
              <a:rPr lang="en-GB" dirty="0"/>
              <a:t>In proportion to the population, this means that there are two associations for one hundred Finns.</a:t>
            </a:r>
            <a:endParaRPr lang="en-FI" dirty="0"/>
          </a:p>
        </p:txBody>
      </p:sp>
      <p:sp>
        <p:nvSpPr>
          <p:cNvPr id="5" name="Content Placeholder 3">
            <a:extLst>
              <a:ext uri="{FF2B5EF4-FFF2-40B4-BE49-F238E27FC236}">
                <a16:creationId xmlns:a16="http://schemas.microsoft.com/office/drawing/2014/main" id="{A2EE2C68-46AA-3649-8C00-BEE90E6DF6A9}"/>
              </a:ext>
            </a:extLst>
          </p:cNvPr>
          <p:cNvSpPr txBox="1">
            <a:spLocks/>
          </p:cNvSpPr>
          <p:nvPr/>
        </p:nvSpPr>
        <p:spPr>
          <a:xfrm>
            <a:off x="3326559" y="6042300"/>
            <a:ext cx="5538881" cy="581972"/>
          </a:xfrm>
          <a:prstGeom prst="rect">
            <a:avLst/>
          </a:prstGeom>
        </p:spPr>
        <p:txBody>
          <a:bodyPr vert="horz" lIns="91440" tIns="45720" rIns="91440" bIns="45720" rtlCol="0" anchor="ctr">
            <a:normAutofit/>
          </a:bodyPr>
          <a:lstStyle>
            <a:lvl1pPr marL="228600" indent="-228600" algn="ctr" defTabSz="914400" rtl="0" eaLnBrk="1" latinLnBrk="0" hangingPunct="1">
              <a:lnSpc>
                <a:spcPct val="120000"/>
              </a:lnSpc>
              <a:spcBef>
                <a:spcPts val="1000"/>
              </a:spcBef>
              <a:buFontTx/>
              <a:buNone/>
              <a:defRPr sz="2200" b="0" i="0" kern="1200">
                <a:solidFill>
                  <a:srgbClr val="F5F4F7"/>
                </a:solidFill>
                <a:latin typeface="Neue Haas Unica W1G Light" panose="020B0404030206020203" pitchFamily="34" charset="0"/>
                <a:ea typeface="+mn-ea"/>
                <a:cs typeface="+mn-cs"/>
              </a:defRPr>
            </a:lvl1pPr>
            <a:lvl2pPr marL="6858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2pPr>
            <a:lvl3pPr marL="11430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GB" sz="1200" dirty="0"/>
              <a:t>Source: Finnish Patent and Registration Office, 30 April 2021 &amp; </a:t>
            </a:r>
            <a:br>
              <a:rPr lang="en-GB" sz="1200" dirty="0"/>
            </a:br>
            <a:r>
              <a:rPr lang="en-GB" sz="1200" dirty="0"/>
              <a:t>Population Statistics, Statistics Finland, 25 May 2021</a:t>
            </a:r>
            <a:endParaRPr lang="en-FI" sz="1200" dirty="0"/>
          </a:p>
        </p:txBody>
      </p:sp>
      <p:pic>
        <p:nvPicPr>
          <p:cNvPr id="8" name="Picture 7">
            <a:extLst>
              <a:ext uri="{FF2B5EF4-FFF2-40B4-BE49-F238E27FC236}">
                <a16:creationId xmlns:a16="http://schemas.microsoft.com/office/drawing/2014/main" id="{BE7E63E7-117C-6B4A-9CF2-C1C01C405E4E}"/>
              </a:ext>
            </a:extLst>
          </p:cNvPr>
          <p:cNvPicPr>
            <a:picLocks noChangeAspect="1"/>
          </p:cNvPicPr>
          <p:nvPr/>
        </p:nvPicPr>
        <p:blipFill>
          <a:blip r:embed="rId3"/>
          <a:stretch>
            <a:fillRect/>
          </a:stretch>
        </p:blipFill>
        <p:spPr>
          <a:xfrm>
            <a:off x="9911370" y="6214091"/>
            <a:ext cx="1962524" cy="360680"/>
          </a:xfrm>
          <a:prstGeom prst="rect">
            <a:avLst/>
          </a:prstGeom>
        </p:spPr>
      </p:pic>
    </p:spTree>
    <p:extLst>
      <p:ext uri="{BB962C8B-B14F-4D97-AF65-F5344CB8AC3E}">
        <p14:creationId xmlns:p14="http://schemas.microsoft.com/office/powerpoint/2010/main" val="892170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637AFE-D4AC-484E-A9DD-414F5E5E12FC}"/>
              </a:ext>
            </a:extLst>
          </p:cNvPr>
          <p:cNvSpPr>
            <a:spLocks noGrp="1"/>
          </p:cNvSpPr>
          <p:nvPr>
            <p:ph type="title"/>
          </p:nvPr>
        </p:nvSpPr>
        <p:spPr/>
        <p:txBody>
          <a:bodyPr>
            <a:normAutofit fontScale="90000"/>
          </a:bodyPr>
          <a:lstStyle/>
          <a:p>
            <a:pPr algn="ctr"/>
            <a:r>
              <a:rPr lang="en-GB" sz="2800" dirty="0"/>
              <a:t>I get information about my hobbies and interests from a specialised magazine</a:t>
            </a:r>
          </a:p>
        </p:txBody>
      </p:sp>
      <p:sp>
        <p:nvSpPr>
          <p:cNvPr id="7" name="TextBox 6">
            <a:extLst>
              <a:ext uri="{FF2B5EF4-FFF2-40B4-BE49-F238E27FC236}">
                <a16:creationId xmlns:a16="http://schemas.microsoft.com/office/drawing/2014/main" id="{09B3025A-CF3C-C74B-ACC2-37968E52F9E4}"/>
              </a:ext>
            </a:extLst>
          </p:cNvPr>
          <p:cNvSpPr txBox="1"/>
          <p:nvPr/>
        </p:nvSpPr>
        <p:spPr>
          <a:xfrm>
            <a:off x="838200" y="1743174"/>
            <a:ext cx="4799012" cy="307777"/>
          </a:xfrm>
          <a:prstGeom prst="rect">
            <a:avLst/>
          </a:prstGeom>
          <a:noFill/>
        </p:spPr>
        <p:txBody>
          <a:bodyPr wrap="square" rtlCol="0">
            <a:spAutoFit/>
          </a:bodyPr>
          <a:lstStyle/>
          <a:p>
            <a:pPr algn="ctr"/>
            <a:r>
              <a:rPr lang="en-GB" sz="1400" dirty="0">
                <a:latin typeface="Neue Haas Unica W1G" panose="020B0504030206020203" pitchFamily="34" charset="0"/>
              </a:rPr>
              <a:t>% of Finns who fully or partially agree</a:t>
            </a:r>
          </a:p>
        </p:txBody>
      </p:sp>
      <p:sp>
        <p:nvSpPr>
          <p:cNvPr id="8" name="Text Placeholder 3">
            <a:extLst>
              <a:ext uri="{FF2B5EF4-FFF2-40B4-BE49-F238E27FC236}">
                <a16:creationId xmlns:a16="http://schemas.microsoft.com/office/drawing/2014/main" id="{19E7FA8F-38D8-D640-BEFC-6BC6B40F693E}"/>
              </a:ext>
            </a:extLst>
          </p:cNvPr>
          <p:cNvSpPr txBox="1">
            <a:spLocks/>
          </p:cNvSpPr>
          <p:nvPr/>
        </p:nvSpPr>
        <p:spPr>
          <a:xfrm>
            <a:off x="7694097" y="1441450"/>
            <a:ext cx="3659703" cy="416975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Neue Haas Unica W1G Light" panose="020B0404030206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000" dirty="0">
                <a:solidFill>
                  <a:schemeClr val="bg1"/>
                </a:solidFill>
                <a:latin typeface="Neue Haas Unica W1G Medium" panose="020B0504030206020203" pitchFamily="34" charset="0"/>
              </a:rPr>
              <a:t>86 %</a:t>
            </a:r>
            <a:br>
              <a:rPr lang="en-GB" dirty="0">
                <a:solidFill>
                  <a:schemeClr val="bg1"/>
                </a:solidFill>
                <a:latin typeface="Neue Haas Unica W1G Medium" panose="020B0504030206020203" pitchFamily="34" charset="0"/>
              </a:rPr>
            </a:br>
            <a:r>
              <a:rPr lang="en-GB" dirty="0">
                <a:solidFill>
                  <a:schemeClr val="bg1"/>
                </a:solidFill>
                <a:latin typeface="Neue Haas Unica W1G Medium" panose="020B0504030206020203" pitchFamily="34" charset="0"/>
              </a:rPr>
              <a:t>of all people over the age of 15 say that they receive information about their interests from specialised magazines - 84% of women and 87% of men.</a:t>
            </a:r>
          </a:p>
          <a:p>
            <a:pPr marL="0" indent="0" algn="ctr">
              <a:buNone/>
            </a:pPr>
            <a:endParaRPr lang="en-GB" dirty="0">
              <a:solidFill>
                <a:schemeClr val="bg1"/>
              </a:solidFill>
              <a:latin typeface="Neue Haas Unica W1G Medium" panose="020B0504030206020203" pitchFamily="34" charset="0"/>
            </a:endParaRPr>
          </a:p>
          <a:p>
            <a:pPr marL="0" indent="0" algn="ctr">
              <a:buNone/>
            </a:pPr>
            <a:r>
              <a:rPr lang="en-GB" dirty="0">
                <a:solidFill>
                  <a:schemeClr val="bg1"/>
                </a:solidFill>
                <a:latin typeface="Neue Haas Unica W1G Medium" panose="020B0504030206020203" pitchFamily="34" charset="0"/>
              </a:rPr>
              <a:t>Specialized periodicals are especially valued by those aged 45-54.</a:t>
            </a:r>
          </a:p>
        </p:txBody>
      </p:sp>
      <p:graphicFrame>
        <p:nvGraphicFramePr>
          <p:cNvPr id="11" name="Sisällön paikkamerkki 11">
            <a:extLst>
              <a:ext uri="{FF2B5EF4-FFF2-40B4-BE49-F238E27FC236}">
                <a16:creationId xmlns:a16="http://schemas.microsoft.com/office/drawing/2014/main" id="{50B8BF05-A68C-4947-B05D-D40F580857A7}"/>
              </a:ext>
            </a:extLst>
          </p:cNvPr>
          <p:cNvGraphicFramePr>
            <a:graphicFrameLocks noGrp="1"/>
          </p:cNvGraphicFramePr>
          <p:nvPr>
            <p:ph idx="10"/>
            <p:extLst>
              <p:ext uri="{D42A27DB-BD31-4B8C-83A1-F6EECF244321}">
                <p14:modId xmlns:p14="http://schemas.microsoft.com/office/powerpoint/2010/main" val="1632371715"/>
              </p:ext>
            </p:extLst>
          </p:nvPr>
        </p:nvGraphicFramePr>
        <p:xfrm>
          <a:off x="838200" y="2290141"/>
          <a:ext cx="4799013" cy="3679825"/>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59F3E7FA-55A1-AE44-BAA4-30718F146D8F}"/>
              </a:ext>
            </a:extLst>
          </p:cNvPr>
          <p:cNvSpPr txBox="1"/>
          <p:nvPr/>
        </p:nvSpPr>
        <p:spPr>
          <a:xfrm>
            <a:off x="838200" y="6209157"/>
            <a:ext cx="4799012" cy="523220"/>
          </a:xfrm>
          <a:prstGeom prst="rect">
            <a:avLst/>
          </a:prstGeom>
          <a:noFill/>
        </p:spPr>
        <p:txBody>
          <a:bodyPr wrap="square" rtlCol="0">
            <a:spAutoFit/>
          </a:bodyPr>
          <a:lstStyle/>
          <a:p>
            <a:pPr algn="ctr"/>
            <a:r>
              <a:rPr lang="en-GB" sz="1400" dirty="0">
                <a:latin typeface="Neue Haas Unica W1G" panose="020B0504030206020203" pitchFamily="34" charset="0"/>
              </a:rPr>
              <a:t>Source: National Readership Survey 2020</a:t>
            </a:r>
          </a:p>
          <a:p>
            <a:pPr algn="ctr"/>
            <a:r>
              <a:rPr lang="en-GB" sz="1400" dirty="0">
                <a:latin typeface="Neue Haas Unica W1G" panose="020B0504030206020203" pitchFamily="34" charset="0"/>
              </a:rPr>
              <a:t>|  N: 46,402 </a:t>
            </a:r>
          </a:p>
        </p:txBody>
      </p:sp>
    </p:spTree>
    <p:extLst>
      <p:ext uri="{BB962C8B-B14F-4D97-AF65-F5344CB8AC3E}">
        <p14:creationId xmlns:p14="http://schemas.microsoft.com/office/powerpoint/2010/main" val="2843643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637AFE-D4AC-484E-A9DD-414F5E5E12FC}"/>
              </a:ext>
            </a:extLst>
          </p:cNvPr>
          <p:cNvSpPr>
            <a:spLocks noGrp="1"/>
          </p:cNvSpPr>
          <p:nvPr>
            <p:ph type="title"/>
          </p:nvPr>
        </p:nvSpPr>
        <p:spPr/>
        <p:txBody>
          <a:bodyPr>
            <a:normAutofit fontScale="90000"/>
          </a:bodyPr>
          <a:lstStyle/>
          <a:p>
            <a:pPr algn="ctr"/>
            <a:r>
              <a:rPr lang="en-GB" sz="2800" dirty="0"/>
              <a:t>With the help of a professional magazine, I stay up to date on professional matters</a:t>
            </a:r>
          </a:p>
        </p:txBody>
      </p:sp>
      <p:sp>
        <p:nvSpPr>
          <p:cNvPr id="7" name="TextBox 6">
            <a:extLst>
              <a:ext uri="{FF2B5EF4-FFF2-40B4-BE49-F238E27FC236}">
                <a16:creationId xmlns:a16="http://schemas.microsoft.com/office/drawing/2014/main" id="{09B3025A-CF3C-C74B-ACC2-37968E52F9E4}"/>
              </a:ext>
            </a:extLst>
          </p:cNvPr>
          <p:cNvSpPr txBox="1"/>
          <p:nvPr/>
        </p:nvSpPr>
        <p:spPr>
          <a:xfrm>
            <a:off x="838200" y="1743174"/>
            <a:ext cx="4799012" cy="307777"/>
          </a:xfrm>
          <a:prstGeom prst="rect">
            <a:avLst/>
          </a:prstGeom>
          <a:noFill/>
        </p:spPr>
        <p:txBody>
          <a:bodyPr wrap="square" rtlCol="0">
            <a:spAutoFit/>
          </a:bodyPr>
          <a:lstStyle/>
          <a:p>
            <a:pPr algn="ctr"/>
            <a:r>
              <a:rPr lang="en-GB" sz="1400" dirty="0">
                <a:latin typeface="Neue Haas Unica W1G" panose="020B0504030206020203" pitchFamily="34" charset="0"/>
              </a:rPr>
              <a:t>% of Finns who fully or partially agree</a:t>
            </a:r>
          </a:p>
        </p:txBody>
      </p:sp>
      <p:sp>
        <p:nvSpPr>
          <p:cNvPr id="8" name="Text Placeholder 3">
            <a:extLst>
              <a:ext uri="{FF2B5EF4-FFF2-40B4-BE49-F238E27FC236}">
                <a16:creationId xmlns:a16="http://schemas.microsoft.com/office/drawing/2014/main" id="{19E7FA8F-38D8-D640-BEFC-6BC6B40F693E}"/>
              </a:ext>
            </a:extLst>
          </p:cNvPr>
          <p:cNvSpPr txBox="1">
            <a:spLocks/>
          </p:cNvSpPr>
          <p:nvPr/>
        </p:nvSpPr>
        <p:spPr>
          <a:xfrm>
            <a:off x="7694097" y="1441450"/>
            <a:ext cx="3659703" cy="416975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Neue Haas Unica W1G Light" panose="020B0404030206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dirty="0">
              <a:solidFill>
                <a:schemeClr val="bg1"/>
              </a:solidFill>
              <a:latin typeface="Neue Haas Unica W1G Medium" panose="020B0504030206020203" pitchFamily="34" charset="0"/>
            </a:endParaRPr>
          </a:p>
          <a:p>
            <a:pPr marL="0" indent="0" algn="ctr">
              <a:buNone/>
            </a:pPr>
            <a:r>
              <a:rPr lang="en-GB" dirty="0">
                <a:solidFill>
                  <a:schemeClr val="bg1"/>
                </a:solidFill>
                <a:latin typeface="Neue Haas Unica W1G Medium" panose="020B0504030206020203" pitchFamily="34" charset="0"/>
              </a:rPr>
              <a:t>For those actively working, the magazine in their field plays an essential role in maintaining professional skills.</a:t>
            </a:r>
          </a:p>
          <a:p>
            <a:pPr marL="0" indent="0" algn="ctr">
              <a:buNone/>
            </a:pPr>
            <a:br>
              <a:rPr lang="en-GB" dirty="0">
                <a:solidFill>
                  <a:schemeClr val="bg1"/>
                </a:solidFill>
                <a:latin typeface="Neue Haas Unica W1G Medium" panose="020B0504030206020203" pitchFamily="34" charset="0"/>
              </a:rPr>
            </a:br>
            <a:r>
              <a:rPr lang="en-GB" sz="4000" dirty="0">
                <a:solidFill>
                  <a:schemeClr val="bg1"/>
                </a:solidFill>
                <a:latin typeface="Neue Haas Unica W1G Medium" panose="020B0504030206020203" pitchFamily="34" charset="0"/>
              </a:rPr>
              <a:t>75 %</a:t>
            </a:r>
            <a:br>
              <a:rPr lang="en-GB" dirty="0">
                <a:solidFill>
                  <a:schemeClr val="bg1"/>
                </a:solidFill>
                <a:latin typeface="Neue Haas Unica W1G Medium" panose="020B0504030206020203" pitchFamily="34" charset="0"/>
              </a:rPr>
            </a:br>
            <a:r>
              <a:rPr lang="en-GB" dirty="0">
                <a:solidFill>
                  <a:schemeClr val="bg1"/>
                </a:solidFill>
                <a:latin typeface="Neue Haas Unica W1G Medium" panose="020B0504030206020203" pitchFamily="34" charset="0"/>
              </a:rPr>
              <a:t>say they stay up to date on professional issues with the help of a trade magazine.</a:t>
            </a:r>
          </a:p>
        </p:txBody>
      </p:sp>
      <p:graphicFrame>
        <p:nvGraphicFramePr>
          <p:cNvPr id="11" name="Sisällön paikkamerkki 11">
            <a:extLst>
              <a:ext uri="{FF2B5EF4-FFF2-40B4-BE49-F238E27FC236}">
                <a16:creationId xmlns:a16="http://schemas.microsoft.com/office/drawing/2014/main" id="{50B8BF05-A68C-4947-B05D-D40F580857A7}"/>
              </a:ext>
            </a:extLst>
          </p:cNvPr>
          <p:cNvGraphicFramePr>
            <a:graphicFrameLocks noGrp="1"/>
          </p:cNvGraphicFramePr>
          <p:nvPr>
            <p:ph idx="10"/>
            <p:extLst>
              <p:ext uri="{D42A27DB-BD31-4B8C-83A1-F6EECF244321}">
                <p14:modId xmlns:p14="http://schemas.microsoft.com/office/powerpoint/2010/main" val="1884952455"/>
              </p:ext>
            </p:extLst>
          </p:nvPr>
        </p:nvGraphicFramePr>
        <p:xfrm>
          <a:off x="838200" y="2290141"/>
          <a:ext cx="4799013" cy="367982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59F3E7FA-55A1-AE44-BAA4-30718F146D8F}"/>
              </a:ext>
            </a:extLst>
          </p:cNvPr>
          <p:cNvSpPr txBox="1"/>
          <p:nvPr/>
        </p:nvSpPr>
        <p:spPr>
          <a:xfrm>
            <a:off x="838200" y="6209157"/>
            <a:ext cx="4799012" cy="523220"/>
          </a:xfrm>
          <a:prstGeom prst="rect">
            <a:avLst/>
          </a:prstGeom>
          <a:noFill/>
        </p:spPr>
        <p:txBody>
          <a:bodyPr wrap="square" rtlCol="0">
            <a:spAutoFit/>
          </a:bodyPr>
          <a:lstStyle/>
          <a:p>
            <a:pPr algn="ctr"/>
            <a:r>
              <a:rPr lang="en-GB" sz="1400" dirty="0">
                <a:latin typeface="Neue Haas Unica W1G" panose="020B0504030206020203" pitchFamily="34" charset="0"/>
              </a:rPr>
              <a:t>Source: National Readership Survey 2020</a:t>
            </a:r>
          </a:p>
          <a:p>
            <a:pPr algn="ctr"/>
            <a:r>
              <a:rPr lang="en-GB" sz="1400" dirty="0">
                <a:latin typeface="Neue Haas Unica W1G" panose="020B0504030206020203" pitchFamily="34" charset="0"/>
              </a:rPr>
              <a:t>|  N: 46,402 </a:t>
            </a:r>
          </a:p>
        </p:txBody>
      </p:sp>
    </p:spTree>
    <p:extLst>
      <p:ext uri="{BB962C8B-B14F-4D97-AF65-F5344CB8AC3E}">
        <p14:creationId xmlns:p14="http://schemas.microsoft.com/office/powerpoint/2010/main" val="230848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a:xfrm>
            <a:off x="602311" y="293914"/>
            <a:ext cx="6342187" cy="1045029"/>
          </a:xfrm>
        </p:spPr>
        <p:txBody>
          <a:bodyPr>
            <a:normAutofit fontScale="90000"/>
          </a:bodyPr>
          <a:lstStyle/>
          <a:p>
            <a:r>
              <a:rPr lang="en-GB" sz="2400" dirty="0"/>
              <a:t>Where would you prefer to read news and articles about the industry or organization represented by this magazine </a:t>
            </a:r>
            <a:br>
              <a:rPr lang="en-GB" sz="2400" dirty="0"/>
            </a:br>
            <a:br>
              <a:rPr lang="en-GB" sz="900" dirty="0"/>
            </a:br>
            <a:r>
              <a:rPr lang="en-GB" sz="1600" dirty="0"/>
              <a:t>(choose the most important)</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r>
              <a:rPr lang="en-GB" dirty="0"/>
              <a:t>A print magazine is still the preferred way to receive information about things in one’s field, hobby, or organization.</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613228"/>
            <a:ext cx="3825922" cy="307777"/>
          </a:xfrm>
          <a:prstGeom prst="rect">
            <a:avLst/>
          </a:prstGeom>
          <a:noFill/>
        </p:spPr>
        <p:txBody>
          <a:bodyPr wrap="square" rtlCol="0">
            <a:spAutoFit/>
          </a:bodyPr>
          <a:lstStyle/>
          <a:p>
            <a:pPr algn="r"/>
            <a:r>
              <a:rPr lang="en-GB" sz="1400" dirty="0">
                <a:latin typeface="Neue Haas Unica W1G" panose="020B0504030206020203" pitchFamily="34" charset="0"/>
              </a:rPr>
              <a:t>% of respondents, N = 12,152</a:t>
            </a:r>
          </a:p>
        </p:txBody>
      </p:sp>
      <p:graphicFrame>
        <p:nvGraphicFramePr>
          <p:cNvPr id="6" name="Chart 5">
            <a:extLst>
              <a:ext uri="{FF2B5EF4-FFF2-40B4-BE49-F238E27FC236}">
                <a16:creationId xmlns:a16="http://schemas.microsoft.com/office/drawing/2014/main" id="{77D0528D-61B2-4841-9AE7-533900211976}"/>
              </a:ext>
            </a:extLst>
          </p:cNvPr>
          <p:cNvGraphicFramePr/>
          <p:nvPr>
            <p:extLst>
              <p:ext uri="{D42A27DB-BD31-4B8C-83A1-F6EECF244321}">
                <p14:modId xmlns:p14="http://schemas.microsoft.com/office/powerpoint/2010/main" val="2166958987"/>
              </p:ext>
            </p:extLst>
          </p:nvPr>
        </p:nvGraphicFramePr>
        <p:xfrm>
          <a:off x="-159026" y="1932104"/>
          <a:ext cx="7100175" cy="4426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0233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a:xfrm>
            <a:off x="838200" y="229201"/>
            <a:ext cx="10515600" cy="1115506"/>
          </a:xfrm>
        </p:spPr>
        <p:txBody>
          <a:bodyPr>
            <a:normAutofit fontScale="90000"/>
          </a:bodyPr>
          <a:lstStyle/>
          <a:p>
            <a:r>
              <a:rPr lang="en-GB" sz="3200" dirty="0"/>
              <a:t>Where would you prefer to read news and articles about the industry or organization represented by this magazine </a:t>
            </a:r>
            <a:br>
              <a:rPr lang="en-GB" sz="3200" dirty="0"/>
            </a:br>
            <a:br>
              <a:rPr lang="en-GB" sz="1050" dirty="0"/>
            </a:br>
            <a:r>
              <a:rPr lang="en-GB" sz="2000" dirty="0"/>
              <a:t>(choose the most important)</a:t>
            </a:r>
            <a:endParaRPr lang="en-GB" sz="3200" dirty="0"/>
          </a:p>
        </p:txBody>
      </p:sp>
      <p:sp>
        <p:nvSpPr>
          <p:cNvPr id="3" name="TextBox 2">
            <a:extLst>
              <a:ext uri="{FF2B5EF4-FFF2-40B4-BE49-F238E27FC236}">
                <a16:creationId xmlns:a16="http://schemas.microsoft.com/office/drawing/2014/main" id="{00850169-5D2D-7F48-820B-3EDB48E744F2}"/>
              </a:ext>
            </a:extLst>
          </p:cNvPr>
          <p:cNvSpPr txBox="1"/>
          <p:nvPr/>
        </p:nvSpPr>
        <p:spPr>
          <a:xfrm>
            <a:off x="1169894" y="1524446"/>
            <a:ext cx="10058400" cy="307777"/>
          </a:xfrm>
          <a:prstGeom prst="rect">
            <a:avLst/>
          </a:prstGeom>
          <a:noFill/>
        </p:spPr>
        <p:txBody>
          <a:bodyPr wrap="square" rtlCol="0">
            <a:spAutoFit/>
          </a:bodyPr>
          <a:lstStyle/>
          <a:p>
            <a:pPr algn="ctr"/>
            <a:r>
              <a:rPr lang="en-GB" sz="1400" dirty="0">
                <a:latin typeface="Neue Haas Unica W1G" panose="020B0504030206020203" pitchFamily="34" charset="0"/>
              </a:rPr>
              <a:t>% of respondents, N = 12,152</a:t>
            </a:r>
          </a:p>
        </p:txBody>
      </p:sp>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4168851679"/>
              </p:ext>
            </p:extLst>
          </p:nvPr>
        </p:nvGraphicFramePr>
        <p:xfrm>
          <a:off x="990600" y="1875987"/>
          <a:ext cx="10237694" cy="42492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0341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p:txBody>
          <a:bodyPr>
            <a:normAutofit/>
          </a:bodyPr>
          <a:lstStyle/>
          <a:p>
            <a:r>
              <a:rPr lang="en-GB" sz="2000" dirty="0"/>
              <a:t>Where would you prefer to read news and stories about the industry and organization represented by this magazine (choose the most important)? </a:t>
            </a:r>
            <a:br>
              <a:rPr lang="en-GB" sz="2000" dirty="0"/>
            </a:br>
            <a:r>
              <a:rPr lang="en-GB" sz="2000" dirty="0">
                <a:solidFill>
                  <a:schemeClr val="accent1"/>
                </a:solidFill>
              </a:rPr>
              <a:t>Those under 20</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nSpc>
                <a:spcPct val="100000"/>
              </a:lnSpc>
            </a:pPr>
            <a:r>
              <a:rPr lang="en-GB" sz="5000" dirty="0"/>
              <a:t>39% </a:t>
            </a:r>
            <a:br>
              <a:rPr lang="en-GB" sz="5000" dirty="0"/>
            </a:br>
            <a:r>
              <a:rPr lang="en-GB" dirty="0"/>
              <a:t>of people under the age of 20 would preferably follow news in the field represented by the magazine in printed format.</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613228"/>
            <a:ext cx="3825922" cy="276999"/>
          </a:xfrm>
          <a:prstGeom prst="rect">
            <a:avLst/>
          </a:prstGeom>
          <a:noFill/>
        </p:spPr>
        <p:txBody>
          <a:bodyPr wrap="square" rtlCol="0">
            <a:spAutoFit/>
          </a:bodyPr>
          <a:lstStyle/>
          <a:p>
            <a:pPr algn="r"/>
            <a:r>
              <a:rPr lang="en-GB" sz="1200" dirty="0">
                <a:latin typeface="Neue Haas Unica W1G" panose="020B0504030206020203" pitchFamily="34" charset="0"/>
              </a:rPr>
              <a:t>% of respondents, N = 50</a:t>
            </a:r>
          </a:p>
        </p:txBody>
      </p:sp>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2820188923"/>
              </p:ext>
            </p:extLst>
          </p:nvPr>
        </p:nvGraphicFramePr>
        <p:xfrm>
          <a:off x="-159026" y="1932104"/>
          <a:ext cx="7100175" cy="4426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21252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p:txBody>
          <a:bodyPr>
            <a:normAutofit/>
          </a:bodyPr>
          <a:lstStyle/>
          <a:p>
            <a:r>
              <a:rPr lang="en-GB" sz="2000" dirty="0"/>
              <a:t>Where would you prefer to read news and stories about the industry and organization represented by this magazine (choose the most important)? </a:t>
            </a:r>
            <a:br>
              <a:rPr lang="en-GB" sz="2000" dirty="0"/>
            </a:br>
            <a:r>
              <a:rPr lang="en-GB" sz="2000" dirty="0">
                <a:solidFill>
                  <a:schemeClr val="accent1"/>
                </a:solidFill>
              </a:rPr>
              <a:t>20-29 years old</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nSpc>
                <a:spcPct val="100000"/>
              </a:lnSpc>
            </a:pPr>
            <a:r>
              <a:rPr lang="en-GB" sz="5000" dirty="0"/>
              <a:t>40 % </a:t>
            </a:r>
            <a:br>
              <a:rPr lang="en-GB" sz="5000" dirty="0"/>
            </a:br>
            <a:r>
              <a:rPr lang="en-GB" dirty="0"/>
              <a:t>of 20-29-year-olds would preferably follow the news in the field represented by the magazine in printed format.</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613228"/>
            <a:ext cx="3825922" cy="276999"/>
          </a:xfrm>
          <a:prstGeom prst="rect">
            <a:avLst/>
          </a:prstGeom>
          <a:noFill/>
        </p:spPr>
        <p:txBody>
          <a:bodyPr wrap="square" rtlCol="0">
            <a:spAutoFit/>
          </a:bodyPr>
          <a:lstStyle/>
          <a:p>
            <a:pPr algn="r"/>
            <a:r>
              <a:rPr lang="en-GB" sz="1200" dirty="0">
                <a:latin typeface="Neue Haas Unica W1G" panose="020B0504030206020203" pitchFamily="34" charset="0"/>
              </a:rPr>
              <a:t>% of respondents, N = 913</a:t>
            </a:r>
          </a:p>
        </p:txBody>
      </p:sp>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114988886"/>
              </p:ext>
            </p:extLst>
          </p:nvPr>
        </p:nvGraphicFramePr>
        <p:xfrm>
          <a:off x="-159026" y="1932104"/>
          <a:ext cx="7100175" cy="4426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8437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nSpc>
                <a:spcPct val="100000"/>
              </a:lnSpc>
            </a:pPr>
            <a:r>
              <a:rPr lang="en-GB" sz="5000" dirty="0"/>
              <a:t>43% </a:t>
            </a:r>
            <a:br>
              <a:rPr lang="en-GB" sz="5000" dirty="0"/>
            </a:br>
            <a:r>
              <a:rPr lang="en-GB" dirty="0"/>
              <a:t>of 30-39-year-olds would preferably follow news in the field represented by the magazine in printed format.</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613228"/>
            <a:ext cx="3825922" cy="276999"/>
          </a:xfrm>
          <a:prstGeom prst="rect">
            <a:avLst/>
          </a:prstGeom>
          <a:noFill/>
        </p:spPr>
        <p:txBody>
          <a:bodyPr wrap="square" rtlCol="0">
            <a:spAutoFit/>
          </a:bodyPr>
          <a:lstStyle/>
          <a:p>
            <a:pPr algn="r"/>
            <a:r>
              <a:rPr lang="en-GB" sz="1200" dirty="0">
                <a:latin typeface="Neue Haas Unica W1G" panose="020B0504030206020203" pitchFamily="34" charset="0"/>
              </a:rPr>
              <a:t>% of respondents, N = 1,562</a:t>
            </a:r>
          </a:p>
        </p:txBody>
      </p:sp>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3101656969"/>
              </p:ext>
            </p:extLst>
          </p:nvPr>
        </p:nvGraphicFramePr>
        <p:xfrm>
          <a:off x="-159026" y="1932104"/>
          <a:ext cx="7100175" cy="4426189"/>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13">
            <a:extLst>
              <a:ext uri="{FF2B5EF4-FFF2-40B4-BE49-F238E27FC236}">
                <a16:creationId xmlns:a16="http://schemas.microsoft.com/office/drawing/2014/main" id="{E9A6E955-E489-1F48-86CA-AD1DB7D6027D}"/>
              </a:ext>
            </a:extLst>
          </p:cNvPr>
          <p:cNvSpPr>
            <a:spLocks noGrp="1"/>
          </p:cNvSpPr>
          <p:nvPr>
            <p:ph type="title"/>
          </p:nvPr>
        </p:nvSpPr>
        <p:spPr/>
        <p:txBody>
          <a:bodyPr>
            <a:normAutofit/>
          </a:bodyPr>
          <a:lstStyle/>
          <a:p>
            <a:r>
              <a:rPr lang="en-GB" sz="2000" dirty="0"/>
              <a:t>Where would you prefer to read news and stories about the industry and organization represented by this magazine (choose the most important)? </a:t>
            </a:r>
            <a:br>
              <a:rPr lang="en-GB" sz="2000" dirty="0"/>
            </a:br>
            <a:r>
              <a:rPr lang="en-GB" sz="2000" dirty="0">
                <a:solidFill>
                  <a:schemeClr val="accent1"/>
                </a:solidFill>
              </a:rPr>
              <a:t>30-39 years old</a:t>
            </a:r>
          </a:p>
        </p:txBody>
      </p:sp>
    </p:spTree>
    <p:extLst>
      <p:ext uri="{BB962C8B-B14F-4D97-AF65-F5344CB8AC3E}">
        <p14:creationId xmlns:p14="http://schemas.microsoft.com/office/powerpoint/2010/main" val="2043977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nSpc>
                <a:spcPct val="100000"/>
              </a:lnSpc>
            </a:pPr>
            <a:r>
              <a:rPr lang="en-GB" sz="5000" dirty="0"/>
              <a:t>43 % </a:t>
            </a:r>
            <a:br>
              <a:rPr lang="en-GB" sz="5000" dirty="0"/>
            </a:br>
            <a:r>
              <a:rPr lang="en-GB" dirty="0"/>
              <a:t>of 40-49-year-olds would preferably follow news in the field represented by the magazine in printed format</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613228"/>
            <a:ext cx="3825922" cy="276999"/>
          </a:xfrm>
          <a:prstGeom prst="rect">
            <a:avLst/>
          </a:prstGeom>
          <a:noFill/>
        </p:spPr>
        <p:txBody>
          <a:bodyPr wrap="square" rtlCol="0">
            <a:spAutoFit/>
          </a:bodyPr>
          <a:lstStyle/>
          <a:p>
            <a:pPr algn="r"/>
            <a:r>
              <a:rPr lang="en-GB" sz="1200" dirty="0">
                <a:latin typeface="Neue Haas Unica W1G" panose="020B0504030206020203" pitchFamily="34" charset="0"/>
              </a:rPr>
              <a:t>% of respondents, N = 2,401</a:t>
            </a:r>
          </a:p>
        </p:txBody>
      </p:sp>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1517922997"/>
              </p:ext>
            </p:extLst>
          </p:nvPr>
        </p:nvGraphicFramePr>
        <p:xfrm>
          <a:off x="-159026" y="1932104"/>
          <a:ext cx="7100175" cy="4426189"/>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3">
            <a:extLst>
              <a:ext uri="{FF2B5EF4-FFF2-40B4-BE49-F238E27FC236}">
                <a16:creationId xmlns:a16="http://schemas.microsoft.com/office/drawing/2014/main" id="{F5AB8AB1-A675-794B-8CE2-F3D2DD4C4C8B}"/>
              </a:ext>
            </a:extLst>
          </p:cNvPr>
          <p:cNvSpPr>
            <a:spLocks noGrp="1"/>
          </p:cNvSpPr>
          <p:nvPr>
            <p:ph type="title"/>
          </p:nvPr>
        </p:nvSpPr>
        <p:spPr/>
        <p:txBody>
          <a:bodyPr>
            <a:normAutofit/>
          </a:bodyPr>
          <a:lstStyle/>
          <a:p>
            <a:r>
              <a:rPr lang="en-GB" sz="2000" dirty="0"/>
              <a:t>Where would you prefer to read news and stories about the industry and organization represented by this magazine (choose the most important)? </a:t>
            </a:r>
            <a:br>
              <a:rPr lang="en-GB" sz="2000" dirty="0"/>
            </a:br>
            <a:r>
              <a:rPr lang="en-GB" sz="2000" dirty="0">
                <a:solidFill>
                  <a:schemeClr val="accent1"/>
                </a:solidFill>
              </a:rPr>
              <a:t>40-49 years old</a:t>
            </a:r>
          </a:p>
        </p:txBody>
      </p:sp>
    </p:spTree>
    <p:extLst>
      <p:ext uri="{BB962C8B-B14F-4D97-AF65-F5344CB8AC3E}">
        <p14:creationId xmlns:p14="http://schemas.microsoft.com/office/powerpoint/2010/main" val="3920749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nSpc>
                <a:spcPct val="100000"/>
              </a:lnSpc>
            </a:pPr>
            <a:r>
              <a:rPr lang="en-GB" sz="5000" dirty="0"/>
              <a:t>46 % </a:t>
            </a:r>
            <a:br>
              <a:rPr lang="en-GB" sz="5000" dirty="0"/>
            </a:br>
            <a:r>
              <a:rPr lang="en-GB" dirty="0"/>
              <a:t>of 50-64-year-olds would preferably follow news in the field represented by the magazine in printed format.</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613228"/>
            <a:ext cx="3825922" cy="276999"/>
          </a:xfrm>
          <a:prstGeom prst="rect">
            <a:avLst/>
          </a:prstGeom>
          <a:noFill/>
        </p:spPr>
        <p:txBody>
          <a:bodyPr wrap="square" rtlCol="0">
            <a:spAutoFit/>
          </a:bodyPr>
          <a:lstStyle/>
          <a:p>
            <a:pPr algn="r"/>
            <a:r>
              <a:rPr lang="en-GB" sz="1200" dirty="0">
                <a:latin typeface="Neue Haas Unica W1G" panose="020B0504030206020203" pitchFamily="34" charset="0"/>
              </a:rPr>
              <a:t>% of respondents, N = 4,410</a:t>
            </a:r>
          </a:p>
        </p:txBody>
      </p:sp>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4122482347"/>
              </p:ext>
            </p:extLst>
          </p:nvPr>
        </p:nvGraphicFramePr>
        <p:xfrm>
          <a:off x="-159026" y="1932104"/>
          <a:ext cx="7100175" cy="4426189"/>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13">
            <a:extLst>
              <a:ext uri="{FF2B5EF4-FFF2-40B4-BE49-F238E27FC236}">
                <a16:creationId xmlns:a16="http://schemas.microsoft.com/office/drawing/2014/main" id="{1A08E5E2-BF8E-934E-A270-CC72EF11B8A0}"/>
              </a:ext>
            </a:extLst>
          </p:cNvPr>
          <p:cNvSpPr>
            <a:spLocks noGrp="1"/>
          </p:cNvSpPr>
          <p:nvPr>
            <p:ph type="title"/>
          </p:nvPr>
        </p:nvSpPr>
        <p:spPr/>
        <p:txBody>
          <a:bodyPr>
            <a:normAutofit/>
          </a:bodyPr>
          <a:lstStyle/>
          <a:p>
            <a:r>
              <a:rPr lang="en-GB" sz="2000" dirty="0"/>
              <a:t>Where would you prefer to read news and stories about the industry and organization represented by this magazine (choose the most important)? </a:t>
            </a:r>
            <a:br>
              <a:rPr lang="en-GB" sz="2000" dirty="0"/>
            </a:br>
            <a:r>
              <a:rPr lang="en-GB" sz="2000" dirty="0">
                <a:solidFill>
                  <a:schemeClr val="accent1"/>
                </a:solidFill>
              </a:rPr>
              <a:t>50-59 years old</a:t>
            </a:r>
          </a:p>
        </p:txBody>
      </p:sp>
    </p:spTree>
    <p:extLst>
      <p:ext uri="{BB962C8B-B14F-4D97-AF65-F5344CB8AC3E}">
        <p14:creationId xmlns:p14="http://schemas.microsoft.com/office/powerpoint/2010/main" val="1835790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nSpc>
                <a:spcPct val="100000"/>
              </a:lnSpc>
            </a:pPr>
            <a:r>
              <a:rPr lang="en-GB" sz="5000" dirty="0"/>
              <a:t>56% </a:t>
            </a:r>
            <a:br>
              <a:rPr lang="en-GB" sz="5000" dirty="0"/>
            </a:br>
            <a:r>
              <a:rPr lang="en-GB" dirty="0"/>
              <a:t>of those over 65 years would preferably follow news in the field represented by the magazine in printed format.</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613228"/>
            <a:ext cx="3825922" cy="276999"/>
          </a:xfrm>
          <a:prstGeom prst="rect">
            <a:avLst/>
          </a:prstGeom>
          <a:noFill/>
        </p:spPr>
        <p:txBody>
          <a:bodyPr wrap="square" rtlCol="0">
            <a:spAutoFit/>
          </a:bodyPr>
          <a:lstStyle/>
          <a:p>
            <a:pPr algn="r"/>
            <a:r>
              <a:rPr lang="en-GB" sz="1200" dirty="0">
                <a:latin typeface="Neue Haas Unica W1G" panose="020B0504030206020203" pitchFamily="34" charset="0"/>
              </a:rPr>
              <a:t>% of respondents, N = 2,479</a:t>
            </a:r>
          </a:p>
        </p:txBody>
      </p:sp>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3406693706"/>
              </p:ext>
            </p:extLst>
          </p:nvPr>
        </p:nvGraphicFramePr>
        <p:xfrm>
          <a:off x="-159026" y="1932104"/>
          <a:ext cx="7100175" cy="4426189"/>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3">
            <a:extLst>
              <a:ext uri="{FF2B5EF4-FFF2-40B4-BE49-F238E27FC236}">
                <a16:creationId xmlns:a16="http://schemas.microsoft.com/office/drawing/2014/main" id="{B08F9F72-6B60-C64E-A6DC-F55785F5F5F7}"/>
              </a:ext>
            </a:extLst>
          </p:cNvPr>
          <p:cNvSpPr>
            <a:spLocks noGrp="1"/>
          </p:cNvSpPr>
          <p:nvPr>
            <p:ph type="title"/>
          </p:nvPr>
        </p:nvSpPr>
        <p:spPr/>
        <p:txBody>
          <a:bodyPr>
            <a:normAutofit/>
          </a:bodyPr>
          <a:lstStyle/>
          <a:p>
            <a:r>
              <a:rPr lang="en-GB" sz="2000" dirty="0"/>
              <a:t>Where would you prefer to read news and stories about the industry and organization represented by this magazine (choose the most important)? </a:t>
            </a:r>
            <a:br>
              <a:rPr lang="en-GB" sz="2000" dirty="0"/>
            </a:br>
            <a:r>
              <a:rPr lang="en-GB" sz="2000" dirty="0">
                <a:solidFill>
                  <a:schemeClr val="accent1"/>
                </a:solidFill>
              </a:rPr>
              <a:t>Over 65 years old</a:t>
            </a:r>
          </a:p>
        </p:txBody>
      </p:sp>
    </p:spTree>
    <p:extLst>
      <p:ext uri="{BB962C8B-B14F-4D97-AF65-F5344CB8AC3E}">
        <p14:creationId xmlns:p14="http://schemas.microsoft.com/office/powerpoint/2010/main" val="1796131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E57385-AED9-D040-A60D-56F08AE5F160}"/>
              </a:ext>
            </a:extLst>
          </p:cNvPr>
          <p:cNvSpPr>
            <a:spLocks noGrp="1"/>
          </p:cNvSpPr>
          <p:nvPr>
            <p:ph idx="11"/>
          </p:nvPr>
        </p:nvSpPr>
        <p:spPr>
          <a:xfrm>
            <a:off x="1689706" y="815700"/>
            <a:ext cx="8824801" cy="4634946"/>
          </a:xfrm>
        </p:spPr>
        <p:txBody>
          <a:bodyPr anchor="ctr">
            <a:normAutofit/>
          </a:bodyPr>
          <a:lstStyle/>
          <a:p>
            <a:pPr>
              <a:lnSpc>
                <a:spcPct val="100000"/>
              </a:lnSpc>
            </a:pPr>
            <a:r>
              <a:rPr lang="en-GB" sz="4200" dirty="0">
                <a:latin typeface="Neue Haas Unica W1G Medium" panose="020B0504030206020203" pitchFamily="34" charset="0"/>
              </a:rPr>
              <a:t>54% of Finns over the age of 10 participate in the activities of an association.</a:t>
            </a:r>
            <a:r>
              <a:rPr lang="en-FI" sz="4200" dirty="0">
                <a:latin typeface="Neue Haas Unica W1G Medium" panose="020B0504030206020203" pitchFamily="34" charset="0"/>
              </a:rPr>
              <a:t> </a:t>
            </a:r>
            <a:endParaRPr lang="fi-FI" sz="4200" dirty="0">
              <a:latin typeface="Neue Haas Unica W1G Medium" panose="020B0504030206020203" pitchFamily="34" charset="0"/>
            </a:endParaRPr>
          </a:p>
          <a:p>
            <a:pPr>
              <a:lnSpc>
                <a:spcPct val="100000"/>
              </a:lnSpc>
            </a:pPr>
            <a:br>
              <a:rPr lang="fi-FI" sz="2000" dirty="0"/>
            </a:br>
            <a:r>
              <a:rPr lang="en-GB" sz="2000" dirty="0"/>
              <a:t>The participation rate has remained roughly unchanged at the level of the general population since the early 1980s, but the participation rate of </a:t>
            </a:r>
            <a:br>
              <a:rPr lang="en-GB" sz="2000" dirty="0"/>
            </a:br>
            <a:r>
              <a:rPr lang="en-GB" sz="2000" dirty="0"/>
              <a:t>10–14-year-olds and 65-year-olds has increased.</a:t>
            </a:r>
            <a:endParaRPr lang="en-FI" sz="2000" dirty="0"/>
          </a:p>
        </p:txBody>
      </p:sp>
      <p:sp>
        <p:nvSpPr>
          <p:cNvPr id="5" name="Content Placeholder 3">
            <a:extLst>
              <a:ext uri="{FF2B5EF4-FFF2-40B4-BE49-F238E27FC236}">
                <a16:creationId xmlns:a16="http://schemas.microsoft.com/office/drawing/2014/main" id="{A2EE2C68-46AA-3649-8C00-BEE90E6DF6A9}"/>
              </a:ext>
            </a:extLst>
          </p:cNvPr>
          <p:cNvSpPr txBox="1">
            <a:spLocks/>
          </p:cNvSpPr>
          <p:nvPr/>
        </p:nvSpPr>
        <p:spPr>
          <a:xfrm>
            <a:off x="1683600" y="6294348"/>
            <a:ext cx="8824801" cy="329924"/>
          </a:xfrm>
          <a:prstGeom prst="rect">
            <a:avLst/>
          </a:prstGeom>
        </p:spPr>
        <p:txBody>
          <a:bodyPr vert="horz" lIns="91440" tIns="45720" rIns="91440" bIns="45720" rtlCol="0" anchor="ctr">
            <a:normAutofit/>
          </a:bodyPr>
          <a:lstStyle>
            <a:lvl1pPr marL="228600" indent="-228600" algn="ctr" defTabSz="914400" rtl="0" eaLnBrk="1" latinLnBrk="0" hangingPunct="1">
              <a:lnSpc>
                <a:spcPct val="120000"/>
              </a:lnSpc>
              <a:spcBef>
                <a:spcPts val="1000"/>
              </a:spcBef>
              <a:buFontTx/>
              <a:buNone/>
              <a:defRPr sz="2200" b="0" i="0" kern="1200">
                <a:solidFill>
                  <a:srgbClr val="F5F4F7"/>
                </a:solidFill>
                <a:latin typeface="Neue Haas Unica W1G Light" panose="020B0404030206020203" pitchFamily="34" charset="0"/>
                <a:ea typeface="+mn-ea"/>
                <a:cs typeface="+mn-cs"/>
              </a:defRPr>
            </a:lvl1pPr>
            <a:lvl2pPr marL="6858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2pPr>
            <a:lvl3pPr marL="11430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GB" sz="1200" dirty="0"/>
              <a:t>Source: Leisure participation, Statistics Finland, 2017</a:t>
            </a:r>
            <a:endParaRPr lang="en-FI" sz="1200" dirty="0"/>
          </a:p>
        </p:txBody>
      </p:sp>
      <p:pic>
        <p:nvPicPr>
          <p:cNvPr id="8" name="Picture 7">
            <a:extLst>
              <a:ext uri="{FF2B5EF4-FFF2-40B4-BE49-F238E27FC236}">
                <a16:creationId xmlns:a16="http://schemas.microsoft.com/office/drawing/2014/main" id="{D23808F3-C7BB-A644-A6AA-B0637F61BDA3}"/>
              </a:ext>
            </a:extLst>
          </p:cNvPr>
          <p:cNvPicPr>
            <a:picLocks noChangeAspect="1"/>
          </p:cNvPicPr>
          <p:nvPr/>
        </p:nvPicPr>
        <p:blipFill>
          <a:blip r:embed="rId3"/>
          <a:stretch>
            <a:fillRect/>
          </a:stretch>
        </p:blipFill>
        <p:spPr>
          <a:xfrm>
            <a:off x="9911370" y="6214091"/>
            <a:ext cx="1962524" cy="360680"/>
          </a:xfrm>
          <a:prstGeom prst="rect">
            <a:avLst/>
          </a:prstGeom>
        </p:spPr>
      </p:pic>
    </p:spTree>
    <p:extLst>
      <p:ext uri="{BB962C8B-B14F-4D97-AF65-F5344CB8AC3E}">
        <p14:creationId xmlns:p14="http://schemas.microsoft.com/office/powerpoint/2010/main" val="2913606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p:txBody>
          <a:bodyPr>
            <a:normAutofit/>
          </a:bodyPr>
          <a:lstStyle/>
          <a:p>
            <a:r>
              <a:rPr lang="en-GB" sz="2000" dirty="0"/>
              <a:t>Where would you prefer to read news and stories about the industry and organization represented by this magazine (choose the most important)? </a:t>
            </a:r>
            <a:br>
              <a:rPr lang="en-GB" sz="2000" dirty="0"/>
            </a:br>
            <a:r>
              <a:rPr lang="en-GB" sz="2000" dirty="0">
                <a:solidFill>
                  <a:schemeClr val="accent1"/>
                </a:solidFill>
              </a:rPr>
              <a:t>Women</a:t>
            </a:r>
            <a:endParaRPr lang="en-GB" sz="2000" dirty="0"/>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nSpc>
                <a:spcPct val="100000"/>
              </a:lnSpc>
            </a:pPr>
            <a:r>
              <a:rPr lang="en-GB" sz="5000" dirty="0"/>
              <a:t>45% </a:t>
            </a:r>
            <a:br>
              <a:rPr lang="en-GB" sz="5000" dirty="0"/>
            </a:br>
            <a:r>
              <a:rPr lang="en-GB" dirty="0"/>
              <a:t>of women would preferably follow news in the field represented by the magazine in printed format.</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613228"/>
            <a:ext cx="3825922" cy="276999"/>
          </a:xfrm>
          <a:prstGeom prst="rect">
            <a:avLst/>
          </a:prstGeom>
          <a:noFill/>
        </p:spPr>
        <p:txBody>
          <a:bodyPr wrap="square" rtlCol="0">
            <a:spAutoFit/>
          </a:bodyPr>
          <a:lstStyle/>
          <a:p>
            <a:pPr algn="r"/>
            <a:r>
              <a:rPr lang="en-GB" sz="1200" dirty="0">
                <a:latin typeface="Neue Haas Unica W1G" panose="020B0504030206020203" pitchFamily="34" charset="0"/>
              </a:rPr>
              <a:t>% of respondents, N = 5,541</a:t>
            </a:r>
          </a:p>
        </p:txBody>
      </p:sp>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2227702176"/>
              </p:ext>
            </p:extLst>
          </p:nvPr>
        </p:nvGraphicFramePr>
        <p:xfrm>
          <a:off x="-159026" y="1932104"/>
          <a:ext cx="7100175" cy="4426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524113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p:txBody>
          <a:bodyPr>
            <a:normAutofit/>
          </a:bodyPr>
          <a:lstStyle/>
          <a:p>
            <a:r>
              <a:rPr lang="en-GB" sz="2000" dirty="0"/>
              <a:t>Where would you prefer to read news and stories about the industry and organization represented by this magazine (choose the most important)? </a:t>
            </a:r>
            <a:br>
              <a:rPr lang="en-GB" sz="2000" dirty="0"/>
            </a:br>
            <a:r>
              <a:rPr lang="en-GB" sz="2000" dirty="0">
                <a:solidFill>
                  <a:schemeClr val="accent1"/>
                </a:solidFill>
              </a:rPr>
              <a:t>Men</a:t>
            </a:r>
            <a:endParaRPr lang="en-GB" sz="2000" dirty="0"/>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nSpc>
                <a:spcPct val="100000"/>
              </a:lnSpc>
            </a:pPr>
            <a:r>
              <a:rPr lang="en-GB" sz="5000" dirty="0"/>
              <a:t>48 % </a:t>
            </a:r>
            <a:br>
              <a:rPr lang="en-GB" sz="5000" dirty="0"/>
            </a:br>
            <a:r>
              <a:rPr lang="en-GB" dirty="0"/>
              <a:t>of men would preferably follow news in the field represented by the magazine in printed format and supplemented by electronic content.</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613228"/>
            <a:ext cx="3825922" cy="276999"/>
          </a:xfrm>
          <a:prstGeom prst="rect">
            <a:avLst/>
          </a:prstGeom>
          <a:noFill/>
        </p:spPr>
        <p:txBody>
          <a:bodyPr wrap="square" rtlCol="0">
            <a:spAutoFit/>
          </a:bodyPr>
          <a:lstStyle/>
          <a:p>
            <a:pPr algn="r"/>
            <a:r>
              <a:rPr lang="en-GB" sz="1200" dirty="0">
                <a:latin typeface="Neue Haas Unica W1G" panose="020B0504030206020203" pitchFamily="34" charset="0"/>
              </a:rPr>
              <a:t>% of respondents, N = 6,168</a:t>
            </a:r>
          </a:p>
        </p:txBody>
      </p:sp>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1689624727"/>
              </p:ext>
            </p:extLst>
          </p:nvPr>
        </p:nvGraphicFramePr>
        <p:xfrm>
          <a:off x="-159026" y="1932104"/>
          <a:ext cx="7100175" cy="4426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190816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5D4AF689-172D-BA41-8DFB-EACCA9AD4366}"/>
              </a:ext>
            </a:extLst>
          </p:cNvPr>
          <p:cNvGraphicFramePr/>
          <p:nvPr>
            <p:extLst>
              <p:ext uri="{D42A27DB-BD31-4B8C-83A1-F6EECF244321}">
                <p14:modId xmlns:p14="http://schemas.microsoft.com/office/powerpoint/2010/main" val="3867092318"/>
              </p:ext>
            </p:extLst>
          </p:nvPr>
        </p:nvGraphicFramePr>
        <p:xfrm>
          <a:off x="274857" y="1734865"/>
          <a:ext cx="6997094" cy="464132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271734"/>
          </a:xfrm>
        </p:spPr>
        <p:txBody>
          <a:bodyPr anchor="b">
            <a:normAutofit/>
          </a:bodyPr>
          <a:lstStyle/>
          <a:p>
            <a:r>
              <a:rPr lang="en-GB" dirty="0"/>
              <a:t>Where do you receive this magazine</a:t>
            </a:r>
            <a:r>
              <a:rPr lang="en-GB" sz="3200" dirty="0"/>
              <a:t>?</a:t>
            </a:r>
            <a:endParaRPr lang="en-GB" sz="3000" dirty="0">
              <a:solidFill>
                <a:schemeClr val="tx2"/>
              </a:solidFill>
            </a:endParaRP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r>
              <a:rPr lang="en-GB" sz="5000" dirty="0"/>
              <a:t>62% </a:t>
            </a:r>
            <a:br>
              <a:rPr lang="en-GB" sz="5000" dirty="0"/>
            </a:br>
            <a:r>
              <a:rPr lang="en-GB" dirty="0"/>
              <a:t>get the magazine delivered to their home.</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734865"/>
            <a:ext cx="3825922" cy="307777"/>
          </a:xfrm>
          <a:prstGeom prst="rect">
            <a:avLst/>
          </a:prstGeom>
          <a:noFill/>
        </p:spPr>
        <p:txBody>
          <a:bodyPr wrap="square" rtlCol="0">
            <a:spAutoFit/>
          </a:bodyPr>
          <a:lstStyle/>
          <a:p>
            <a:pPr algn="r"/>
            <a:r>
              <a:rPr lang="en-GB" sz="1400" dirty="0">
                <a:latin typeface="Neue Haas Unica W1G" panose="020B0504030206020203" pitchFamily="34" charset="0"/>
              </a:rPr>
              <a:t>% of respondents, N = 12,152</a:t>
            </a:r>
          </a:p>
        </p:txBody>
      </p:sp>
    </p:spTree>
    <p:extLst>
      <p:ext uri="{BB962C8B-B14F-4D97-AF65-F5344CB8AC3E}">
        <p14:creationId xmlns:p14="http://schemas.microsoft.com/office/powerpoint/2010/main" val="1074241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18950374-49E7-3B4D-8CA3-D975957E7457}"/>
              </a:ext>
            </a:extLst>
          </p:cNvPr>
          <p:cNvGraphicFramePr/>
          <p:nvPr>
            <p:extLst>
              <p:ext uri="{D42A27DB-BD31-4B8C-83A1-F6EECF244321}">
                <p14:modId xmlns:p14="http://schemas.microsoft.com/office/powerpoint/2010/main" val="2613898782"/>
              </p:ext>
            </p:extLst>
          </p:nvPr>
        </p:nvGraphicFramePr>
        <p:xfrm>
          <a:off x="0" y="1865429"/>
          <a:ext cx="5881511" cy="4426189"/>
        </p:xfrm>
        <a:graphic>
          <a:graphicData uri="http://schemas.openxmlformats.org/drawingml/2006/chart">
            <c:chart xmlns:c="http://schemas.openxmlformats.org/drawingml/2006/chart" xmlns:r="http://schemas.openxmlformats.org/officeDocument/2006/relationships" r:id="rId3"/>
          </a:graphicData>
        </a:graphic>
      </p:graphicFrame>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a:xfrm>
            <a:off x="602311" y="566382"/>
            <a:ext cx="6342187" cy="988381"/>
          </a:xfrm>
        </p:spPr>
        <p:txBody>
          <a:bodyPr/>
          <a:lstStyle/>
          <a:p>
            <a:r>
              <a:rPr lang="en-GB" dirty="0"/>
              <a:t>Do you think the magazine is published</a:t>
            </a:r>
            <a:r>
              <a:rPr lang="en-GB" sz="2800" dirty="0"/>
              <a:t>…</a:t>
            </a:r>
            <a:endParaRPr lang="en-GB" dirty="0"/>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nSpc>
                <a:spcPct val="100000"/>
              </a:lnSpc>
            </a:pPr>
            <a:r>
              <a:rPr lang="en-GB" sz="5000" dirty="0"/>
              <a:t>90% </a:t>
            </a:r>
            <a:br>
              <a:rPr lang="en-GB" sz="5000" dirty="0"/>
            </a:br>
            <a:r>
              <a:rPr lang="en-GB" dirty="0"/>
              <a:t>think that the frequency of the magazines is appropriate.</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734865"/>
            <a:ext cx="3825922" cy="307777"/>
          </a:xfrm>
          <a:prstGeom prst="rect">
            <a:avLst/>
          </a:prstGeom>
          <a:noFill/>
        </p:spPr>
        <p:txBody>
          <a:bodyPr wrap="square" rtlCol="0">
            <a:spAutoFit/>
          </a:bodyPr>
          <a:lstStyle/>
          <a:p>
            <a:pPr algn="r"/>
            <a:r>
              <a:rPr lang="en-GB" sz="1400" dirty="0">
                <a:latin typeface="Neue Haas Unica W1G" panose="020B0504030206020203" pitchFamily="34" charset="0"/>
              </a:rPr>
              <a:t>% of respondents, N = 12,152</a:t>
            </a:r>
          </a:p>
        </p:txBody>
      </p:sp>
    </p:spTree>
    <p:extLst>
      <p:ext uri="{BB962C8B-B14F-4D97-AF65-F5344CB8AC3E}">
        <p14:creationId xmlns:p14="http://schemas.microsoft.com/office/powerpoint/2010/main" val="1606208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18950374-49E7-3B4D-8CA3-D975957E7457}"/>
              </a:ext>
            </a:extLst>
          </p:cNvPr>
          <p:cNvGraphicFramePr/>
          <p:nvPr>
            <p:extLst>
              <p:ext uri="{D42A27DB-BD31-4B8C-83A1-F6EECF244321}">
                <p14:modId xmlns:p14="http://schemas.microsoft.com/office/powerpoint/2010/main" val="117574496"/>
              </p:ext>
            </p:extLst>
          </p:nvPr>
        </p:nvGraphicFramePr>
        <p:xfrm>
          <a:off x="-644982" y="1865429"/>
          <a:ext cx="7586132" cy="4426189"/>
        </p:xfrm>
        <a:graphic>
          <a:graphicData uri="http://schemas.openxmlformats.org/drawingml/2006/chart">
            <c:chart xmlns:c="http://schemas.openxmlformats.org/drawingml/2006/chart" xmlns:r="http://schemas.openxmlformats.org/officeDocument/2006/relationships" r:id="rId3"/>
          </a:graphicData>
        </a:graphic>
      </p:graphicFrame>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p:txBody>
          <a:bodyPr/>
          <a:lstStyle/>
          <a:p>
            <a:r>
              <a:rPr lang="en-GB" sz="2800" dirty="0">
                <a:solidFill>
                  <a:schemeClr val="tx2"/>
                </a:solidFill>
              </a:rPr>
              <a:t>How often do you visit the website of this magazine?</a:t>
            </a:r>
            <a:endParaRPr lang="en-GB" dirty="0"/>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nSpc>
                <a:spcPct val="100000"/>
              </a:lnSpc>
            </a:pPr>
            <a:r>
              <a:rPr lang="en-GB" sz="5000" dirty="0"/>
              <a:t>28% </a:t>
            </a:r>
          </a:p>
          <a:p>
            <a:pPr>
              <a:lnSpc>
                <a:spcPct val="100000"/>
              </a:lnSpc>
            </a:pPr>
            <a:r>
              <a:rPr lang="en-GB" dirty="0"/>
              <a:t>visit the websites of the studied magazines at least once a month, </a:t>
            </a:r>
          </a:p>
          <a:p>
            <a:pPr>
              <a:lnSpc>
                <a:spcPct val="100000"/>
              </a:lnSpc>
            </a:pPr>
            <a:r>
              <a:rPr lang="en-GB" sz="5000" dirty="0"/>
              <a:t>78%</a:t>
            </a:r>
            <a:br>
              <a:rPr lang="en-GB" sz="5000" dirty="0"/>
            </a:br>
            <a:r>
              <a:rPr lang="en-GB" dirty="0"/>
              <a:t>at least sometimes. </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734865"/>
            <a:ext cx="3825922" cy="307777"/>
          </a:xfrm>
          <a:prstGeom prst="rect">
            <a:avLst/>
          </a:prstGeom>
          <a:noFill/>
        </p:spPr>
        <p:txBody>
          <a:bodyPr wrap="square" rtlCol="0">
            <a:spAutoFit/>
          </a:bodyPr>
          <a:lstStyle/>
          <a:p>
            <a:pPr algn="r"/>
            <a:r>
              <a:rPr lang="en-GB" sz="1400" dirty="0">
                <a:latin typeface="Neue Haas Unica W1G" panose="020B0504030206020203" pitchFamily="34" charset="0"/>
              </a:rPr>
              <a:t>% of respondents, N = 12,152</a:t>
            </a:r>
          </a:p>
        </p:txBody>
      </p:sp>
    </p:spTree>
    <p:extLst>
      <p:ext uri="{BB962C8B-B14F-4D97-AF65-F5344CB8AC3E}">
        <p14:creationId xmlns:p14="http://schemas.microsoft.com/office/powerpoint/2010/main" val="11566257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p:txBody>
          <a:bodyPr>
            <a:normAutofit/>
          </a:bodyPr>
          <a:lstStyle/>
          <a:p>
            <a:r>
              <a:rPr lang="en-GB" dirty="0"/>
              <a:t>Facebook is both the most followed and the most commonly used channel by magazines</a:t>
            </a:r>
            <a:r>
              <a:rPr lang="en-GB" sz="2800" dirty="0"/>
              <a:t> </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nSpc>
                <a:spcPct val="100000"/>
              </a:lnSpc>
            </a:pPr>
            <a:r>
              <a:rPr lang="en-GB" sz="5000" dirty="0">
                <a:latin typeface="Neue Haas Unica W1G Medium" panose="020B0504030206020203" pitchFamily="34" charset="0"/>
              </a:rPr>
              <a:t>35 % </a:t>
            </a:r>
            <a:br>
              <a:rPr lang="en-GB" sz="5000" dirty="0">
                <a:latin typeface="Neue Haas Unica W1G Medium" panose="020B0504030206020203" pitchFamily="34" charset="0"/>
              </a:rPr>
            </a:br>
            <a:r>
              <a:rPr lang="en-GB" dirty="0">
                <a:latin typeface="Neue Haas Unica W1G Medium" panose="020B0504030206020203" pitchFamily="34" charset="0"/>
              </a:rPr>
              <a:t>follow the social media channel of at least one trade and organization magazine they read.</a:t>
            </a:r>
          </a:p>
        </p:txBody>
      </p:sp>
      <p:sp>
        <p:nvSpPr>
          <p:cNvPr id="3" name="TextBox 2">
            <a:extLst>
              <a:ext uri="{FF2B5EF4-FFF2-40B4-BE49-F238E27FC236}">
                <a16:creationId xmlns:a16="http://schemas.microsoft.com/office/drawing/2014/main" id="{00850169-5D2D-7F48-820B-3EDB48E744F2}"/>
              </a:ext>
            </a:extLst>
          </p:cNvPr>
          <p:cNvSpPr txBox="1"/>
          <p:nvPr/>
        </p:nvSpPr>
        <p:spPr>
          <a:xfrm>
            <a:off x="1915886" y="1658407"/>
            <a:ext cx="5058120" cy="461665"/>
          </a:xfrm>
          <a:prstGeom prst="rect">
            <a:avLst/>
          </a:prstGeom>
          <a:noFill/>
        </p:spPr>
        <p:txBody>
          <a:bodyPr wrap="square" rtlCol="0">
            <a:spAutoFit/>
          </a:bodyPr>
          <a:lstStyle/>
          <a:p>
            <a:pPr algn="r"/>
            <a:r>
              <a:rPr lang="en-GB" sz="1200" dirty="0">
                <a:solidFill>
                  <a:schemeClr val="tx2"/>
                </a:solidFill>
                <a:latin typeface="Neue Haas Unica W1G" panose="020B0504030206020203" pitchFamily="34" charset="0"/>
              </a:rPr>
              <a:t>What are some of the magazine social media channels you follow?</a:t>
            </a:r>
            <a:br>
              <a:rPr lang="en-GB" sz="1200" dirty="0">
                <a:solidFill>
                  <a:schemeClr val="tx2"/>
                </a:solidFill>
                <a:latin typeface="Neue Haas Unica W1G" panose="020B0504030206020203" pitchFamily="34" charset="0"/>
              </a:rPr>
            </a:br>
            <a:r>
              <a:rPr lang="en-GB" sz="1200" dirty="0">
                <a:latin typeface="Neue Haas Unica W1G" panose="020B0504030206020203" pitchFamily="34" charset="0"/>
              </a:rPr>
              <a:t>% of respondents, N = 12,152</a:t>
            </a:r>
          </a:p>
        </p:txBody>
      </p:sp>
      <p:graphicFrame>
        <p:nvGraphicFramePr>
          <p:cNvPr id="7" name="Chart 6">
            <a:extLst>
              <a:ext uri="{FF2B5EF4-FFF2-40B4-BE49-F238E27FC236}">
                <a16:creationId xmlns:a16="http://schemas.microsoft.com/office/drawing/2014/main" id="{E140E342-9EDD-2B43-B2C7-33D252E1C527}"/>
              </a:ext>
            </a:extLst>
          </p:cNvPr>
          <p:cNvGraphicFramePr/>
          <p:nvPr>
            <p:extLst>
              <p:ext uri="{D42A27DB-BD31-4B8C-83A1-F6EECF244321}">
                <p14:modId xmlns:p14="http://schemas.microsoft.com/office/powerpoint/2010/main" val="2507932608"/>
              </p:ext>
            </p:extLst>
          </p:nvPr>
        </p:nvGraphicFramePr>
        <p:xfrm>
          <a:off x="280117" y="2120072"/>
          <a:ext cx="6342188" cy="4426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66311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18950374-49E7-3B4D-8CA3-D975957E7457}"/>
              </a:ext>
            </a:extLst>
          </p:cNvPr>
          <p:cNvGraphicFramePr/>
          <p:nvPr>
            <p:extLst>
              <p:ext uri="{D42A27DB-BD31-4B8C-83A1-F6EECF244321}">
                <p14:modId xmlns:p14="http://schemas.microsoft.com/office/powerpoint/2010/main" val="2991134749"/>
              </p:ext>
            </p:extLst>
          </p:nvPr>
        </p:nvGraphicFramePr>
        <p:xfrm>
          <a:off x="81693" y="1994490"/>
          <a:ext cx="6862805" cy="4426189"/>
        </p:xfrm>
        <a:graphic>
          <a:graphicData uri="http://schemas.openxmlformats.org/drawingml/2006/chart">
            <c:chart xmlns:c="http://schemas.openxmlformats.org/drawingml/2006/chart" xmlns:r="http://schemas.openxmlformats.org/officeDocument/2006/relationships" r:id="rId3"/>
          </a:graphicData>
        </a:graphic>
      </p:graphicFrame>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a:xfrm>
            <a:off x="602311" y="225287"/>
            <a:ext cx="6342187" cy="1329476"/>
          </a:xfrm>
        </p:spPr>
        <p:txBody>
          <a:bodyPr>
            <a:normAutofit/>
          </a:bodyPr>
          <a:lstStyle/>
          <a:p>
            <a:r>
              <a:rPr lang="en-GB" dirty="0"/>
              <a:t>The social media channels used by the magazines in this study</a:t>
            </a:r>
            <a:endParaRPr lang="fi-FI" sz="3400" dirty="0"/>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nSpc>
                <a:spcPct val="100000"/>
              </a:lnSpc>
            </a:pPr>
            <a:r>
              <a:rPr lang="en-GB" dirty="0"/>
              <a:t>Top 3 channels used by magazines</a:t>
            </a:r>
            <a:r>
              <a:rPr lang="fi-FI" dirty="0">
                <a:latin typeface="Neue Haas Unica W1G Medium" panose="020B0504030206020203" pitchFamily="34" charset="0"/>
              </a:rPr>
              <a:t>:</a:t>
            </a:r>
          </a:p>
          <a:p>
            <a:pPr marL="457200" indent="-457200">
              <a:lnSpc>
                <a:spcPct val="100000"/>
              </a:lnSpc>
              <a:buAutoNum type="arabicPeriod"/>
            </a:pPr>
            <a:r>
              <a:rPr lang="fi-FI" dirty="0">
                <a:latin typeface="Neue Haas Unica W1G Medium" panose="020B0504030206020203" pitchFamily="34" charset="0"/>
              </a:rPr>
              <a:t>Facebook</a:t>
            </a:r>
          </a:p>
          <a:p>
            <a:pPr marL="457200" indent="-457200">
              <a:lnSpc>
                <a:spcPct val="100000"/>
              </a:lnSpc>
              <a:buAutoNum type="arabicPeriod"/>
            </a:pPr>
            <a:r>
              <a:rPr lang="fi-FI" dirty="0">
                <a:latin typeface="Neue Haas Unica W1G Medium" panose="020B0504030206020203" pitchFamily="34" charset="0"/>
              </a:rPr>
              <a:t>Instagram</a:t>
            </a:r>
          </a:p>
          <a:p>
            <a:pPr marL="457200" indent="-457200">
              <a:lnSpc>
                <a:spcPct val="100000"/>
              </a:lnSpc>
              <a:buAutoNum type="arabicPeriod"/>
            </a:pPr>
            <a:r>
              <a:rPr lang="fi-FI" dirty="0">
                <a:latin typeface="Neue Haas Unica W1G Medium" panose="020B0504030206020203" pitchFamily="34" charset="0"/>
              </a:rPr>
              <a:t>Twitter</a:t>
            </a:r>
          </a:p>
        </p:txBody>
      </p:sp>
      <p:sp>
        <p:nvSpPr>
          <p:cNvPr id="5" name="TextBox 4">
            <a:extLst>
              <a:ext uri="{FF2B5EF4-FFF2-40B4-BE49-F238E27FC236}">
                <a16:creationId xmlns:a16="http://schemas.microsoft.com/office/drawing/2014/main" id="{5CC5D122-B116-7B4D-8DB1-2E5927F00A0E}"/>
              </a:ext>
            </a:extLst>
          </p:cNvPr>
          <p:cNvSpPr txBox="1"/>
          <p:nvPr/>
        </p:nvSpPr>
        <p:spPr>
          <a:xfrm>
            <a:off x="3148084" y="1686713"/>
            <a:ext cx="3825922" cy="307777"/>
          </a:xfrm>
          <a:prstGeom prst="rect">
            <a:avLst/>
          </a:prstGeom>
          <a:noFill/>
        </p:spPr>
        <p:txBody>
          <a:bodyPr wrap="square" rtlCol="0">
            <a:spAutoFit/>
          </a:bodyPr>
          <a:lstStyle/>
          <a:p>
            <a:pPr algn="r"/>
            <a:r>
              <a:rPr lang="fi-FI" sz="1400" dirty="0">
                <a:solidFill>
                  <a:schemeClr val="tx2"/>
                </a:solidFill>
              </a:rPr>
              <a:t>20 </a:t>
            </a:r>
            <a:r>
              <a:rPr lang="fi-FI" sz="1400" dirty="0" err="1">
                <a:solidFill>
                  <a:schemeClr val="tx2"/>
                </a:solidFill>
              </a:rPr>
              <a:t>magazines</a:t>
            </a:r>
            <a:r>
              <a:rPr lang="fi-FI" sz="1400" dirty="0">
                <a:solidFill>
                  <a:schemeClr val="tx2"/>
                </a:solidFill>
              </a:rPr>
              <a:t> in </a:t>
            </a:r>
            <a:r>
              <a:rPr lang="fi-FI" sz="1400" dirty="0" err="1">
                <a:solidFill>
                  <a:schemeClr val="tx2"/>
                </a:solidFill>
              </a:rPr>
              <a:t>total</a:t>
            </a:r>
            <a:endParaRPr lang="fi-FI" sz="1400" dirty="0">
              <a:latin typeface="Neue Haas Unica W1G" panose="020B0504030206020203" pitchFamily="34" charset="0"/>
            </a:endParaRPr>
          </a:p>
        </p:txBody>
      </p:sp>
    </p:spTree>
    <p:extLst>
      <p:ext uri="{BB962C8B-B14F-4D97-AF65-F5344CB8AC3E}">
        <p14:creationId xmlns:p14="http://schemas.microsoft.com/office/powerpoint/2010/main" val="268516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5D4AF689-172D-BA41-8DFB-EACCA9AD4366}"/>
              </a:ext>
            </a:extLst>
          </p:cNvPr>
          <p:cNvGraphicFramePr/>
          <p:nvPr>
            <p:extLst>
              <p:ext uri="{D42A27DB-BD31-4B8C-83A1-F6EECF244321}">
                <p14:modId xmlns:p14="http://schemas.microsoft.com/office/powerpoint/2010/main" val="241597296"/>
              </p:ext>
            </p:extLst>
          </p:nvPr>
        </p:nvGraphicFramePr>
        <p:xfrm>
          <a:off x="130826" y="2051922"/>
          <a:ext cx="6997094" cy="413608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r>
              <a:rPr lang="en-GB" dirty="0"/>
              <a:t>Finnish professional and organization magazines have a total of 672,437 followers on social media</a:t>
            </a:r>
            <a:endParaRPr lang="en-GB" sz="3200" dirty="0">
              <a:solidFill>
                <a:schemeClr val="tx2"/>
              </a:solidFill>
            </a:endParaRP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r>
              <a:rPr lang="en-GB" dirty="0"/>
              <a:t>Twitter’s share of social media audiences is slightly higher than Facebook’s.</a:t>
            </a:r>
            <a:endParaRPr lang="en-GB" sz="2500" dirty="0"/>
          </a:p>
        </p:txBody>
      </p:sp>
      <p:sp>
        <p:nvSpPr>
          <p:cNvPr id="3" name="TextBox 2">
            <a:extLst>
              <a:ext uri="{FF2B5EF4-FFF2-40B4-BE49-F238E27FC236}">
                <a16:creationId xmlns:a16="http://schemas.microsoft.com/office/drawing/2014/main" id="{00850169-5D2D-7F48-820B-3EDB48E744F2}"/>
              </a:ext>
            </a:extLst>
          </p:cNvPr>
          <p:cNvSpPr txBox="1"/>
          <p:nvPr/>
        </p:nvSpPr>
        <p:spPr>
          <a:xfrm>
            <a:off x="1355784" y="6280550"/>
            <a:ext cx="4835240" cy="461665"/>
          </a:xfrm>
          <a:prstGeom prst="rect">
            <a:avLst/>
          </a:prstGeom>
          <a:noFill/>
        </p:spPr>
        <p:txBody>
          <a:bodyPr wrap="square" rtlCol="0">
            <a:spAutoFit/>
          </a:bodyPr>
          <a:lstStyle/>
          <a:p>
            <a:pPr algn="ctr"/>
            <a:r>
              <a:rPr lang="en-GB" sz="1200" dirty="0">
                <a:latin typeface="Neue Haas Unica W1G" panose="020B0504030206020203" pitchFamily="34" charset="0"/>
              </a:rPr>
              <a:t>Source: Magazines’ social media monitoring, May 2021,</a:t>
            </a:r>
            <a:br>
              <a:rPr lang="en-GB" sz="1200" dirty="0">
                <a:latin typeface="Neue Haas Unica W1G" panose="020B0504030206020203" pitchFamily="34" charset="0"/>
              </a:rPr>
            </a:br>
            <a:r>
              <a:rPr lang="en-GB" sz="1200" dirty="0">
                <a:latin typeface="Neue Haas Unica W1G" panose="020B0504030206020203" pitchFamily="34" charset="0"/>
              </a:rPr>
              <a:t>Finnish Magazine Media Association</a:t>
            </a:r>
          </a:p>
        </p:txBody>
      </p:sp>
      <p:sp>
        <p:nvSpPr>
          <p:cNvPr id="7" name="TextBox 6">
            <a:extLst>
              <a:ext uri="{FF2B5EF4-FFF2-40B4-BE49-F238E27FC236}">
                <a16:creationId xmlns:a16="http://schemas.microsoft.com/office/drawing/2014/main" id="{271BE383-C2CC-254D-AC87-A957F4DED11D}"/>
              </a:ext>
            </a:extLst>
          </p:cNvPr>
          <p:cNvSpPr txBox="1"/>
          <p:nvPr/>
        </p:nvSpPr>
        <p:spPr>
          <a:xfrm>
            <a:off x="2804161" y="1648218"/>
            <a:ext cx="4168046" cy="276999"/>
          </a:xfrm>
          <a:prstGeom prst="rect">
            <a:avLst/>
          </a:prstGeom>
          <a:noFill/>
        </p:spPr>
        <p:txBody>
          <a:bodyPr wrap="square" rtlCol="0">
            <a:spAutoFit/>
          </a:bodyPr>
          <a:lstStyle/>
          <a:p>
            <a:pPr algn="r"/>
            <a:r>
              <a:rPr lang="en-GB" sz="1200" dirty="0">
                <a:latin typeface="Neue Haas Unica W1G" panose="020B0504030206020203" pitchFamily="34" charset="0"/>
              </a:rPr>
              <a:t>76 professional and organization magazines monitored</a:t>
            </a:r>
          </a:p>
        </p:txBody>
      </p:sp>
    </p:spTree>
    <p:extLst>
      <p:ext uri="{BB962C8B-B14F-4D97-AF65-F5344CB8AC3E}">
        <p14:creationId xmlns:p14="http://schemas.microsoft.com/office/powerpoint/2010/main" val="4972367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r>
              <a:rPr lang="en-GB"/>
              <a:t>Largest </a:t>
            </a:r>
            <a:r>
              <a:rPr lang="en-GB">
                <a:solidFill>
                  <a:schemeClr val="accent1"/>
                </a:solidFill>
              </a:rPr>
              <a:t>professional and organization </a:t>
            </a:r>
            <a:r>
              <a:rPr lang="en-GB"/>
              <a:t>magazines on social media / May 2021</a:t>
            </a:r>
            <a:r>
              <a:rPr lang="en-GB" sz="3200"/>
              <a:t> </a:t>
            </a:r>
            <a:endParaRPr lang="en-GB" sz="3200">
              <a:solidFill>
                <a:schemeClr val="tx2"/>
              </a:solidFill>
            </a:endParaRPr>
          </a:p>
        </p:txBody>
      </p:sp>
      <p:sp>
        <p:nvSpPr>
          <p:cNvPr id="13" name="Text Placeholder 12">
            <a:extLst>
              <a:ext uri="{FF2B5EF4-FFF2-40B4-BE49-F238E27FC236}">
                <a16:creationId xmlns:a16="http://schemas.microsoft.com/office/drawing/2014/main" id="{9BE028B8-5B2C-7B4E-B7EC-A8C0D6E5CBE5}"/>
              </a:ext>
            </a:extLst>
          </p:cNvPr>
          <p:cNvSpPr>
            <a:spLocks noGrp="1"/>
          </p:cNvSpPr>
          <p:nvPr>
            <p:ph type="body" sz="half" idx="2"/>
          </p:nvPr>
        </p:nvSpPr>
        <p:spPr>
          <a:xfrm>
            <a:off x="8065850" y="440724"/>
            <a:ext cx="3659703" cy="5485027"/>
          </a:xfrm>
        </p:spPr>
        <p:txBody>
          <a:bodyPr>
            <a:normAutofit fontScale="62500" lnSpcReduction="20000"/>
          </a:bodyPr>
          <a:lstStyle/>
          <a:p>
            <a:pPr>
              <a:lnSpc>
                <a:spcPct val="100000"/>
              </a:lnSpc>
            </a:pPr>
            <a:r>
              <a:rPr lang="en-GB" sz="3000" b="1">
                <a:latin typeface="Neue Haas Unica W1G Heavy" panose="020B0504030206020203" pitchFamily="34" charset="0"/>
              </a:rPr>
              <a:t>Most followers</a:t>
            </a:r>
          </a:p>
          <a:p>
            <a:r>
              <a:rPr lang="en-GB" sz="2400" u="sng"/>
              <a:t>Twitter</a:t>
            </a:r>
            <a:br>
              <a:rPr lang="en-GB" sz="2400"/>
            </a:br>
            <a:r>
              <a:rPr lang="en-GB" sz="2400"/>
              <a:t>Talouselämä</a:t>
            </a:r>
            <a:br>
              <a:rPr lang="en-GB" sz="2400"/>
            </a:br>
            <a:r>
              <a:rPr lang="en-GB" sz="2400"/>
              <a:t>Tivi</a:t>
            </a:r>
            <a:br>
              <a:rPr lang="en-GB" sz="2400"/>
            </a:br>
            <a:r>
              <a:rPr lang="en-GB" sz="2400"/>
              <a:t>Suomen Lääkärilehti</a:t>
            </a:r>
          </a:p>
          <a:p>
            <a:endParaRPr lang="en-GB" sz="1100" i="1"/>
          </a:p>
          <a:p>
            <a:r>
              <a:rPr lang="en-GB" sz="2400" u="sng"/>
              <a:t>Facebook</a:t>
            </a:r>
            <a:br>
              <a:rPr lang="en-GB" sz="2400" i="1"/>
            </a:br>
            <a:r>
              <a:rPr lang="en-GB" sz="2400"/>
              <a:t>Talouselämä</a:t>
            </a:r>
            <a:br>
              <a:rPr lang="en-GB" sz="2400"/>
            </a:br>
            <a:r>
              <a:rPr lang="en-GB" sz="2400"/>
              <a:t>Tehy-lehti</a:t>
            </a:r>
            <a:br>
              <a:rPr lang="en-GB" sz="2400"/>
            </a:br>
            <a:r>
              <a:rPr lang="en-GB" sz="2400"/>
              <a:t>Potilaan Lääkärilehti</a:t>
            </a:r>
          </a:p>
          <a:p>
            <a:endParaRPr lang="en-GB" sz="1100" i="1"/>
          </a:p>
          <a:p>
            <a:r>
              <a:rPr lang="en-GB" sz="2400" u="sng"/>
              <a:t>Instagram</a:t>
            </a:r>
            <a:br>
              <a:rPr lang="en-GB" sz="2400"/>
            </a:br>
            <a:r>
              <a:rPr lang="en-GB" sz="2400"/>
              <a:t>Reserviläinen</a:t>
            </a:r>
            <a:br>
              <a:rPr lang="en-GB" sz="2400"/>
            </a:br>
            <a:r>
              <a:rPr lang="en-GB" sz="2400"/>
              <a:t>Tehy-lehti</a:t>
            </a:r>
            <a:br>
              <a:rPr lang="en-GB" sz="2400"/>
            </a:br>
            <a:r>
              <a:rPr lang="en-GB" sz="2400"/>
              <a:t>Talouselämä</a:t>
            </a:r>
            <a:br>
              <a:rPr lang="en-GB" sz="2400"/>
            </a:br>
            <a:endParaRPr lang="en-GB" sz="1100"/>
          </a:p>
          <a:p>
            <a:r>
              <a:rPr lang="en-GB" sz="2400" u="sng"/>
              <a:t>YouTube</a:t>
            </a:r>
            <a:br>
              <a:rPr lang="en-GB" sz="2400"/>
            </a:br>
            <a:r>
              <a:rPr lang="en-GB" sz="2400"/>
              <a:t>Konepörssi</a:t>
            </a:r>
            <a:br>
              <a:rPr lang="en-GB" sz="2400"/>
            </a:br>
            <a:r>
              <a:rPr lang="en-GB" sz="2400"/>
              <a:t>Koneviesti</a:t>
            </a:r>
            <a:br>
              <a:rPr lang="en-GB" sz="2400"/>
            </a:br>
            <a:r>
              <a:rPr lang="en-GB" sz="2400"/>
              <a:t>Caravan </a:t>
            </a:r>
          </a:p>
        </p:txBody>
      </p:sp>
      <p:graphicFrame>
        <p:nvGraphicFramePr>
          <p:cNvPr id="9" name="Table 8">
            <a:extLst>
              <a:ext uri="{FF2B5EF4-FFF2-40B4-BE49-F238E27FC236}">
                <a16:creationId xmlns:a16="http://schemas.microsoft.com/office/drawing/2014/main" id="{1172009B-0984-D949-B30A-C850D8F5105C}"/>
              </a:ext>
            </a:extLst>
          </p:cNvPr>
          <p:cNvGraphicFramePr>
            <a:graphicFrameLocks noGrp="1"/>
          </p:cNvGraphicFramePr>
          <p:nvPr>
            <p:extLst>
              <p:ext uri="{D42A27DB-BD31-4B8C-83A1-F6EECF244321}">
                <p14:modId xmlns:p14="http://schemas.microsoft.com/office/powerpoint/2010/main" val="3368477258"/>
              </p:ext>
            </p:extLst>
          </p:nvPr>
        </p:nvGraphicFramePr>
        <p:xfrm>
          <a:off x="1277593" y="1756001"/>
          <a:ext cx="4818407" cy="4169750"/>
        </p:xfrm>
        <a:graphic>
          <a:graphicData uri="http://schemas.openxmlformats.org/drawingml/2006/table">
            <a:tbl>
              <a:tblPr>
                <a:tableStyleId>{5C22544A-7EE6-4342-B048-85BDC9FD1C3A}</a:tableStyleId>
              </a:tblPr>
              <a:tblGrid>
                <a:gridCol w="597702">
                  <a:extLst>
                    <a:ext uri="{9D8B030D-6E8A-4147-A177-3AD203B41FA5}">
                      <a16:colId xmlns:a16="http://schemas.microsoft.com/office/drawing/2014/main" val="831402715"/>
                    </a:ext>
                  </a:extLst>
                </a:gridCol>
                <a:gridCol w="2991173">
                  <a:extLst>
                    <a:ext uri="{9D8B030D-6E8A-4147-A177-3AD203B41FA5}">
                      <a16:colId xmlns:a16="http://schemas.microsoft.com/office/drawing/2014/main" val="2847968599"/>
                    </a:ext>
                  </a:extLst>
                </a:gridCol>
                <a:gridCol w="1229532">
                  <a:extLst>
                    <a:ext uri="{9D8B030D-6E8A-4147-A177-3AD203B41FA5}">
                      <a16:colId xmlns:a16="http://schemas.microsoft.com/office/drawing/2014/main" val="3399852014"/>
                    </a:ext>
                  </a:extLst>
                </a:gridCol>
              </a:tblGrid>
              <a:tr h="404530">
                <a:tc>
                  <a:txBody>
                    <a:bodyPr/>
                    <a:lstStyle/>
                    <a:p>
                      <a:pPr algn="l" fontAlgn="b">
                        <a:lnSpc>
                          <a:spcPct val="150000"/>
                        </a:lnSpc>
                      </a:pPr>
                      <a:endParaRPr lang="en-FI" sz="2000" b="0" i="0" u="none" strike="noStrike" dirty="0">
                        <a:solidFill>
                          <a:srgbClr val="E24426"/>
                        </a:solidFill>
                        <a:effectLst/>
                        <a:latin typeface="Neue Haas Unica W1G" panose="020B0504030206020203" pitchFamily="34" charset="0"/>
                      </a:endParaRPr>
                    </a:p>
                  </a:txBody>
                  <a:tcPr marL="9525" marR="9525" marT="9525" marB="0" anchor="b">
                    <a:noFill/>
                  </a:tcPr>
                </a:tc>
                <a:tc gridSpan="2">
                  <a:txBody>
                    <a:bodyPr/>
                    <a:lstStyle/>
                    <a:p>
                      <a:pPr algn="r" fontAlgn="b">
                        <a:lnSpc>
                          <a:spcPct val="150000"/>
                        </a:lnSpc>
                      </a:pPr>
                      <a:r>
                        <a:rPr lang="en-FI" sz="1600" b="0" i="0" u="none" strike="noStrike" dirty="0">
                          <a:solidFill>
                            <a:srgbClr val="FF6464"/>
                          </a:solidFill>
                          <a:effectLst/>
                          <a:latin typeface="Neue Haas Unica W1G Medium" panose="020B0504030206020203" pitchFamily="34" charset="0"/>
                        </a:rPr>
                        <a:t>Total followers</a:t>
                      </a:r>
                    </a:p>
                  </a:txBody>
                  <a:tcPr marL="9525" marR="9525" marT="9525" marB="0" anchor="b">
                    <a:noFill/>
                  </a:tcPr>
                </a:tc>
                <a:tc hMerge="1">
                  <a:txBody>
                    <a:bodyPr/>
                    <a:lstStyle/>
                    <a:p>
                      <a:pPr algn="l" fontAlgn="b">
                        <a:lnSpc>
                          <a:spcPct val="150000"/>
                        </a:lnSpc>
                      </a:pPr>
                      <a:r>
                        <a:rPr lang="en-FI" sz="2000" b="0" i="0" u="none" strike="noStrike" dirty="0">
                          <a:solidFill>
                            <a:srgbClr val="E24426"/>
                          </a:solidFill>
                          <a:effectLst/>
                          <a:latin typeface="Neue Haas Unica W1G Medium" panose="020B0504030206020203" pitchFamily="34" charset="0"/>
                        </a:rPr>
                        <a:t>Seuraajamäärä</a:t>
                      </a:r>
                    </a:p>
                  </a:txBody>
                  <a:tcPr marL="9525" marR="9525" marT="9525" marB="0" anchor="b">
                    <a:noFill/>
                  </a:tcPr>
                </a:tc>
                <a:extLst>
                  <a:ext uri="{0D108BD9-81ED-4DB2-BD59-A6C34878D82A}">
                    <a16:rowId xmlns:a16="http://schemas.microsoft.com/office/drawing/2014/main" val="2295504609"/>
                  </a:ext>
                </a:extLst>
              </a:tr>
              <a:tr h="376522">
                <a:tc>
                  <a:txBody>
                    <a:bodyPr/>
                    <a:lstStyle/>
                    <a:p>
                      <a:pPr algn="l" fontAlgn="b">
                        <a:lnSpc>
                          <a:spcPct val="150000"/>
                        </a:lnSpc>
                      </a:pPr>
                      <a:r>
                        <a:rPr lang="en-FI" sz="1800" b="0" i="0" u="none" strike="noStrike">
                          <a:effectLst/>
                          <a:latin typeface="Neue Haas Unica W1G" panose="020B0504030206020203" pitchFamily="34" charset="0"/>
                        </a:rPr>
                        <a:t>1.</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l" fontAlgn="b">
                        <a:lnSpc>
                          <a:spcPct val="150000"/>
                        </a:lnSpc>
                      </a:pPr>
                      <a:r>
                        <a:rPr lang="en-GB" sz="1800" b="0" i="0" u="none" strike="noStrike">
                          <a:effectLst/>
                          <a:latin typeface="Neue Haas Unica W1G" panose="020B0504030206020203" pitchFamily="34" charset="0"/>
                        </a:rPr>
                        <a:t>Talouselämä</a:t>
                      </a:r>
                      <a:endParaRPr lang="en-GB"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r" fontAlgn="b">
                        <a:lnSpc>
                          <a:spcPct val="150000"/>
                        </a:lnSpc>
                      </a:pPr>
                      <a:r>
                        <a:rPr lang="en-FI" sz="1800" b="0" i="0" u="none" strike="noStrike">
                          <a:effectLst/>
                          <a:latin typeface="Neue Haas Unica W1G" panose="020B0504030206020203" pitchFamily="34" charset="0"/>
                        </a:rPr>
                        <a:t>227 061</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extLst>
                  <a:ext uri="{0D108BD9-81ED-4DB2-BD59-A6C34878D82A}">
                    <a16:rowId xmlns:a16="http://schemas.microsoft.com/office/drawing/2014/main" val="405975751"/>
                  </a:ext>
                </a:extLst>
              </a:tr>
              <a:tr h="376522">
                <a:tc>
                  <a:txBody>
                    <a:bodyPr/>
                    <a:lstStyle/>
                    <a:p>
                      <a:pPr algn="l" fontAlgn="b">
                        <a:lnSpc>
                          <a:spcPct val="150000"/>
                        </a:lnSpc>
                      </a:pPr>
                      <a:r>
                        <a:rPr lang="en-FI" sz="1800" b="0" i="0" u="none" strike="noStrike">
                          <a:effectLst/>
                          <a:latin typeface="Neue Haas Unica W1G" panose="020B0504030206020203" pitchFamily="34" charset="0"/>
                        </a:rPr>
                        <a:t>2.</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l" fontAlgn="b">
                        <a:lnSpc>
                          <a:spcPct val="150000"/>
                        </a:lnSpc>
                      </a:pPr>
                      <a:r>
                        <a:rPr lang="en-GB" sz="1800" b="0" i="0" u="none" strike="noStrike">
                          <a:effectLst/>
                          <a:latin typeface="Neue Haas Unica W1G" panose="020B0504030206020203" pitchFamily="34" charset="0"/>
                        </a:rPr>
                        <a:t>Tehy-lehti</a:t>
                      </a:r>
                      <a:endParaRPr lang="en-GB"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r" fontAlgn="b">
                        <a:lnSpc>
                          <a:spcPct val="150000"/>
                        </a:lnSpc>
                      </a:pPr>
                      <a:r>
                        <a:rPr lang="en-FI" sz="1800" b="0" i="0" u="none" strike="noStrike">
                          <a:effectLst/>
                          <a:latin typeface="Neue Haas Unica W1G" panose="020B0504030206020203" pitchFamily="34" charset="0"/>
                        </a:rPr>
                        <a:t>51 359</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extLst>
                  <a:ext uri="{0D108BD9-81ED-4DB2-BD59-A6C34878D82A}">
                    <a16:rowId xmlns:a16="http://schemas.microsoft.com/office/drawing/2014/main" val="499271400"/>
                  </a:ext>
                </a:extLst>
              </a:tr>
              <a:tr h="376522">
                <a:tc>
                  <a:txBody>
                    <a:bodyPr/>
                    <a:lstStyle/>
                    <a:p>
                      <a:pPr algn="l" fontAlgn="b">
                        <a:lnSpc>
                          <a:spcPct val="150000"/>
                        </a:lnSpc>
                      </a:pPr>
                      <a:r>
                        <a:rPr lang="en-FI" sz="1800" b="0" i="0" u="none" strike="noStrike">
                          <a:effectLst/>
                          <a:latin typeface="Neue Haas Unica W1G" panose="020B0504030206020203" pitchFamily="34" charset="0"/>
                        </a:rPr>
                        <a:t>3.</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l" fontAlgn="b">
                        <a:lnSpc>
                          <a:spcPct val="150000"/>
                        </a:lnSpc>
                      </a:pPr>
                      <a:r>
                        <a:rPr lang="en-GB" sz="1800" b="0" i="0" u="none" strike="noStrike">
                          <a:effectLst/>
                          <a:latin typeface="Neue Haas Unica W1G" panose="020B0504030206020203" pitchFamily="34" charset="0"/>
                        </a:rPr>
                        <a:t>Potilaan Lääkärilehti</a:t>
                      </a:r>
                      <a:endParaRPr lang="en-GB"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r" fontAlgn="b">
                        <a:lnSpc>
                          <a:spcPct val="150000"/>
                        </a:lnSpc>
                      </a:pPr>
                      <a:r>
                        <a:rPr lang="en-FI" sz="1800" b="0" i="0" u="none" strike="noStrike">
                          <a:effectLst/>
                          <a:latin typeface="Neue Haas Unica W1G" panose="020B0504030206020203" pitchFamily="34" charset="0"/>
                        </a:rPr>
                        <a:t>38 195</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extLst>
                  <a:ext uri="{0D108BD9-81ED-4DB2-BD59-A6C34878D82A}">
                    <a16:rowId xmlns:a16="http://schemas.microsoft.com/office/drawing/2014/main" val="27734512"/>
                  </a:ext>
                </a:extLst>
              </a:tr>
              <a:tr h="376522">
                <a:tc>
                  <a:txBody>
                    <a:bodyPr/>
                    <a:lstStyle/>
                    <a:p>
                      <a:pPr algn="l" fontAlgn="b">
                        <a:lnSpc>
                          <a:spcPct val="150000"/>
                        </a:lnSpc>
                      </a:pPr>
                      <a:r>
                        <a:rPr lang="en-FI" sz="1800" b="0" i="0" u="none" strike="noStrike">
                          <a:effectLst/>
                          <a:latin typeface="Neue Haas Unica W1G" panose="020B0504030206020203" pitchFamily="34" charset="0"/>
                        </a:rPr>
                        <a:t>4.</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l" fontAlgn="b">
                        <a:lnSpc>
                          <a:spcPct val="150000"/>
                        </a:lnSpc>
                      </a:pPr>
                      <a:r>
                        <a:rPr lang="en-GB" sz="1800" b="0" i="0" u="none" strike="noStrike">
                          <a:effectLst/>
                          <a:latin typeface="Neue Haas Unica W1G" panose="020B0504030206020203" pitchFamily="34" charset="0"/>
                        </a:rPr>
                        <a:t>Reserviläinen</a:t>
                      </a:r>
                      <a:endParaRPr lang="en-GB"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r" fontAlgn="b">
                        <a:lnSpc>
                          <a:spcPct val="150000"/>
                        </a:lnSpc>
                      </a:pPr>
                      <a:r>
                        <a:rPr lang="en-FI" sz="1800" b="0" i="0" u="none" strike="noStrike">
                          <a:effectLst/>
                          <a:latin typeface="Neue Haas Unica W1G" panose="020B0504030206020203" pitchFamily="34" charset="0"/>
                        </a:rPr>
                        <a:t>26 814</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extLst>
                  <a:ext uri="{0D108BD9-81ED-4DB2-BD59-A6C34878D82A}">
                    <a16:rowId xmlns:a16="http://schemas.microsoft.com/office/drawing/2014/main" val="1652611463"/>
                  </a:ext>
                </a:extLst>
              </a:tr>
              <a:tr h="376522">
                <a:tc>
                  <a:txBody>
                    <a:bodyPr/>
                    <a:lstStyle/>
                    <a:p>
                      <a:pPr algn="l" fontAlgn="b">
                        <a:lnSpc>
                          <a:spcPct val="150000"/>
                        </a:lnSpc>
                      </a:pPr>
                      <a:r>
                        <a:rPr lang="en-FI" sz="1800" b="0" i="0" u="none" strike="noStrike">
                          <a:effectLst/>
                          <a:latin typeface="Neue Haas Unica W1G" panose="020B0504030206020203" pitchFamily="34" charset="0"/>
                        </a:rPr>
                        <a:t>5.</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l" fontAlgn="b">
                        <a:lnSpc>
                          <a:spcPct val="150000"/>
                        </a:lnSpc>
                      </a:pPr>
                      <a:r>
                        <a:rPr lang="en-GB" sz="1800" b="0" i="0" u="none" strike="noStrike">
                          <a:effectLst/>
                          <a:latin typeface="Neue Haas Unica W1G" panose="020B0504030206020203" pitchFamily="34" charset="0"/>
                        </a:rPr>
                        <a:t>Tekniikka &amp; Talous</a:t>
                      </a:r>
                      <a:endParaRPr lang="en-GB"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r" fontAlgn="b">
                        <a:lnSpc>
                          <a:spcPct val="150000"/>
                        </a:lnSpc>
                      </a:pPr>
                      <a:r>
                        <a:rPr lang="en-FI" sz="1800" b="0" i="0" u="none" strike="noStrike">
                          <a:effectLst/>
                          <a:latin typeface="Neue Haas Unica W1G" panose="020B0504030206020203" pitchFamily="34" charset="0"/>
                        </a:rPr>
                        <a:t>25 480</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extLst>
                  <a:ext uri="{0D108BD9-81ED-4DB2-BD59-A6C34878D82A}">
                    <a16:rowId xmlns:a16="http://schemas.microsoft.com/office/drawing/2014/main" val="2967030708"/>
                  </a:ext>
                </a:extLst>
              </a:tr>
              <a:tr h="376522">
                <a:tc>
                  <a:txBody>
                    <a:bodyPr/>
                    <a:lstStyle/>
                    <a:p>
                      <a:pPr algn="l" fontAlgn="b">
                        <a:lnSpc>
                          <a:spcPct val="150000"/>
                        </a:lnSpc>
                      </a:pPr>
                      <a:r>
                        <a:rPr lang="en-FI" sz="1800" b="0" i="0" u="none" strike="noStrike">
                          <a:effectLst/>
                          <a:latin typeface="Neue Haas Unica W1G" panose="020B0504030206020203" pitchFamily="34" charset="0"/>
                        </a:rPr>
                        <a:t>6.</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l" fontAlgn="b">
                        <a:lnSpc>
                          <a:spcPct val="150000"/>
                        </a:lnSpc>
                      </a:pPr>
                      <a:r>
                        <a:rPr lang="en-GB" sz="1800" b="0" i="0" u="none" strike="noStrike">
                          <a:effectLst/>
                          <a:latin typeface="Neue Haas Unica W1G" panose="020B0504030206020203" pitchFamily="34" charset="0"/>
                        </a:rPr>
                        <a:t>Konepörssi</a:t>
                      </a:r>
                      <a:endParaRPr lang="en-GB"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r" fontAlgn="b">
                        <a:lnSpc>
                          <a:spcPct val="150000"/>
                        </a:lnSpc>
                      </a:pPr>
                      <a:r>
                        <a:rPr lang="en-FI" sz="1800" b="0" i="0" u="none" strike="noStrike" dirty="0">
                          <a:effectLst/>
                          <a:latin typeface="Neue Haas Unica W1G" panose="020B0504030206020203" pitchFamily="34" charset="0"/>
                        </a:rPr>
                        <a:t>24 273</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extLst>
                  <a:ext uri="{0D108BD9-81ED-4DB2-BD59-A6C34878D82A}">
                    <a16:rowId xmlns:a16="http://schemas.microsoft.com/office/drawing/2014/main" val="297739411"/>
                  </a:ext>
                </a:extLst>
              </a:tr>
              <a:tr h="376522">
                <a:tc>
                  <a:txBody>
                    <a:bodyPr/>
                    <a:lstStyle/>
                    <a:p>
                      <a:pPr algn="l" fontAlgn="b">
                        <a:lnSpc>
                          <a:spcPct val="150000"/>
                        </a:lnSpc>
                      </a:pPr>
                      <a:r>
                        <a:rPr lang="en-FI" sz="1800" b="0" i="0" u="none" strike="noStrike">
                          <a:effectLst/>
                          <a:latin typeface="Neue Haas Unica W1G" panose="020B0504030206020203" pitchFamily="34" charset="0"/>
                        </a:rPr>
                        <a:t>7.</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l" fontAlgn="b">
                        <a:lnSpc>
                          <a:spcPct val="150000"/>
                        </a:lnSpc>
                      </a:pPr>
                      <a:r>
                        <a:rPr lang="en-GB" sz="1800" b="0" i="0" u="none" strike="noStrike">
                          <a:effectLst/>
                          <a:latin typeface="Neue Haas Unica W1G" panose="020B0504030206020203" pitchFamily="34" charset="0"/>
                        </a:rPr>
                        <a:t>Arvopaperi</a:t>
                      </a:r>
                      <a:endParaRPr lang="en-GB" sz="1800" b="0" i="0" u="none" strike="noStrike">
                        <a:solidFill>
                          <a:srgbClr val="E24426"/>
                        </a:solidFill>
                        <a:effectLst/>
                        <a:latin typeface="Neue Haas Unica W1G" panose="020B0504030206020203" pitchFamily="34" charset="0"/>
                      </a:endParaRPr>
                    </a:p>
                  </a:txBody>
                  <a:tcPr marL="9525" marR="9525" marT="9525" marB="0" anchor="b">
                    <a:noFill/>
                  </a:tcPr>
                </a:tc>
                <a:tc>
                  <a:txBody>
                    <a:bodyPr/>
                    <a:lstStyle/>
                    <a:p>
                      <a:pPr algn="r" fontAlgn="b">
                        <a:lnSpc>
                          <a:spcPct val="150000"/>
                        </a:lnSpc>
                      </a:pPr>
                      <a:r>
                        <a:rPr lang="en-FI" sz="1800" b="0" i="0" u="none" strike="noStrike">
                          <a:effectLst/>
                          <a:latin typeface="Neue Haas Unica W1G" panose="020B0504030206020203" pitchFamily="34" charset="0"/>
                        </a:rPr>
                        <a:t>21 120</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extLst>
                  <a:ext uri="{0D108BD9-81ED-4DB2-BD59-A6C34878D82A}">
                    <a16:rowId xmlns:a16="http://schemas.microsoft.com/office/drawing/2014/main" val="3823572977"/>
                  </a:ext>
                </a:extLst>
              </a:tr>
              <a:tr h="376522">
                <a:tc>
                  <a:txBody>
                    <a:bodyPr/>
                    <a:lstStyle/>
                    <a:p>
                      <a:pPr algn="l" fontAlgn="b">
                        <a:lnSpc>
                          <a:spcPct val="150000"/>
                        </a:lnSpc>
                      </a:pPr>
                      <a:r>
                        <a:rPr lang="en-FI" sz="1800" b="0" i="0" u="none" strike="noStrike">
                          <a:effectLst/>
                          <a:latin typeface="Neue Haas Unica W1G" panose="020B0504030206020203" pitchFamily="34" charset="0"/>
                        </a:rPr>
                        <a:t>8.</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l" fontAlgn="b">
                        <a:lnSpc>
                          <a:spcPct val="150000"/>
                        </a:lnSpc>
                      </a:pPr>
                      <a:r>
                        <a:rPr lang="en-GB" sz="1800" b="0" i="0" u="none" strike="noStrike">
                          <a:effectLst/>
                          <a:latin typeface="Neue Haas Unica W1G" panose="020B0504030206020203" pitchFamily="34" charset="0"/>
                        </a:rPr>
                        <a:t>Tivi</a:t>
                      </a:r>
                      <a:endParaRPr lang="en-GB"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r" fontAlgn="b">
                        <a:lnSpc>
                          <a:spcPct val="150000"/>
                        </a:lnSpc>
                      </a:pPr>
                      <a:r>
                        <a:rPr lang="en-FI" sz="1800" b="0" i="0" u="none" strike="noStrike">
                          <a:effectLst/>
                          <a:latin typeface="Neue Haas Unica W1G" panose="020B0504030206020203" pitchFamily="34" charset="0"/>
                        </a:rPr>
                        <a:t>16 249</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extLst>
                  <a:ext uri="{0D108BD9-81ED-4DB2-BD59-A6C34878D82A}">
                    <a16:rowId xmlns:a16="http://schemas.microsoft.com/office/drawing/2014/main" val="3444996892"/>
                  </a:ext>
                </a:extLst>
              </a:tr>
              <a:tr h="376522">
                <a:tc>
                  <a:txBody>
                    <a:bodyPr/>
                    <a:lstStyle/>
                    <a:p>
                      <a:pPr algn="l" fontAlgn="b">
                        <a:lnSpc>
                          <a:spcPct val="150000"/>
                        </a:lnSpc>
                      </a:pPr>
                      <a:r>
                        <a:rPr lang="en-FI" sz="1800" b="0" i="0" u="none" strike="noStrike">
                          <a:effectLst/>
                          <a:latin typeface="Neue Haas Unica W1G" panose="020B0504030206020203" pitchFamily="34" charset="0"/>
                        </a:rPr>
                        <a:t>9.</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l" fontAlgn="b">
                        <a:lnSpc>
                          <a:spcPct val="150000"/>
                        </a:lnSpc>
                      </a:pPr>
                      <a:r>
                        <a:rPr lang="en-GB" sz="1800" b="0" i="0" u="none" strike="noStrike">
                          <a:effectLst/>
                          <a:latin typeface="Neue Haas Unica W1G" panose="020B0504030206020203" pitchFamily="34" charset="0"/>
                        </a:rPr>
                        <a:t>Koneviesti</a:t>
                      </a:r>
                      <a:endParaRPr lang="en-GB" sz="1800" b="0" i="0" u="none" strike="noStrike">
                        <a:solidFill>
                          <a:srgbClr val="E24426"/>
                        </a:solidFill>
                        <a:effectLst/>
                        <a:latin typeface="Neue Haas Unica W1G" panose="020B0504030206020203" pitchFamily="34" charset="0"/>
                      </a:endParaRPr>
                    </a:p>
                  </a:txBody>
                  <a:tcPr marL="9525" marR="9525" marT="9525" marB="0" anchor="b">
                    <a:noFill/>
                  </a:tcPr>
                </a:tc>
                <a:tc>
                  <a:txBody>
                    <a:bodyPr/>
                    <a:lstStyle/>
                    <a:p>
                      <a:pPr algn="r" fontAlgn="b">
                        <a:lnSpc>
                          <a:spcPct val="150000"/>
                        </a:lnSpc>
                      </a:pPr>
                      <a:r>
                        <a:rPr lang="en-FI" sz="1800" b="0" i="0" u="none" strike="noStrike">
                          <a:effectLst/>
                          <a:latin typeface="Neue Haas Unica W1G" panose="020B0504030206020203" pitchFamily="34" charset="0"/>
                        </a:rPr>
                        <a:t>14 226</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extLst>
                  <a:ext uri="{0D108BD9-81ED-4DB2-BD59-A6C34878D82A}">
                    <a16:rowId xmlns:a16="http://schemas.microsoft.com/office/drawing/2014/main" val="3334728451"/>
                  </a:ext>
                </a:extLst>
              </a:tr>
              <a:tr h="376522">
                <a:tc>
                  <a:txBody>
                    <a:bodyPr/>
                    <a:lstStyle/>
                    <a:p>
                      <a:pPr algn="l" fontAlgn="b">
                        <a:lnSpc>
                          <a:spcPct val="150000"/>
                        </a:lnSpc>
                      </a:pPr>
                      <a:r>
                        <a:rPr lang="en-FI" sz="1800" b="0" i="0" u="none" strike="noStrike">
                          <a:effectLst/>
                          <a:latin typeface="Neue Haas Unica W1G" panose="020B0504030206020203" pitchFamily="34" charset="0"/>
                        </a:rPr>
                        <a:t>10.</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l" fontAlgn="b">
                        <a:lnSpc>
                          <a:spcPct val="150000"/>
                        </a:lnSpc>
                      </a:pPr>
                      <a:r>
                        <a:rPr lang="en-GB" sz="1800" b="0" i="0" u="none" strike="noStrike">
                          <a:effectLst/>
                          <a:latin typeface="Neue Haas Unica W1G" panose="020B0504030206020203" pitchFamily="34" charset="0"/>
                        </a:rPr>
                        <a:t>Suomen Lääkärilehti</a:t>
                      </a:r>
                      <a:endParaRPr lang="en-GB"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r" fontAlgn="b">
                        <a:lnSpc>
                          <a:spcPct val="150000"/>
                        </a:lnSpc>
                      </a:pPr>
                      <a:r>
                        <a:rPr lang="en-FI" sz="1800" b="0" i="0" u="none" strike="noStrike" dirty="0">
                          <a:effectLst/>
                          <a:latin typeface="Neue Haas Unica W1G" panose="020B0504030206020203" pitchFamily="34" charset="0"/>
                        </a:rPr>
                        <a:t>13 871</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extLst>
                  <a:ext uri="{0D108BD9-81ED-4DB2-BD59-A6C34878D82A}">
                    <a16:rowId xmlns:a16="http://schemas.microsoft.com/office/drawing/2014/main" val="119159388"/>
                  </a:ext>
                </a:extLst>
              </a:tr>
            </a:tbl>
          </a:graphicData>
        </a:graphic>
      </p:graphicFrame>
      <p:sp>
        <p:nvSpPr>
          <p:cNvPr id="11" name="TextBox 10">
            <a:extLst>
              <a:ext uri="{FF2B5EF4-FFF2-40B4-BE49-F238E27FC236}">
                <a16:creationId xmlns:a16="http://schemas.microsoft.com/office/drawing/2014/main" id="{80CF077A-EDF7-1645-A657-F9906AC8E9C8}"/>
              </a:ext>
            </a:extLst>
          </p:cNvPr>
          <p:cNvSpPr txBox="1"/>
          <p:nvPr/>
        </p:nvSpPr>
        <p:spPr>
          <a:xfrm>
            <a:off x="1355784" y="6280550"/>
            <a:ext cx="4835240" cy="461665"/>
          </a:xfrm>
          <a:prstGeom prst="rect">
            <a:avLst/>
          </a:prstGeom>
          <a:noFill/>
        </p:spPr>
        <p:txBody>
          <a:bodyPr wrap="square" rtlCol="0">
            <a:spAutoFit/>
          </a:bodyPr>
          <a:lstStyle/>
          <a:p>
            <a:pPr algn="ctr"/>
            <a:r>
              <a:rPr lang="en-GB" sz="1200">
                <a:latin typeface="Neue Haas Unica W1G" panose="020B0504030206020203" pitchFamily="34" charset="0"/>
              </a:rPr>
              <a:t>Source: Magazines’ social media monitoring, May 2021,</a:t>
            </a:r>
            <a:br>
              <a:rPr lang="en-GB" sz="1200">
                <a:latin typeface="Neue Haas Unica W1G" panose="020B0504030206020203" pitchFamily="34" charset="0"/>
              </a:rPr>
            </a:br>
            <a:r>
              <a:rPr lang="en-GB" sz="1200">
                <a:latin typeface="Neue Haas Unica W1G" panose="020B0504030206020203" pitchFamily="34" charset="0"/>
              </a:rPr>
              <a:t>Finnish Magazine Media Association</a:t>
            </a:r>
          </a:p>
        </p:txBody>
      </p:sp>
    </p:spTree>
    <p:extLst>
      <p:ext uri="{BB962C8B-B14F-4D97-AF65-F5344CB8AC3E}">
        <p14:creationId xmlns:p14="http://schemas.microsoft.com/office/powerpoint/2010/main" val="21756784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r>
              <a:rPr lang="en-GB"/>
              <a:t>Largest </a:t>
            </a:r>
            <a:r>
              <a:rPr lang="en-GB">
                <a:solidFill>
                  <a:schemeClr val="accent1"/>
                </a:solidFill>
              </a:rPr>
              <a:t>organization magazines</a:t>
            </a:r>
            <a:r>
              <a:rPr lang="en-GB"/>
              <a:t> on social media / May 2021</a:t>
            </a:r>
            <a:r>
              <a:rPr lang="en-GB" sz="3200"/>
              <a:t> </a:t>
            </a:r>
            <a:endParaRPr lang="en-GB" sz="3200">
              <a:solidFill>
                <a:schemeClr val="tx2"/>
              </a:solidFill>
            </a:endParaRPr>
          </a:p>
        </p:txBody>
      </p:sp>
      <p:sp>
        <p:nvSpPr>
          <p:cNvPr id="13" name="Text Placeholder 12">
            <a:extLst>
              <a:ext uri="{FF2B5EF4-FFF2-40B4-BE49-F238E27FC236}">
                <a16:creationId xmlns:a16="http://schemas.microsoft.com/office/drawing/2014/main" id="{F14EA5CD-B93B-8F48-8BB9-61471325BA18}"/>
              </a:ext>
            </a:extLst>
          </p:cNvPr>
          <p:cNvSpPr>
            <a:spLocks noGrp="1"/>
          </p:cNvSpPr>
          <p:nvPr>
            <p:ph type="body" sz="half" idx="2"/>
          </p:nvPr>
        </p:nvSpPr>
        <p:spPr>
          <a:xfrm>
            <a:off x="8065850" y="428465"/>
            <a:ext cx="3659703" cy="5497286"/>
          </a:xfrm>
        </p:spPr>
        <p:txBody>
          <a:bodyPr>
            <a:normAutofit fontScale="62500" lnSpcReduction="20000"/>
          </a:bodyPr>
          <a:lstStyle/>
          <a:p>
            <a:pPr>
              <a:lnSpc>
                <a:spcPct val="100000"/>
              </a:lnSpc>
            </a:pPr>
            <a:r>
              <a:rPr lang="en-GB" sz="3000" b="1">
                <a:latin typeface="Neue Haas Unica W1G Heavy" panose="020B0504030206020203" pitchFamily="34" charset="0"/>
              </a:rPr>
              <a:t>Most followers</a:t>
            </a:r>
          </a:p>
          <a:p>
            <a:r>
              <a:rPr lang="en-GB" sz="2400" u="sng"/>
              <a:t>Twitter</a:t>
            </a:r>
            <a:br>
              <a:rPr lang="en-GB" sz="2400"/>
            </a:br>
            <a:r>
              <a:rPr lang="en-GB" sz="2400"/>
              <a:t>Suomen Lääkärilehti</a:t>
            </a:r>
            <a:br>
              <a:rPr lang="en-GB" sz="2400"/>
            </a:br>
            <a:r>
              <a:rPr lang="en-GB" sz="2400"/>
              <a:t>Potilaan Lääkärilehti</a:t>
            </a:r>
            <a:br>
              <a:rPr lang="en-GB" sz="2400"/>
            </a:br>
            <a:r>
              <a:rPr lang="en-GB" sz="2400"/>
              <a:t>Kuntalehti</a:t>
            </a:r>
          </a:p>
          <a:p>
            <a:endParaRPr lang="en-GB" sz="1100" i="1"/>
          </a:p>
          <a:p>
            <a:r>
              <a:rPr lang="en-GB" sz="2400" u="sng"/>
              <a:t>Facebook</a:t>
            </a:r>
            <a:br>
              <a:rPr lang="en-GB" sz="2400"/>
            </a:br>
            <a:r>
              <a:rPr lang="en-GB" sz="2400"/>
              <a:t>Tehy-lehti</a:t>
            </a:r>
            <a:br>
              <a:rPr lang="en-GB" sz="2400"/>
            </a:br>
            <a:r>
              <a:rPr lang="en-GB" sz="2400"/>
              <a:t>Potilaan Lääkärilehti</a:t>
            </a:r>
            <a:br>
              <a:rPr lang="en-GB" sz="2400"/>
            </a:br>
            <a:r>
              <a:rPr lang="en-GB" sz="2400"/>
              <a:t>Reserviläinen</a:t>
            </a:r>
          </a:p>
          <a:p>
            <a:endParaRPr lang="en-GB" sz="1100" i="1"/>
          </a:p>
          <a:p>
            <a:r>
              <a:rPr lang="en-GB" sz="2400" u="sng"/>
              <a:t>Instagram</a:t>
            </a:r>
            <a:br>
              <a:rPr lang="en-GB" sz="2400"/>
            </a:br>
            <a:r>
              <a:rPr lang="en-GB" sz="2400"/>
              <a:t>Reserviläinen</a:t>
            </a:r>
            <a:br>
              <a:rPr lang="en-GB" sz="2400"/>
            </a:br>
            <a:r>
              <a:rPr lang="en-GB" sz="2400"/>
              <a:t>Tehy-lehti</a:t>
            </a:r>
            <a:br>
              <a:rPr lang="en-GB" sz="2400"/>
            </a:br>
            <a:r>
              <a:rPr lang="en-GB" sz="2400"/>
              <a:t>Pelastustieto</a:t>
            </a:r>
            <a:br>
              <a:rPr lang="en-GB" sz="2400"/>
            </a:br>
            <a:endParaRPr lang="en-GB" sz="1100"/>
          </a:p>
          <a:p>
            <a:r>
              <a:rPr lang="en-GB" sz="2400" u="sng"/>
              <a:t>YouTube</a:t>
            </a:r>
            <a:br>
              <a:rPr lang="en-GB" sz="2400"/>
            </a:br>
            <a:r>
              <a:rPr lang="en-GB" sz="2400"/>
              <a:t>Caravan </a:t>
            </a:r>
            <a:br>
              <a:rPr lang="en-GB" sz="2400"/>
            </a:br>
            <a:r>
              <a:rPr lang="en-GB" sz="2400"/>
              <a:t>Pelastustieto</a:t>
            </a:r>
            <a:br>
              <a:rPr lang="en-GB" sz="2400"/>
            </a:br>
            <a:r>
              <a:rPr lang="en-GB" sz="2400"/>
              <a:t>Suomen Kiinteistölehti</a:t>
            </a:r>
          </a:p>
        </p:txBody>
      </p:sp>
      <p:graphicFrame>
        <p:nvGraphicFramePr>
          <p:cNvPr id="9" name="Table 8">
            <a:extLst>
              <a:ext uri="{FF2B5EF4-FFF2-40B4-BE49-F238E27FC236}">
                <a16:creationId xmlns:a16="http://schemas.microsoft.com/office/drawing/2014/main" id="{1172009B-0984-D949-B30A-C850D8F5105C}"/>
              </a:ext>
            </a:extLst>
          </p:cNvPr>
          <p:cNvGraphicFramePr>
            <a:graphicFrameLocks noGrp="1"/>
          </p:cNvGraphicFramePr>
          <p:nvPr>
            <p:extLst>
              <p:ext uri="{D42A27DB-BD31-4B8C-83A1-F6EECF244321}">
                <p14:modId xmlns:p14="http://schemas.microsoft.com/office/powerpoint/2010/main" val="42596622"/>
              </p:ext>
            </p:extLst>
          </p:nvPr>
        </p:nvGraphicFramePr>
        <p:xfrm>
          <a:off x="1277593" y="1756001"/>
          <a:ext cx="4818407" cy="4169750"/>
        </p:xfrm>
        <a:graphic>
          <a:graphicData uri="http://schemas.openxmlformats.org/drawingml/2006/table">
            <a:tbl>
              <a:tblPr>
                <a:tableStyleId>{5C22544A-7EE6-4342-B048-85BDC9FD1C3A}</a:tableStyleId>
              </a:tblPr>
              <a:tblGrid>
                <a:gridCol w="597702">
                  <a:extLst>
                    <a:ext uri="{9D8B030D-6E8A-4147-A177-3AD203B41FA5}">
                      <a16:colId xmlns:a16="http://schemas.microsoft.com/office/drawing/2014/main" val="831402715"/>
                    </a:ext>
                  </a:extLst>
                </a:gridCol>
                <a:gridCol w="2991173">
                  <a:extLst>
                    <a:ext uri="{9D8B030D-6E8A-4147-A177-3AD203B41FA5}">
                      <a16:colId xmlns:a16="http://schemas.microsoft.com/office/drawing/2014/main" val="2847968599"/>
                    </a:ext>
                  </a:extLst>
                </a:gridCol>
                <a:gridCol w="1229532">
                  <a:extLst>
                    <a:ext uri="{9D8B030D-6E8A-4147-A177-3AD203B41FA5}">
                      <a16:colId xmlns:a16="http://schemas.microsoft.com/office/drawing/2014/main" val="3399852014"/>
                    </a:ext>
                  </a:extLst>
                </a:gridCol>
              </a:tblGrid>
              <a:tr h="404530">
                <a:tc>
                  <a:txBody>
                    <a:bodyPr/>
                    <a:lstStyle/>
                    <a:p>
                      <a:pPr algn="l" fontAlgn="b">
                        <a:lnSpc>
                          <a:spcPct val="150000"/>
                        </a:lnSpc>
                      </a:pPr>
                      <a:endParaRPr lang="en-FI" sz="2000" b="0" i="0" u="none" strike="noStrike" dirty="0">
                        <a:solidFill>
                          <a:srgbClr val="E24426"/>
                        </a:solidFill>
                        <a:effectLst/>
                        <a:latin typeface="Neue Haas Unica W1G" panose="020B0504030206020203" pitchFamily="34" charset="0"/>
                      </a:endParaRPr>
                    </a:p>
                  </a:txBody>
                  <a:tcPr marL="9525" marR="9525" marT="9525" marB="0" anchor="b">
                    <a:noFill/>
                  </a:tcPr>
                </a:tc>
                <a:tc gridSpan="2">
                  <a:txBody>
                    <a:bodyPr/>
                    <a:lstStyle/>
                    <a:p>
                      <a:pPr algn="r" fontAlgn="b">
                        <a:lnSpc>
                          <a:spcPct val="150000"/>
                        </a:lnSpc>
                      </a:pPr>
                      <a:r>
                        <a:rPr lang="en-FI" sz="1600" b="0" i="0" u="none" strike="noStrike" dirty="0">
                          <a:solidFill>
                            <a:srgbClr val="FF6464"/>
                          </a:solidFill>
                          <a:effectLst/>
                          <a:latin typeface="Neue Haas Unica W1G Medium" panose="020B0504030206020203" pitchFamily="34" charset="0"/>
                        </a:rPr>
                        <a:t>Total followers</a:t>
                      </a:r>
                    </a:p>
                  </a:txBody>
                  <a:tcPr marL="9525" marR="9525" marT="9525" marB="0" anchor="b">
                    <a:noFill/>
                  </a:tcPr>
                </a:tc>
                <a:tc hMerge="1">
                  <a:txBody>
                    <a:bodyPr/>
                    <a:lstStyle/>
                    <a:p>
                      <a:pPr algn="l" fontAlgn="b">
                        <a:lnSpc>
                          <a:spcPct val="150000"/>
                        </a:lnSpc>
                      </a:pPr>
                      <a:r>
                        <a:rPr lang="en-FI" sz="2000" b="0" i="0" u="none" strike="noStrike" dirty="0">
                          <a:solidFill>
                            <a:srgbClr val="E24426"/>
                          </a:solidFill>
                          <a:effectLst/>
                          <a:latin typeface="Neue Haas Unica W1G Medium" panose="020B0504030206020203" pitchFamily="34" charset="0"/>
                        </a:rPr>
                        <a:t>Seuraajamäärä</a:t>
                      </a:r>
                    </a:p>
                  </a:txBody>
                  <a:tcPr marL="9525" marR="9525" marT="9525" marB="0" anchor="b">
                    <a:noFill/>
                  </a:tcPr>
                </a:tc>
                <a:extLst>
                  <a:ext uri="{0D108BD9-81ED-4DB2-BD59-A6C34878D82A}">
                    <a16:rowId xmlns:a16="http://schemas.microsoft.com/office/drawing/2014/main" val="2295504609"/>
                  </a:ext>
                </a:extLst>
              </a:tr>
              <a:tr h="376522">
                <a:tc>
                  <a:txBody>
                    <a:bodyPr/>
                    <a:lstStyle/>
                    <a:p>
                      <a:pPr algn="l" fontAlgn="b"/>
                      <a:r>
                        <a:rPr lang="en-FI" sz="1800" b="0" i="0" u="none" strike="noStrike" kern="1200" dirty="0">
                          <a:solidFill>
                            <a:schemeClr val="dk1"/>
                          </a:solidFill>
                          <a:effectLst/>
                          <a:latin typeface="Neue Haas Unica W1G" panose="020B0504030206020203" pitchFamily="34" charset="0"/>
                          <a:ea typeface="+mn-ea"/>
                          <a:cs typeface="+mn-cs"/>
                        </a:rPr>
                        <a:t>1.</a:t>
                      </a:r>
                    </a:p>
                  </a:txBody>
                  <a:tcPr marL="9525" marR="9525" marT="9525" marB="0" anchor="b">
                    <a:noFill/>
                  </a:tcPr>
                </a:tc>
                <a:tc>
                  <a:txBody>
                    <a:bodyPr/>
                    <a:lstStyle/>
                    <a:p>
                      <a:pPr algn="l" fontAlgn="b"/>
                      <a:r>
                        <a:rPr lang="en-GB" sz="1800" b="0" i="0" u="none" strike="noStrike" kern="1200" dirty="0" err="1">
                          <a:solidFill>
                            <a:schemeClr val="dk1"/>
                          </a:solidFill>
                          <a:effectLst/>
                          <a:latin typeface="Neue Haas Unica W1G" panose="020B0504030206020203" pitchFamily="34" charset="0"/>
                          <a:ea typeface="+mn-ea"/>
                          <a:cs typeface="+mn-cs"/>
                        </a:rPr>
                        <a:t>Tehy-lehti</a:t>
                      </a:r>
                      <a:endParaRPr lang="en-GB" sz="1800" b="0" i="0" u="none" strike="noStrike" kern="1200" dirty="0">
                        <a:solidFill>
                          <a:schemeClr val="dk1"/>
                        </a:solidFill>
                        <a:effectLst/>
                        <a:latin typeface="Neue Haas Unica W1G" panose="020B0504030206020203" pitchFamily="34" charset="0"/>
                        <a:ea typeface="+mn-ea"/>
                        <a:cs typeface="+mn-cs"/>
                      </a:endParaRPr>
                    </a:p>
                  </a:txBody>
                  <a:tcPr marL="9525" marR="9525" marT="9525" marB="0" anchor="b">
                    <a:noFill/>
                  </a:tcPr>
                </a:tc>
                <a:tc>
                  <a:txBody>
                    <a:bodyPr/>
                    <a:lstStyle/>
                    <a:p>
                      <a:pPr algn="r" fontAlgn="b"/>
                      <a:r>
                        <a:rPr lang="en-FI" sz="1800" b="0" i="0" u="none" strike="noStrike" kern="1200" dirty="0">
                          <a:solidFill>
                            <a:schemeClr val="dk1"/>
                          </a:solidFill>
                          <a:effectLst/>
                          <a:latin typeface="Neue Haas Unica W1G" panose="020B0504030206020203" pitchFamily="34" charset="0"/>
                          <a:ea typeface="+mn-ea"/>
                          <a:cs typeface="+mn-cs"/>
                        </a:rPr>
                        <a:t>51 359</a:t>
                      </a:r>
                    </a:p>
                  </a:txBody>
                  <a:tcPr marL="9525" marR="9525" marT="9525" marB="0" anchor="b">
                    <a:noFill/>
                  </a:tcPr>
                </a:tc>
                <a:extLst>
                  <a:ext uri="{0D108BD9-81ED-4DB2-BD59-A6C34878D82A}">
                    <a16:rowId xmlns:a16="http://schemas.microsoft.com/office/drawing/2014/main" val="405975751"/>
                  </a:ext>
                </a:extLst>
              </a:tr>
              <a:tr h="376522">
                <a:tc>
                  <a:txBody>
                    <a:bodyPr/>
                    <a:lstStyle/>
                    <a:p>
                      <a:pPr algn="l" fontAlgn="b"/>
                      <a:r>
                        <a:rPr lang="en-FI" sz="1800" b="0" i="0" u="none" strike="noStrike" kern="1200" dirty="0">
                          <a:solidFill>
                            <a:schemeClr val="dk1"/>
                          </a:solidFill>
                          <a:effectLst/>
                          <a:latin typeface="Neue Haas Unica W1G" panose="020B0504030206020203" pitchFamily="34" charset="0"/>
                          <a:ea typeface="+mn-ea"/>
                          <a:cs typeface="+mn-cs"/>
                        </a:rPr>
                        <a:t>2.</a:t>
                      </a:r>
                    </a:p>
                  </a:txBody>
                  <a:tcPr marL="9525" marR="9525" marT="9525" marB="0" anchor="b">
                    <a:noFill/>
                  </a:tcPr>
                </a:tc>
                <a:tc>
                  <a:txBody>
                    <a:bodyPr/>
                    <a:lstStyle/>
                    <a:p>
                      <a:pPr algn="l" fontAlgn="b"/>
                      <a:r>
                        <a:rPr lang="en-GB" sz="1800" b="0" i="0" u="none" strike="noStrike" kern="1200" dirty="0" err="1">
                          <a:solidFill>
                            <a:schemeClr val="dk1"/>
                          </a:solidFill>
                          <a:effectLst/>
                          <a:latin typeface="Neue Haas Unica W1G" panose="020B0504030206020203" pitchFamily="34" charset="0"/>
                          <a:ea typeface="+mn-ea"/>
                          <a:cs typeface="+mn-cs"/>
                        </a:rPr>
                        <a:t>Potilaan</a:t>
                      </a:r>
                      <a:r>
                        <a:rPr lang="en-GB" sz="1800" b="0" i="0" u="none" strike="noStrike" kern="1200" dirty="0">
                          <a:solidFill>
                            <a:schemeClr val="dk1"/>
                          </a:solidFill>
                          <a:effectLst/>
                          <a:latin typeface="Neue Haas Unica W1G" panose="020B0504030206020203" pitchFamily="34" charset="0"/>
                          <a:ea typeface="+mn-ea"/>
                          <a:cs typeface="+mn-cs"/>
                        </a:rPr>
                        <a:t> </a:t>
                      </a:r>
                      <a:r>
                        <a:rPr lang="en-GB" sz="1800" b="0" i="0" u="none" strike="noStrike" kern="1200" dirty="0" err="1">
                          <a:solidFill>
                            <a:schemeClr val="dk1"/>
                          </a:solidFill>
                          <a:effectLst/>
                          <a:latin typeface="Neue Haas Unica W1G" panose="020B0504030206020203" pitchFamily="34" charset="0"/>
                          <a:ea typeface="+mn-ea"/>
                          <a:cs typeface="+mn-cs"/>
                        </a:rPr>
                        <a:t>Lääkärilehti</a:t>
                      </a:r>
                      <a:endParaRPr lang="en-GB" sz="1800" b="0" i="0" u="none" strike="noStrike" kern="1200" dirty="0">
                        <a:solidFill>
                          <a:schemeClr val="dk1"/>
                        </a:solidFill>
                        <a:effectLst/>
                        <a:latin typeface="Neue Haas Unica W1G" panose="020B0504030206020203" pitchFamily="34" charset="0"/>
                        <a:ea typeface="+mn-ea"/>
                        <a:cs typeface="+mn-cs"/>
                      </a:endParaRPr>
                    </a:p>
                  </a:txBody>
                  <a:tcPr marL="9525" marR="9525" marT="9525" marB="0" anchor="b">
                    <a:noFill/>
                  </a:tcPr>
                </a:tc>
                <a:tc>
                  <a:txBody>
                    <a:bodyPr/>
                    <a:lstStyle/>
                    <a:p>
                      <a:pPr algn="r" fontAlgn="b"/>
                      <a:r>
                        <a:rPr lang="en-FI" sz="1800" b="0" i="0" u="none" strike="noStrike" kern="1200" dirty="0">
                          <a:solidFill>
                            <a:schemeClr val="dk1"/>
                          </a:solidFill>
                          <a:effectLst/>
                          <a:latin typeface="Neue Haas Unica W1G" panose="020B0504030206020203" pitchFamily="34" charset="0"/>
                          <a:ea typeface="+mn-ea"/>
                          <a:cs typeface="+mn-cs"/>
                        </a:rPr>
                        <a:t>38 195</a:t>
                      </a:r>
                    </a:p>
                  </a:txBody>
                  <a:tcPr marL="9525" marR="9525" marT="9525" marB="0" anchor="b">
                    <a:noFill/>
                  </a:tcPr>
                </a:tc>
                <a:extLst>
                  <a:ext uri="{0D108BD9-81ED-4DB2-BD59-A6C34878D82A}">
                    <a16:rowId xmlns:a16="http://schemas.microsoft.com/office/drawing/2014/main" val="499271400"/>
                  </a:ext>
                </a:extLst>
              </a:tr>
              <a:tr h="376522">
                <a:tc>
                  <a:txBody>
                    <a:bodyPr/>
                    <a:lstStyle/>
                    <a:p>
                      <a:pPr algn="l" fontAlgn="b"/>
                      <a:r>
                        <a:rPr lang="en-FI" sz="1800" b="0" i="0" u="none" strike="noStrike" kern="1200" dirty="0">
                          <a:solidFill>
                            <a:schemeClr val="dk1"/>
                          </a:solidFill>
                          <a:effectLst/>
                          <a:latin typeface="Neue Haas Unica W1G" panose="020B0504030206020203" pitchFamily="34" charset="0"/>
                          <a:ea typeface="+mn-ea"/>
                          <a:cs typeface="+mn-cs"/>
                        </a:rPr>
                        <a:t>3.</a:t>
                      </a:r>
                    </a:p>
                  </a:txBody>
                  <a:tcPr marL="9525" marR="9525" marT="9525" marB="0" anchor="b">
                    <a:noFill/>
                  </a:tcPr>
                </a:tc>
                <a:tc>
                  <a:txBody>
                    <a:bodyPr/>
                    <a:lstStyle/>
                    <a:p>
                      <a:pPr algn="l" fontAlgn="b"/>
                      <a:r>
                        <a:rPr lang="en-GB" sz="1800" b="0" i="0" u="none" strike="noStrike" kern="1200" dirty="0" err="1">
                          <a:solidFill>
                            <a:schemeClr val="dk1"/>
                          </a:solidFill>
                          <a:effectLst/>
                          <a:latin typeface="Neue Haas Unica W1G" panose="020B0504030206020203" pitchFamily="34" charset="0"/>
                          <a:ea typeface="+mn-ea"/>
                          <a:cs typeface="+mn-cs"/>
                        </a:rPr>
                        <a:t>Reserviläinen</a:t>
                      </a:r>
                      <a:endParaRPr lang="en-GB" sz="1800" b="0" i="0" u="none" strike="noStrike" kern="1200" dirty="0">
                        <a:solidFill>
                          <a:schemeClr val="dk1"/>
                        </a:solidFill>
                        <a:effectLst/>
                        <a:latin typeface="Neue Haas Unica W1G" panose="020B0504030206020203" pitchFamily="34" charset="0"/>
                        <a:ea typeface="+mn-ea"/>
                        <a:cs typeface="+mn-cs"/>
                      </a:endParaRPr>
                    </a:p>
                  </a:txBody>
                  <a:tcPr marL="9525" marR="9525" marT="9525" marB="0" anchor="b">
                    <a:noFill/>
                  </a:tcPr>
                </a:tc>
                <a:tc>
                  <a:txBody>
                    <a:bodyPr/>
                    <a:lstStyle/>
                    <a:p>
                      <a:pPr algn="r" fontAlgn="b"/>
                      <a:r>
                        <a:rPr lang="en-FI" sz="1800" b="0" i="0" u="none" strike="noStrike" kern="1200" dirty="0">
                          <a:solidFill>
                            <a:schemeClr val="dk1"/>
                          </a:solidFill>
                          <a:effectLst/>
                          <a:latin typeface="Neue Haas Unica W1G" panose="020B0504030206020203" pitchFamily="34" charset="0"/>
                          <a:ea typeface="+mn-ea"/>
                          <a:cs typeface="+mn-cs"/>
                        </a:rPr>
                        <a:t>26 814</a:t>
                      </a:r>
                    </a:p>
                  </a:txBody>
                  <a:tcPr marL="9525" marR="9525" marT="9525" marB="0" anchor="b">
                    <a:noFill/>
                  </a:tcPr>
                </a:tc>
                <a:extLst>
                  <a:ext uri="{0D108BD9-81ED-4DB2-BD59-A6C34878D82A}">
                    <a16:rowId xmlns:a16="http://schemas.microsoft.com/office/drawing/2014/main" val="27734512"/>
                  </a:ext>
                </a:extLst>
              </a:tr>
              <a:tr h="376522">
                <a:tc>
                  <a:txBody>
                    <a:bodyPr/>
                    <a:lstStyle/>
                    <a:p>
                      <a:pPr algn="l" fontAlgn="b"/>
                      <a:r>
                        <a:rPr lang="en-FI" sz="1800" b="0" i="0" u="none" strike="noStrike" kern="1200" dirty="0">
                          <a:solidFill>
                            <a:schemeClr val="dk1"/>
                          </a:solidFill>
                          <a:effectLst/>
                          <a:latin typeface="Neue Haas Unica W1G" panose="020B0504030206020203" pitchFamily="34" charset="0"/>
                          <a:ea typeface="+mn-ea"/>
                          <a:cs typeface="+mn-cs"/>
                        </a:rPr>
                        <a:t>4.</a:t>
                      </a:r>
                    </a:p>
                  </a:txBody>
                  <a:tcPr marL="9525" marR="9525" marT="9525" marB="0" anchor="b">
                    <a:noFill/>
                  </a:tcPr>
                </a:tc>
                <a:tc>
                  <a:txBody>
                    <a:bodyPr/>
                    <a:lstStyle/>
                    <a:p>
                      <a:pPr algn="l" fontAlgn="b"/>
                      <a:r>
                        <a:rPr lang="en-GB" sz="1800" b="0" i="0" u="none" strike="noStrike" kern="1200" dirty="0" err="1">
                          <a:solidFill>
                            <a:schemeClr val="dk1"/>
                          </a:solidFill>
                          <a:effectLst/>
                          <a:latin typeface="Neue Haas Unica W1G" panose="020B0504030206020203" pitchFamily="34" charset="0"/>
                          <a:ea typeface="+mn-ea"/>
                          <a:cs typeface="+mn-cs"/>
                        </a:rPr>
                        <a:t>Suomen</a:t>
                      </a:r>
                      <a:r>
                        <a:rPr lang="en-GB" sz="1800" b="0" i="0" u="none" strike="noStrike" kern="1200" dirty="0">
                          <a:solidFill>
                            <a:schemeClr val="dk1"/>
                          </a:solidFill>
                          <a:effectLst/>
                          <a:latin typeface="Neue Haas Unica W1G" panose="020B0504030206020203" pitchFamily="34" charset="0"/>
                          <a:ea typeface="+mn-ea"/>
                          <a:cs typeface="+mn-cs"/>
                        </a:rPr>
                        <a:t> </a:t>
                      </a:r>
                      <a:r>
                        <a:rPr lang="en-GB" sz="1800" b="0" i="0" u="none" strike="noStrike" kern="1200" dirty="0" err="1">
                          <a:solidFill>
                            <a:schemeClr val="dk1"/>
                          </a:solidFill>
                          <a:effectLst/>
                          <a:latin typeface="Neue Haas Unica W1G" panose="020B0504030206020203" pitchFamily="34" charset="0"/>
                          <a:ea typeface="+mn-ea"/>
                          <a:cs typeface="+mn-cs"/>
                        </a:rPr>
                        <a:t>Lääkärilehti</a:t>
                      </a:r>
                      <a:endParaRPr lang="en-GB" sz="1800" b="0" i="0" u="none" strike="noStrike" kern="1200" dirty="0">
                        <a:solidFill>
                          <a:schemeClr val="dk1"/>
                        </a:solidFill>
                        <a:effectLst/>
                        <a:latin typeface="Neue Haas Unica W1G" panose="020B0504030206020203" pitchFamily="34" charset="0"/>
                        <a:ea typeface="+mn-ea"/>
                        <a:cs typeface="+mn-cs"/>
                      </a:endParaRPr>
                    </a:p>
                  </a:txBody>
                  <a:tcPr marL="9525" marR="9525" marT="9525" marB="0" anchor="b">
                    <a:noFill/>
                  </a:tcPr>
                </a:tc>
                <a:tc>
                  <a:txBody>
                    <a:bodyPr/>
                    <a:lstStyle/>
                    <a:p>
                      <a:pPr algn="r" fontAlgn="b"/>
                      <a:r>
                        <a:rPr lang="en-FI" sz="1800" b="0" i="0" u="none" strike="noStrike" kern="1200" dirty="0">
                          <a:solidFill>
                            <a:schemeClr val="dk1"/>
                          </a:solidFill>
                          <a:effectLst/>
                          <a:latin typeface="Neue Haas Unica W1G" panose="020B0504030206020203" pitchFamily="34" charset="0"/>
                          <a:ea typeface="+mn-ea"/>
                          <a:cs typeface="+mn-cs"/>
                        </a:rPr>
                        <a:t>13 871</a:t>
                      </a:r>
                    </a:p>
                  </a:txBody>
                  <a:tcPr marL="9525" marR="9525" marT="9525" marB="0" anchor="b">
                    <a:noFill/>
                  </a:tcPr>
                </a:tc>
                <a:extLst>
                  <a:ext uri="{0D108BD9-81ED-4DB2-BD59-A6C34878D82A}">
                    <a16:rowId xmlns:a16="http://schemas.microsoft.com/office/drawing/2014/main" val="1652611463"/>
                  </a:ext>
                </a:extLst>
              </a:tr>
              <a:tr h="376522">
                <a:tc>
                  <a:txBody>
                    <a:bodyPr/>
                    <a:lstStyle/>
                    <a:p>
                      <a:pPr algn="l" fontAlgn="b"/>
                      <a:r>
                        <a:rPr lang="en-FI" sz="1800" b="0" i="0" u="none" strike="noStrike" kern="1200" dirty="0">
                          <a:solidFill>
                            <a:schemeClr val="dk1"/>
                          </a:solidFill>
                          <a:effectLst/>
                          <a:latin typeface="Neue Haas Unica W1G" panose="020B0504030206020203" pitchFamily="34" charset="0"/>
                          <a:ea typeface="+mn-ea"/>
                          <a:cs typeface="+mn-cs"/>
                        </a:rPr>
                        <a:t>5.</a:t>
                      </a:r>
                    </a:p>
                  </a:txBody>
                  <a:tcPr marL="9525" marR="9525" marT="9525" marB="0" anchor="b">
                    <a:noFill/>
                  </a:tcPr>
                </a:tc>
                <a:tc>
                  <a:txBody>
                    <a:bodyPr/>
                    <a:lstStyle/>
                    <a:p>
                      <a:pPr algn="l" fontAlgn="b"/>
                      <a:r>
                        <a:rPr lang="en-GB" sz="1800" b="0" i="0" u="none" strike="noStrike" kern="1200">
                          <a:solidFill>
                            <a:schemeClr val="dk1"/>
                          </a:solidFill>
                          <a:effectLst/>
                          <a:latin typeface="Neue Haas Unica W1G" panose="020B0504030206020203" pitchFamily="34" charset="0"/>
                          <a:ea typeface="+mn-ea"/>
                          <a:cs typeface="+mn-cs"/>
                        </a:rPr>
                        <a:t>Pelastustieto</a:t>
                      </a:r>
                    </a:p>
                  </a:txBody>
                  <a:tcPr marL="9525" marR="9525" marT="9525" marB="0" anchor="b">
                    <a:noFill/>
                  </a:tcPr>
                </a:tc>
                <a:tc>
                  <a:txBody>
                    <a:bodyPr/>
                    <a:lstStyle/>
                    <a:p>
                      <a:pPr algn="r" fontAlgn="b"/>
                      <a:r>
                        <a:rPr lang="en-FI" sz="1800" b="0" i="0" u="none" strike="noStrike" kern="1200" dirty="0">
                          <a:solidFill>
                            <a:schemeClr val="dk1"/>
                          </a:solidFill>
                          <a:effectLst/>
                          <a:latin typeface="Neue Haas Unica W1G" panose="020B0504030206020203" pitchFamily="34" charset="0"/>
                          <a:ea typeface="+mn-ea"/>
                          <a:cs typeface="+mn-cs"/>
                        </a:rPr>
                        <a:t>11 809</a:t>
                      </a:r>
                    </a:p>
                  </a:txBody>
                  <a:tcPr marL="9525" marR="9525" marT="9525" marB="0" anchor="b">
                    <a:noFill/>
                  </a:tcPr>
                </a:tc>
                <a:extLst>
                  <a:ext uri="{0D108BD9-81ED-4DB2-BD59-A6C34878D82A}">
                    <a16:rowId xmlns:a16="http://schemas.microsoft.com/office/drawing/2014/main" val="2967030708"/>
                  </a:ext>
                </a:extLst>
              </a:tr>
              <a:tr h="376522">
                <a:tc>
                  <a:txBody>
                    <a:bodyPr/>
                    <a:lstStyle/>
                    <a:p>
                      <a:pPr algn="l" fontAlgn="b"/>
                      <a:r>
                        <a:rPr lang="en-FI" sz="1800" b="0" i="0" u="none" strike="noStrike" kern="1200" dirty="0">
                          <a:solidFill>
                            <a:schemeClr val="dk1"/>
                          </a:solidFill>
                          <a:effectLst/>
                          <a:latin typeface="Neue Haas Unica W1G" panose="020B0504030206020203" pitchFamily="34" charset="0"/>
                          <a:ea typeface="+mn-ea"/>
                          <a:cs typeface="+mn-cs"/>
                        </a:rPr>
                        <a:t>6.</a:t>
                      </a:r>
                    </a:p>
                  </a:txBody>
                  <a:tcPr marL="9525" marR="9525" marT="9525" marB="0" anchor="b">
                    <a:noFill/>
                  </a:tcPr>
                </a:tc>
                <a:tc>
                  <a:txBody>
                    <a:bodyPr/>
                    <a:lstStyle/>
                    <a:p>
                      <a:pPr algn="l" fontAlgn="b"/>
                      <a:r>
                        <a:rPr lang="en-GB" sz="1800" b="0" i="0" u="none" strike="noStrike" kern="1200">
                          <a:solidFill>
                            <a:schemeClr val="dk1"/>
                          </a:solidFill>
                          <a:effectLst/>
                          <a:latin typeface="Neue Haas Unica W1G" panose="020B0504030206020203" pitchFamily="34" charset="0"/>
                          <a:ea typeface="+mn-ea"/>
                          <a:cs typeface="+mn-cs"/>
                        </a:rPr>
                        <a:t>Taloustaito</a:t>
                      </a:r>
                    </a:p>
                  </a:txBody>
                  <a:tcPr marL="9525" marR="9525" marT="9525" marB="0" anchor="b">
                    <a:noFill/>
                  </a:tcPr>
                </a:tc>
                <a:tc>
                  <a:txBody>
                    <a:bodyPr/>
                    <a:lstStyle/>
                    <a:p>
                      <a:pPr algn="r" fontAlgn="b"/>
                      <a:r>
                        <a:rPr lang="en-FI" sz="1800" b="0" i="0" u="none" strike="noStrike" kern="1200" dirty="0">
                          <a:solidFill>
                            <a:schemeClr val="dk1"/>
                          </a:solidFill>
                          <a:effectLst/>
                          <a:latin typeface="Neue Haas Unica W1G" panose="020B0504030206020203" pitchFamily="34" charset="0"/>
                          <a:ea typeface="+mn-ea"/>
                          <a:cs typeface="+mn-cs"/>
                        </a:rPr>
                        <a:t>10 619</a:t>
                      </a:r>
                    </a:p>
                  </a:txBody>
                  <a:tcPr marL="9525" marR="9525" marT="9525" marB="0" anchor="b">
                    <a:noFill/>
                  </a:tcPr>
                </a:tc>
                <a:extLst>
                  <a:ext uri="{0D108BD9-81ED-4DB2-BD59-A6C34878D82A}">
                    <a16:rowId xmlns:a16="http://schemas.microsoft.com/office/drawing/2014/main" val="297739411"/>
                  </a:ext>
                </a:extLst>
              </a:tr>
              <a:tr h="376522">
                <a:tc>
                  <a:txBody>
                    <a:bodyPr/>
                    <a:lstStyle/>
                    <a:p>
                      <a:pPr algn="l" fontAlgn="b"/>
                      <a:r>
                        <a:rPr lang="en-FI" sz="1800" b="0" i="0" u="none" strike="noStrike" kern="1200" dirty="0">
                          <a:solidFill>
                            <a:schemeClr val="dk1"/>
                          </a:solidFill>
                          <a:effectLst/>
                          <a:latin typeface="Neue Haas Unica W1G" panose="020B0504030206020203" pitchFamily="34" charset="0"/>
                          <a:ea typeface="+mn-ea"/>
                          <a:cs typeface="+mn-cs"/>
                        </a:rPr>
                        <a:t>7.</a:t>
                      </a:r>
                    </a:p>
                  </a:txBody>
                  <a:tcPr marL="9525" marR="9525" marT="9525" marB="0" anchor="b">
                    <a:noFill/>
                  </a:tcPr>
                </a:tc>
                <a:tc>
                  <a:txBody>
                    <a:bodyPr/>
                    <a:lstStyle/>
                    <a:p>
                      <a:pPr algn="l" fontAlgn="b"/>
                      <a:r>
                        <a:rPr lang="en-GB" sz="1800" b="0" i="0" u="none" strike="noStrike" kern="1200" dirty="0" err="1">
                          <a:solidFill>
                            <a:schemeClr val="dk1"/>
                          </a:solidFill>
                          <a:effectLst/>
                          <a:latin typeface="Neue Haas Unica W1G" panose="020B0504030206020203" pitchFamily="34" charset="0"/>
                          <a:ea typeface="+mn-ea"/>
                          <a:cs typeface="+mn-cs"/>
                        </a:rPr>
                        <a:t>Kuntalehti</a:t>
                      </a:r>
                      <a:endParaRPr lang="en-GB" sz="1800" b="0" i="0" u="none" strike="noStrike" kern="1200" dirty="0">
                        <a:solidFill>
                          <a:schemeClr val="dk1"/>
                        </a:solidFill>
                        <a:effectLst/>
                        <a:latin typeface="Neue Haas Unica W1G" panose="020B0504030206020203" pitchFamily="34" charset="0"/>
                        <a:ea typeface="+mn-ea"/>
                        <a:cs typeface="+mn-cs"/>
                      </a:endParaRPr>
                    </a:p>
                  </a:txBody>
                  <a:tcPr marL="9525" marR="9525" marT="9525" marB="0" anchor="b">
                    <a:noFill/>
                  </a:tcPr>
                </a:tc>
                <a:tc>
                  <a:txBody>
                    <a:bodyPr/>
                    <a:lstStyle/>
                    <a:p>
                      <a:pPr algn="r" fontAlgn="b"/>
                      <a:r>
                        <a:rPr lang="en-FI" sz="1800" b="0" i="0" u="none" strike="noStrike" kern="1200" dirty="0">
                          <a:solidFill>
                            <a:schemeClr val="dk1"/>
                          </a:solidFill>
                          <a:effectLst/>
                          <a:latin typeface="Neue Haas Unica W1G" panose="020B0504030206020203" pitchFamily="34" charset="0"/>
                          <a:ea typeface="+mn-ea"/>
                          <a:cs typeface="+mn-cs"/>
                        </a:rPr>
                        <a:t>9 019</a:t>
                      </a:r>
                    </a:p>
                  </a:txBody>
                  <a:tcPr marL="9525" marR="9525" marT="9525" marB="0" anchor="b">
                    <a:noFill/>
                  </a:tcPr>
                </a:tc>
                <a:extLst>
                  <a:ext uri="{0D108BD9-81ED-4DB2-BD59-A6C34878D82A}">
                    <a16:rowId xmlns:a16="http://schemas.microsoft.com/office/drawing/2014/main" val="3823572977"/>
                  </a:ext>
                </a:extLst>
              </a:tr>
              <a:tr h="376522">
                <a:tc>
                  <a:txBody>
                    <a:bodyPr/>
                    <a:lstStyle/>
                    <a:p>
                      <a:pPr algn="l" fontAlgn="b"/>
                      <a:r>
                        <a:rPr lang="en-FI" sz="1800" b="0" i="0" u="none" strike="noStrike" kern="1200" dirty="0">
                          <a:solidFill>
                            <a:schemeClr val="dk1"/>
                          </a:solidFill>
                          <a:effectLst/>
                          <a:latin typeface="Neue Haas Unica W1G" panose="020B0504030206020203" pitchFamily="34" charset="0"/>
                          <a:ea typeface="+mn-ea"/>
                          <a:cs typeface="+mn-cs"/>
                        </a:rPr>
                        <a:t>8.</a:t>
                      </a:r>
                    </a:p>
                  </a:txBody>
                  <a:tcPr marL="9525" marR="9525" marT="9525" marB="0" anchor="b">
                    <a:noFill/>
                  </a:tcPr>
                </a:tc>
                <a:tc>
                  <a:txBody>
                    <a:bodyPr/>
                    <a:lstStyle/>
                    <a:p>
                      <a:pPr algn="l" fontAlgn="b"/>
                      <a:r>
                        <a:rPr lang="en-GB" sz="1800" b="0" i="0" u="none" strike="noStrike" kern="1200" dirty="0">
                          <a:solidFill>
                            <a:schemeClr val="dk1"/>
                          </a:solidFill>
                          <a:effectLst/>
                          <a:latin typeface="Neue Haas Unica W1G" panose="020B0504030206020203" pitchFamily="34" charset="0"/>
                          <a:ea typeface="+mn-ea"/>
                          <a:cs typeface="+mn-cs"/>
                        </a:rPr>
                        <a:t>Super</a:t>
                      </a:r>
                    </a:p>
                  </a:txBody>
                  <a:tcPr marL="9525" marR="9525" marT="9525" marB="0" anchor="b">
                    <a:noFill/>
                  </a:tcPr>
                </a:tc>
                <a:tc>
                  <a:txBody>
                    <a:bodyPr/>
                    <a:lstStyle/>
                    <a:p>
                      <a:pPr algn="r" fontAlgn="b"/>
                      <a:r>
                        <a:rPr lang="en-FI" sz="1800" b="0" i="0" u="none" strike="noStrike" kern="1200" dirty="0">
                          <a:solidFill>
                            <a:schemeClr val="dk1"/>
                          </a:solidFill>
                          <a:effectLst/>
                          <a:latin typeface="Neue Haas Unica W1G" panose="020B0504030206020203" pitchFamily="34" charset="0"/>
                          <a:ea typeface="+mn-ea"/>
                          <a:cs typeface="+mn-cs"/>
                        </a:rPr>
                        <a:t>8 848</a:t>
                      </a:r>
                    </a:p>
                  </a:txBody>
                  <a:tcPr marL="9525" marR="9525" marT="9525" marB="0" anchor="b">
                    <a:noFill/>
                  </a:tcPr>
                </a:tc>
                <a:extLst>
                  <a:ext uri="{0D108BD9-81ED-4DB2-BD59-A6C34878D82A}">
                    <a16:rowId xmlns:a16="http://schemas.microsoft.com/office/drawing/2014/main" val="3444996892"/>
                  </a:ext>
                </a:extLst>
              </a:tr>
              <a:tr h="376522">
                <a:tc>
                  <a:txBody>
                    <a:bodyPr/>
                    <a:lstStyle/>
                    <a:p>
                      <a:pPr algn="l" fontAlgn="b"/>
                      <a:r>
                        <a:rPr lang="en-FI" sz="1800" b="0" i="0" u="none" strike="noStrike" kern="1200" dirty="0">
                          <a:solidFill>
                            <a:schemeClr val="dk1"/>
                          </a:solidFill>
                          <a:effectLst/>
                          <a:latin typeface="Neue Haas Unica W1G" panose="020B0504030206020203" pitchFamily="34" charset="0"/>
                          <a:ea typeface="+mn-ea"/>
                          <a:cs typeface="+mn-cs"/>
                        </a:rPr>
                        <a:t>9.</a:t>
                      </a:r>
                    </a:p>
                  </a:txBody>
                  <a:tcPr marL="9525" marR="9525" marT="9525" marB="0" anchor="b">
                    <a:noFill/>
                  </a:tcPr>
                </a:tc>
                <a:tc>
                  <a:txBody>
                    <a:bodyPr/>
                    <a:lstStyle/>
                    <a:p>
                      <a:pPr algn="l" fontAlgn="b"/>
                      <a:r>
                        <a:rPr lang="en-GB" sz="1800" b="0" i="0" u="none" strike="noStrike" kern="1200" dirty="0" err="1">
                          <a:solidFill>
                            <a:schemeClr val="dk1"/>
                          </a:solidFill>
                          <a:effectLst/>
                          <a:latin typeface="Neue Haas Unica W1G" panose="020B0504030206020203" pitchFamily="34" charset="0"/>
                          <a:ea typeface="+mn-ea"/>
                          <a:cs typeface="+mn-cs"/>
                        </a:rPr>
                        <a:t>Suomen</a:t>
                      </a:r>
                      <a:r>
                        <a:rPr lang="en-GB" sz="1800" b="0" i="0" u="none" strike="noStrike" kern="1200" dirty="0">
                          <a:solidFill>
                            <a:schemeClr val="dk1"/>
                          </a:solidFill>
                          <a:effectLst/>
                          <a:latin typeface="Neue Haas Unica W1G" panose="020B0504030206020203" pitchFamily="34" charset="0"/>
                          <a:ea typeface="+mn-ea"/>
                          <a:cs typeface="+mn-cs"/>
                        </a:rPr>
                        <a:t> </a:t>
                      </a:r>
                      <a:r>
                        <a:rPr lang="en-GB" sz="1800" b="0" i="0" u="none" strike="noStrike" kern="1200" dirty="0" err="1">
                          <a:solidFill>
                            <a:schemeClr val="dk1"/>
                          </a:solidFill>
                          <a:effectLst/>
                          <a:latin typeface="Neue Haas Unica W1G" panose="020B0504030206020203" pitchFamily="34" charset="0"/>
                          <a:ea typeface="+mn-ea"/>
                          <a:cs typeface="+mn-cs"/>
                        </a:rPr>
                        <a:t>Kiinteistölehti</a:t>
                      </a:r>
                      <a:endParaRPr lang="en-GB" sz="1800" b="0" i="0" u="none" strike="noStrike" kern="1200" dirty="0">
                        <a:solidFill>
                          <a:schemeClr val="dk1"/>
                        </a:solidFill>
                        <a:effectLst/>
                        <a:latin typeface="Neue Haas Unica W1G" panose="020B0504030206020203" pitchFamily="34" charset="0"/>
                        <a:ea typeface="+mn-ea"/>
                        <a:cs typeface="+mn-cs"/>
                      </a:endParaRPr>
                    </a:p>
                  </a:txBody>
                  <a:tcPr marL="9525" marR="9525" marT="9525" marB="0" anchor="b">
                    <a:noFill/>
                  </a:tcPr>
                </a:tc>
                <a:tc>
                  <a:txBody>
                    <a:bodyPr/>
                    <a:lstStyle/>
                    <a:p>
                      <a:pPr algn="r" fontAlgn="b"/>
                      <a:r>
                        <a:rPr lang="en-FI" sz="1800" b="0" i="0" u="none" strike="noStrike" kern="1200" dirty="0">
                          <a:solidFill>
                            <a:schemeClr val="dk1"/>
                          </a:solidFill>
                          <a:effectLst/>
                          <a:latin typeface="Neue Haas Unica W1G" panose="020B0504030206020203" pitchFamily="34" charset="0"/>
                          <a:ea typeface="+mn-ea"/>
                          <a:cs typeface="+mn-cs"/>
                        </a:rPr>
                        <a:t>6 352</a:t>
                      </a:r>
                    </a:p>
                  </a:txBody>
                  <a:tcPr marL="9525" marR="9525" marT="9525" marB="0" anchor="b">
                    <a:noFill/>
                  </a:tcPr>
                </a:tc>
                <a:extLst>
                  <a:ext uri="{0D108BD9-81ED-4DB2-BD59-A6C34878D82A}">
                    <a16:rowId xmlns:a16="http://schemas.microsoft.com/office/drawing/2014/main" val="3334728451"/>
                  </a:ext>
                </a:extLst>
              </a:tr>
              <a:tr h="376522">
                <a:tc>
                  <a:txBody>
                    <a:bodyPr/>
                    <a:lstStyle/>
                    <a:p>
                      <a:pPr algn="l" fontAlgn="b"/>
                      <a:r>
                        <a:rPr lang="en-FI" sz="1800" b="0" i="0" u="none" strike="noStrike" kern="1200" dirty="0">
                          <a:solidFill>
                            <a:schemeClr val="dk1"/>
                          </a:solidFill>
                          <a:effectLst/>
                          <a:latin typeface="Neue Haas Unica W1G" panose="020B0504030206020203" pitchFamily="34" charset="0"/>
                          <a:ea typeface="+mn-ea"/>
                          <a:cs typeface="+mn-cs"/>
                        </a:rPr>
                        <a:t>10.</a:t>
                      </a:r>
                    </a:p>
                  </a:txBody>
                  <a:tcPr marL="9525" marR="9525" marT="9525" marB="0" anchor="b">
                    <a:noFill/>
                  </a:tcPr>
                </a:tc>
                <a:tc>
                  <a:txBody>
                    <a:bodyPr/>
                    <a:lstStyle/>
                    <a:p>
                      <a:pPr algn="l" fontAlgn="b"/>
                      <a:r>
                        <a:rPr lang="en-GB" sz="1800" b="0" i="0" u="none" strike="noStrike" kern="1200" dirty="0" err="1">
                          <a:solidFill>
                            <a:schemeClr val="dk1"/>
                          </a:solidFill>
                          <a:effectLst/>
                          <a:latin typeface="Neue Haas Unica W1G" panose="020B0504030206020203" pitchFamily="34" charset="0"/>
                          <a:ea typeface="+mn-ea"/>
                          <a:cs typeface="+mn-cs"/>
                        </a:rPr>
                        <a:t>Apteekkarilehti</a:t>
                      </a:r>
                      <a:endParaRPr lang="en-GB" sz="1800" b="0" i="0" u="none" strike="noStrike" kern="1200" dirty="0">
                        <a:solidFill>
                          <a:schemeClr val="dk1"/>
                        </a:solidFill>
                        <a:effectLst/>
                        <a:latin typeface="Neue Haas Unica W1G" panose="020B0504030206020203" pitchFamily="34" charset="0"/>
                        <a:ea typeface="+mn-ea"/>
                        <a:cs typeface="+mn-cs"/>
                      </a:endParaRPr>
                    </a:p>
                  </a:txBody>
                  <a:tcPr marL="9525" marR="9525" marT="9525" marB="0" anchor="b">
                    <a:noFill/>
                  </a:tcPr>
                </a:tc>
                <a:tc>
                  <a:txBody>
                    <a:bodyPr/>
                    <a:lstStyle/>
                    <a:p>
                      <a:pPr algn="r" fontAlgn="b"/>
                      <a:r>
                        <a:rPr lang="en-FI" sz="1800" b="0" i="0" u="none" strike="noStrike" kern="1200" dirty="0">
                          <a:solidFill>
                            <a:schemeClr val="dk1"/>
                          </a:solidFill>
                          <a:effectLst/>
                          <a:latin typeface="Neue Haas Unica W1G" panose="020B0504030206020203" pitchFamily="34" charset="0"/>
                          <a:ea typeface="+mn-ea"/>
                          <a:cs typeface="+mn-cs"/>
                        </a:rPr>
                        <a:t>6 055</a:t>
                      </a:r>
                    </a:p>
                  </a:txBody>
                  <a:tcPr marL="9525" marR="9525" marT="9525" marB="0" anchor="b">
                    <a:noFill/>
                  </a:tcPr>
                </a:tc>
                <a:extLst>
                  <a:ext uri="{0D108BD9-81ED-4DB2-BD59-A6C34878D82A}">
                    <a16:rowId xmlns:a16="http://schemas.microsoft.com/office/drawing/2014/main" val="119159388"/>
                  </a:ext>
                </a:extLst>
              </a:tr>
            </a:tbl>
          </a:graphicData>
        </a:graphic>
      </p:graphicFrame>
      <p:sp>
        <p:nvSpPr>
          <p:cNvPr id="10" name="TextBox 9">
            <a:extLst>
              <a:ext uri="{FF2B5EF4-FFF2-40B4-BE49-F238E27FC236}">
                <a16:creationId xmlns:a16="http://schemas.microsoft.com/office/drawing/2014/main" id="{DC5EF94E-7CB4-0947-926F-1401CC0EFFE8}"/>
              </a:ext>
            </a:extLst>
          </p:cNvPr>
          <p:cNvSpPr txBox="1"/>
          <p:nvPr/>
        </p:nvSpPr>
        <p:spPr>
          <a:xfrm>
            <a:off x="1355784" y="6280550"/>
            <a:ext cx="4835240" cy="461665"/>
          </a:xfrm>
          <a:prstGeom prst="rect">
            <a:avLst/>
          </a:prstGeom>
          <a:noFill/>
        </p:spPr>
        <p:txBody>
          <a:bodyPr wrap="square" rtlCol="0">
            <a:spAutoFit/>
          </a:bodyPr>
          <a:lstStyle/>
          <a:p>
            <a:pPr algn="ctr"/>
            <a:r>
              <a:rPr lang="en-GB" sz="1200">
                <a:latin typeface="Neue Haas Unica W1G" panose="020B0504030206020203" pitchFamily="34" charset="0"/>
              </a:rPr>
              <a:t>Source: Magazines’ social media monitoring, May 2021,</a:t>
            </a:r>
            <a:br>
              <a:rPr lang="en-GB" sz="1200">
                <a:latin typeface="Neue Haas Unica W1G" panose="020B0504030206020203" pitchFamily="34" charset="0"/>
              </a:rPr>
            </a:br>
            <a:r>
              <a:rPr lang="en-GB" sz="1200">
                <a:latin typeface="Neue Haas Unica W1G" panose="020B0504030206020203" pitchFamily="34" charset="0"/>
              </a:rPr>
              <a:t>Finnish Magazine Media Association</a:t>
            </a:r>
          </a:p>
        </p:txBody>
      </p:sp>
    </p:spTree>
    <p:extLst>
      <p:ext uri="{BB962C8B-B14F-4D97-AF65-F5344CB8AC3E}">
        <p14:creationId xmlns:p14="http://schemas.microsoft.com/office/powerpoint/2010/main" val="2088151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E57385-AED9-D040-A60D-56F08AE5F160}"/>
              </a:ext>
            </a:extLst>
          </p:cNvPr>
          <p:cNvSpPr>
            <a:spLocks noGrp="1"/>
          </p:cNvSpPr>
          <p:nvPr>
            <p:ph idx="11"/>
          </p:nvPr>
        </p:nvSpPr>
        <p:spPr>
          <a:xfrm>
            <a:off x="1689706" y="677871"/>
            <a:ext cx="8824801" cy="5060444"/>
          </a:xfrm>
        </p:spPr>
        <p:txBody>
          <a:bodyPr anchor="ctr">
            <a:normAutofit fontScale="85000" lnSpcReduction="20000"/>
          </a:bodyPr>
          <a:lstStyle/>
          <a:p>
            <a:r>
              <a:rPr lang="en-GB" sz="4200" dirty="0">
                <a:latin typeface="Neue Haas Unica W1G Medium" panose="020B0504030206020203" pitchFamily="34" charset="0"/>
              </a:rPr>
              <a:t>Men and women are equally active members of associations, but women are involved in more diverse activities.</a:t>
            </a:r>
            <a:r>
              <a:rPr lang="en-FI" sz="4200" dirty="0">
                <a:latin typeface="Neue Haas Unica W1G Medium" panose="020B0504030206020203" pitchFamily="34" charset="0"/>
              </a:rPr>
              <a:t> </a:t>
            </a:r>
            <a:br>
              <a:rPr lang="fi-FI" sz="2600" u="sng" dirty="0"/>
            </a:br>
            <a:endParaRPr lang="fi-FI" sz="2600" u="sng" dirty="0"/>
          </a:p>
          <a:p>
            <a:r>
              <a:rPr lang="en-GB" sz="2600" u="sng" dirty="0"/>
              <a:t>Men</a:t>
            </a:r>
            <a:r>
              <a:rPr lang="en-GB" sz="2600" dirty="0"/>
              <a:t> are more involved in sports clubs and national defence organizations.</a:t>
            </a:r>
            <a:br>
              <a:rPr lang="fi-FI" sz="2600" dirty="0"/>
            </a:br>
            <a:endParaRPr lang="fi-FI" sz="2600" dirty="0"/>
          </a:p>
          <a:p>
            <a:r>
              <a:rPr lang="en-GB" sz="2600" u="sng" dirty="0"/>
              <a:t>Women</a:t>
            </a:r>
            <a:r>
              <a:rPr lang="en-GB" sz="2600" dirty="0"/>
              <a:t> participate more than men in social and health care organizations, religious associations, cultural and art associations, agricultural and household advisory organizations, and school and kindergarten parents’ associations.</a:t>
            </a:r>
            <a:endParaRPr lang="en-FI" sz="2600" dirty="0"/>
          </a:p>
        </p:txBody>
      </p:sp>
      <p:sp>
        <p:nvSpPr>
          <p:cNvPr id="5" name="Content Placeholder 3">
            <a:extLst>
              <a:ext uri="{FF2B5EF4-FFF2-40B4-BE49-F238E27FC236}">
                <a16:creationId xmlns:a16="http://schemas.microsoft.com/office/drawing/2014/main" id="{A2EE2C68-46AA-3649-8C00-BEE90E6DF6A9}"/>
              </a:ext>
            </a:extLst>
          </p:cNvPr>
          <p:cNvSpPr txBox="1">
            <a:spLocks/>
          </p:cNvSpPr>
          <p:nvPr/>
        </p:nvSpPr>
        <p:spPr>
          <a:xfrm>
            <a:off x="1683600" y="6294348"/>
            <a:ext cx="8824801" cy="329924"/>
          </a:xfrm>
          <a:prstGeom prst="rect">
            <a:avLst/>
          </a:prstGeom>
        </p:spPr>
        <p:txBody>
          <a:bodyPr vert="horz" lIns="91440" tIns="45720" rIns="91440" bIns="45720" rtlCol="0" anchor="ctr">
            <a:normAutofit/>
          </a:bodyPr>
          <a:lstStyle>
            <a:lvl1pPr marL="228600" indent="-228600" algn="ctr" defTabSz="914400" rtl="0" eaLnBrk="1" latinLnBrk="0" hangingPunct="1">
              <a:lnSpc>
                <a:spcPct val="120000"/>
              </a:lnSpc>
              <a:spcBef>
                <a:spcPts val="1000"/>
              </a:spcBef>
              <a:buFontTx/>
              <a:buNone/>
              <a:defRPr sz="2200" b="0" i="0" kern="1200">
                <a:solidFill>
                  <a:srgbClr val="F5F4F7"/>
                </a:solidFill>
                <a:latin typeface="Neue Haas Unica W1G Light" panose="020B0404030206020203" pitchFamily="34" charset="0"/>
                <a:ea typeface="+mn-ea"/>
                <a:cs typeface="+mn-cs"/>
              </a:defRPr>
            </a:lvl1pPr>
            <a:lvl2pPr marL="6858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2pPr>
            <a:lvl3pPr marL="11430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GB" sz="1200" dirty="0"/>
              <a:t>Source: Leisure participation, Statistics Finland, 2017</a:t>
            </a:r>
            <a:endParaRPr lang="en-FI" sz="1200" dirty="0"/>
          </a:p>
        </p:txBody>
      </p:sp>
      <p:pic>
        <p:nvPicPr>
          <p:cNvPr id="9" name="Picture 8">
            <a:extLst>
              <a:ext uri="{FF2B5EF4-FFF2-40B4-BE49-F238E27FC236}">
                <a16:creationId xmlns:a16="http://schemas.microsoft.com/office/drawing/2014/main" id="{A84033B2-78A2-D048-A80D-52E7FF02894F}"/>
              </a:ext>
            </a:extLst>
          </p:cNvPr>
          <p:cNvPicPr>
            <a:picLocks noChangeAspect="1"/>
          </p:cNvPicPr>
          <p:nvPr/>
        </p:nvPicPr>
        <p:blipFill>
          <a:blip r:embed="rId3"/>
          <a:stretch>
            <a:fillRect/>
          </a:stretch>
        </p:blipFill>
        <p:spPr>
          <a:xfrm>
            <a:off x="9911370" y="6214091"/>
            <a:ext cx="1962524" cy="360680"/>
          </a:xfrm>
          <a:prstGeom prst="rect">
            <a:avLst/>
          </a:prstGeom>
        </p:spPr>
      </p:pic>
    </p:spTree>
    <p:extLst>
      <p:ext uri="{BB962C8B-B14F-4D97-AF65-F5344CB8AC3E}">
        <p14:creationId xmlns:p14="http://schemas.microsoft.com/office/powerpoint/2010/main" val="21845989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271734"/>
          </a:xfrm>
        </p:spPr>
        <p:txBody>
          <a:bodyPr anchor="b">
            <a:normAutofit/>
          </a:bodyPr>
          <a:lstStyle/>
          <a:p>
            <a:r>
              <a:rPr lang="en-GB" sz="3000" dirty="0">
                <a:solidFill>
                  <a:schemeClr val="tx2"/>
                </a:solidFill>
              </a:rPr>
              <a:t>Professional and organization magazines are viewed very positively</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fontScale="92500"/>
          </a:bodyPr>
          <a:lstStyle/>
          <a:p>
            <a:r>
              <a:rPr lang="en-GB" sz="5000" dirty="0"/>
              <a:t>66 % </a:t>
            </a:r>
            <a:br>
              <a:rPr lang="en-GB" sz="5000" dirty="0"/>
            </a:br>
            <a:r>
              <a:rPr lang="en-GB" dirty="0"/>
              <a:t>have a positive attitude towards professional and organization magazines.</a:t>
            </a:r>
          </a:p>
          <a:p>
            <a:pPr algn="ctr"/>
            <a:endParaRPr lang="en-GB" dirty="0"/>
          </a:p>
          <a:p>
            <a:r>
              <a:rPr lang="en-GB" sz="5000" dirty="0"/>
              <a:t>1 % </a:t>
            </a:r>
            <a:br>
              <a:rPr lang="en-GB" sz="5000" dirty="0"/>
            </a:br>
            <a:r>
              <a:rPr lang="en-GB" dirty="0"/>
              <a:t>have a negative attitude.</a:t>
            </a:r>
          </a:p>
        </p:txBody>
      </p:sp>
      <p:sp>
        <p:nvSpPr>
          <p:cNvPr id="3" name="TextBox 2">
            <a:extLst>
              <a:ext uri="{FF2B5EF4-FFF2-40B4-BE49-F238E27FC236}">
                <a16:creationId xmlns:a16="http://schemas.microsoft.com/office/drawing/2014/main" id="{00850169-5D2D-7F48-820B-3EDB48E744F2}"/>
              </a:ext>
            </a:extLst>
          </p:cNvPr>
          <p:cNvSpPr txBox="1"/>
          <p:nvPr/>
        </p:nvSpPr>
        <p:spPr>
          <a:xfrm>
            <a:off x="1948543" y="1734865"/>
            <a:ext cx="5025464" cy="461665"/>
          </a:xfrm>
          <a:prstGeom prst="rect">
            <a:avLst/>
          </a:prstGeom>
          <a:noFill/>
        </p:spPr>
        <p:txBody>
          <a:bodyPr wrap="square" rtlCol="0">
            <a:spAutoFit/>
          </a:bodyPr>
          <a:lstStyle/>
          <a:p>
            <a:pPr algn="r"/>
            <a:r>
              <a:rPr lang="en-GB" sz="1200" dirty="0">
                <a:latin typeface="Neue Haas Unica W1G" panose="020B0504030206020203" pitchFamily="34" charset="0"/>
              </a:rPr>
              <a:t>How would you describe your attitude towards professional and organization magazines in general? % of respondents, N = 12,152</a:t>
            </a:r>
          </a:p>
        </p:txBody>
      </p:sp>
      <p:graphicFrame>
        <p:nvGraphicFramePr>
          <p:cNvPr id="7" name="Chart 6">
            <a:extLst>
              <a:ext uri="{FF2B5EF4-FFF2-40B4-BE49-F238E27FC236}">
                <a16:creationId xmlns:a16="http://schemas.microsoft.com/office/drawing/2014/main" id="{9E32CBD6-BD79-CC41-9D8E-8E9E075B8CAD}"/>
              </a:ext>
            </a:extLst>
          </p:cNvPr>
          <p:cNvGraphicFramePr/>
          <p:nvPr>
            <p:extLst>
              <p:ext uri="{D42A27DB-BD31-4B8C-83A1-F6EECF244321}">
                <p14:modId xmlns:p14="http://schemas.microsoft.com/office/powerpoint/2010/main" val="1373523288"/>
              </p:ext>
            </p:extLst>
          </p:nvPr>
        </p:nvGraphicFramePr>
        <p:xfrm>
          <a:off x="274857" y="1996475"/>
          <a:ext cx="6997094" cy="46413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321695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0"/>
            <a:ext cx="6371695" cy="1469985"/>
          </a:xfrm>
        </p:spPr>
        <p:txBody>
          <a:bodyPr anchor="b">
            <a:noAutofit/>
          </a:bodyPr>
          <a:lstStyle/>
          <a:p>
            <a:r>
              <a:rPr lang="en-GB" sz="2600" dirty="0">
                <a:solidFill>
                  <a:schemeClr val="tx2"/>
                </a:solidFill>
              </a:rPr>
              <a:t>How has this magazine affected your perception of the field / organization / publisher represented by the magazine*</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a:xfrm>
            <a:off x="8081614" y="1600201"/>
            <a:ext cx="3659703" cy="4245428"/>
          </a:xfrm>
        </p:spPr>
        <p:txBody>
          <a:bodyPr anchor="ctr">
            <a:normAutofit fontScale="92500" lnSpcReduction="10000"/>
          </a:bodyPr>
          <a:lstStyle/>
          <a:p>
            <a:r>
              <a:rPr lang="en-GB" sz="2200" dirty="0"/>
              <a:t>The magazine plays a role in determining the reputation of the industry it represents and its publisher.</a:t>
            </a:r>
          </a:p>
          <a:p>
            <a:endParaRPr lang="en-GB" sz="1100" dirty="0"/>
          </a:p>
          <a:p>
            <a:pPr algn="ctr"/>
            <a:r>
              <a:rPr lang="en-GB" sz="4300" dirty="0"/>
              <a:t>80% </a:t>
            </a:r>
          </a:p>
          <a:p>
            <a:r>
              <a:rPr lang="en-GB" sz="2200" dirty="0"/>
              <a:t>say that the magazine has a positive effect on the image of the industry / organization / publisher.</a:t>
            </a:r>
          </a:p>
        </p:txBody>
      </p:sp>
      <p:sp>
        <p:nvSpPr>
          <p:cNvPr id="3" name="TextBox 2">
            <a:extLst>
              <a:ext uri="{FF2B5EF4-FFF2-40B4-BE49-F238E27FC236}">
                <a16:creationId xmlns:a16="http://schemas.microsoft.com/office/drawing/2014/main" id="{00850169-5D2D-7F48-820B-3EDB48E744F2}"/>
              </a:ext>
            </a:extLst>
          </p:cNvPr>
          <p:cNvSpPr txBox="1"/>
          <p:nvPr/>
        </p:nvSpPr>
        <p:spPr>
          <a:xfrm>
            <a:off x="2488557" y="1734865"/>
            <a:ext cx="4485449" cy="461665"/>
          </a:xfrm>
          <a:prstGeom prst="rect">
            <a:avLst/>
          </a:prstGeom>
          <a:noFill/>
        </p:spPr>
        <p:txBody>
          <a:bodyPr wrap="square" rtlCol="0">
            <a:spAutoFit/>
          </a:bodyPr>
          <a:lstStyle/>
          <a:p>
            <a:pPr algn="r"/>
            <a:r>
              <a:rPr lang="en-GB" sz="1200" dirty="0">
                <a:latin typeface="Neue Haas Unica W1G" panose="020B0504030206020203" pitchFamily="34" charset="0"/>
              </a:rPr>
              <a:t>*) the form of the question varies slightly in different publications  |  % of respondents, N = 12 152 </a:t>
            </a:r>
          </a:p>
        </p:txBody>
      </p:sp>
      <p:graphicFrame>
        <p:nvGraphicFramePr>
          <p:cNvPr id="7" name="Chart 6">
            <a:extLst>
              <a:ext uri="{FF2B5EF4-FFF2-40B4-BE49-F238E27FC236}">
                <a16:creationId xmlns:a16="http://schemas.microsoft.com/office/drawing/2014/main" id="{BBD2F79B-1CB7-E442-99DA-C65B128C16BB}"/>
              </a:ext>
            </a:extLst>
          </p:cNvPr>
          <p:cNvGraphicFramePr/>
          <p:nvPr>
            <p:extLst>
              <p:ext uri="{D42A27DB-BD31-4B8C-83A1-F6EECF244321}">
                <p14:modId xmlns:p14="http://schemas.microsoft.com/office/powerpoint/2010/main" val="4177144245"/>
              </p:ext>
            </p:extLst>
          </p:nvPr>
        </p:nvGraphicFramePr>
        <p:xfrm>
          <a:off x="196770" y="2328441"/>
          <a:ext cx="7099380" cy="41627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68807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noAutofit/>
          </a:bodyPr>
          <a:lstStyle/>
          <a:p>
            <a:r>
              <a:rPr lang="en-GB" sz="4500" dirty="0"/>
              <a:t>How the magazine affects the perception of the publisher </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421763" y="1537854"/>
            <a:ext cx="9348474" cy="4421345"/>
          </a:xfrm>
        </p:spPr>
        <p:txBody>
          <a:bodyPr anchor="ctr">
            <a:noAutofit/>
          </a:bodyPr>
          <a:lstStyle/>
          <a:p>
            <a:pPr>
              <a:spcBef>
                <a:spcPts val="800"/>
              </a:spcBef>
            </a:pPr>
            <a:r>
              <a:rPr lang="en-GB" sz="2000" b="1" dirty="0">
                <a:latin typeface="Neue Haas Unica W1G" panose="020B0504030206020203" pitchFamily="34" charset="0"/>
              </a:rPr>
              <a:t>It makes the organization’s actions on behalf of its members a concrete reality</a:t>
            </a:r>
            <a:br>
              <a:rPr lang="en-GB" sz="2000" b="1" dirty="0">
                <a:latin typeface="Neue Haas Unica W1G" panose="020B0504030206020203" pitchFamily="34" charset="0"/>
              </a:rPr>
            </a:br>
            <a:endParaRPr lang="en-GB" sz="200" b="1" dirty="0">
              <a:latin typeface="Neue Haas Unica W1G" panose="020B0504030206020203" pitchFamily="34" charset="0"/>
            </a:endParaRPr>
          </a:p>
          <a:p>
            <a:pPr>
              <a:spcBef>
                <a:spcPts val="800"/>
              </a:spcBef>
            </a:pPr>
            <a:r>
              <a:rPr lang="en-GB" sz="1500" dirty="0">
                <a:latin typeface="Neue Haas Unica W1G" panose="020B0504030206020203" pitchFamily="34" charset="0"/>
              </a:rPr>
              <a:t>”By addressing current issues, </a:t>
            </a:r>
            <a:r>
              <a:rPr lang="en-GB" sz="1500" u="sng" dirty="0">
                <a:latin typeface="Neue Haas Unica W1G" panose="020B0504030206020203" pitchFamily="34" charset="0"/>
              </a:rPr>
              <a:t>the union shows that its existence is necessary, that it’s knowledgeable, and will benefit me</a:t>
            </a:r>
            <a:r>
              <a:rPr lang="en-GB" sz="1500" dirty="0">
                <a:latin typeface="Neue Haas Unica W1G" panose="020B0504030206020203" pitchFamily="34" charset="0"/>
              </a:rPr>
              <a:t>.”</a:t>
            </a:r>
          </a:p>
          <a:p>
            <a:pPr>
              <a:spcBef>
                <a:spcPts val="800"/>
              </a:spcBef>
            </a:pPr>
            <a:endParaRPr lang="en-GB" sz="200" dirty="0">
              <a:latin typeface="Neue Haas Unica W1G" panose="020B0504030206020203" pitchFamily="34" charset="0"/>
            </a:endParaRPr>
          </a:p>
          <a:p>
            <a:pPr>
              <a:spcBef>
                <a:spcPts val="800"/>
              </a:spcBef>
            </a:pPr>
            <a:r>
              <a:rPr lang="en-GB" sz="1500" dirty="0">
                <a:latin typeface="Neue Haas Unica W1G" panose="020B0504030206020203" pitchFamily="34" charset="0"/>
              </a:rPr>
              <a:t>”</a:t>
            </a:r>
            <a:r>
              <a:rPr lang="en-GB" sz="1500" u="sng" dirty="0">
                <a:latin typeface="Neue Haas Unica W1G" panose="020B0504030206020203" pitchFamily="34" charset="0"/>
              </a:rPr>
              <a:t>The perception of the union's activities has diversified!</a:t>
            </a:r>
            <a:r>
              <a:rPr lang="en-GB" sz="1500" dirty="0">
                <a:latin typeface="Neue Haas Unica W1G" panose="020B0504030206020203" pitchFamily="34" charset="0"/>
              </a:rPr>
              <a:t>"</a:t>
            </a:r>
          </a:p>
          <a:p>
            <a:pPr>
              <a:spcBef>
                <a:spcPts val="800"/>
              </a:spcBef>
            </a:pPr>
            <a:endParaRPr lang="en-GB" sz="600" dirty="0">
              <a:latin typeface="Neue Haas Unica W1G" panose="020B0504030206020203" pitchFamily="34" charset="0"/>
            </a:endParaRPr>
          </a:p>
          <a:p>
            <a:pPr>
              <a:spcBef>
                <a:spcPts val="800"/>
              </a:spcBef>
            </a:pPr>
            <a:r>
              <a:rPr lang="en-GB" sz="1500" dirty="0">
                <a:latin typeface="Neue Haas Unica W1G" panose="020B0504030206020203" pitchFamily="34" charset="0"/>
              </a:rPr>
              <a:t>”Before, I didn’t know how diverse the organization’s lobbying is”</a:t>
            </a:r>
          </a:p>
          <a:p>
            <a:pPr>
              <a:spcBef>
                <a:spcPts val="800"/>
              </a:spcBef>
            </a:pPr>
            <a:endParaRPr lang="en-GB" sz="600" dirty="0">
              <a:latin typeface="Neue Haas Unica W1G" panose="020B0504030206020203" pitchFamily="34" charset="0"/>
            </a:endParaRPr>
          </a:p>
          <a:p>
            <a:pPr>
              <a:spcBef>
                <a:spcPts val="800"/>
              </a:spcBef>
            </a:pPr>
            <a:r>
              <a:rPr lang="en-GB" sz="1500" dirty="0">
                <a:latin typeface="Neue Haas Unica W1G" panose="020B0504030206020203" pitchFamily="34" charset="0"/>
              </a:rPr>
              <a:t> ”Activities at the union level have previously been invisible to me, but thanks to the magazine, I have been able to read, e.g. </a:t>
            </a:r>
            <a:r>
              <a:rPr lang="en-GB" sz="1500" u="sng" dirty="0">
                <a:latin typeface="Neue Haas Unica W1G" panose="020B0504030206020203" pitchFamily="34" charset="0"/>
              </a:rPr>
              <a:t>how the Psoriasis Association has promoted the interests of those people with psoriasis </a:t>
            </a:r>
            <a:r>
              <a:rPr lang="en-GB" sz="1500" dirty="0">
                <a:latin typeface="Neue Haas Unica W1G" panose="020B0504030206020203" pitchFamily="34" charset="0"/>
              </a:rPr>
              <a:t>in health and social care matters and the promotion of psoriasis.” </a:t>
            </a:r>
          </a:p>
        </p:txBody>
      </p:sp>
    </p:spTree>
    <p:extLst>
      <p:ext uri="{BB962C8B-B14F-4D97-AF65-F5344CB8AC3E}">
        <p14:creationId xmlns:p14="http://schemas.microsoft.com/office/powerpoint/2010/main" val="91525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Effect transition="in" filter="fade">
                                      <p:cBhvr>
                                        <p:cTn id="11" dur="1000"/>
                                        <p:tgtEl>
                                          <p:spTgt spid="4">
                                            <p:txEl>
                                              <p:pRg st="3" end="3"/>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fade">
                                      <p:cBhvr>
                                        <p:cTn id="15" dur="1000"/>
                                        <p:tgtEl>
                                          <p:spTgt spid="4">
                                            <p:txEl>
                                              <p:pRg st="5" end="5"/>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animEffect transition="in" filter="fade">
                                      <p:cBhvr>
                                        <p:cTn id="19" dur="1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421763" y="1537854"/>
            <a:ext cx="9348474" cy="4421345"/>
          </a:xfrm>
        </p:spPr>
        <p:txBody>
          <a:bodyPr anchor="ctr">
            <a:noAutofit/>
          </a:bodyPr>
          <a:lstStyle/>
          <a:p>
            <a:pPr>
              <a:spcBef>
                <a:spcPts val="800"/>
              </a:spcBef>
            </a:pPr>
            <a:r>
              <a:rPr lang="en-GB" sz="2000" b="1">
                <a:latin typeface="Neue Haas Unica W1G" panose="020B0504030206020203" pitchFamily="34" charset="0"/>
              </a:rPr>
              <a:t>Creates a positive image within the industry or interest area</a:t>
            </a:r>
          </a:p>
          <a:p>
            <a:pPr>
              <a:spcBef>
                <a:spcPts val="800"/>
              </a:spcBef>
            </a:pPr>
            <a:endParaRPr lang="en-GB" sz="200" b="1">
              <a:latin typeface="Neue Haas Unica W1G" panose="020B0504030206020203" pitchFamily="34" charset="0"/>
            </a:endParaRPr>
          </a:p>
          <a:p>
            <a:pPr>
              <a:spcBef>
                <a:spcPts val="800"/>
              </a:spcBef>
            </a:pPr>
            <a:r>
              <a:rPr lang="en-GB" sz="1500">
                <a:latin typeface="Neue Haas Unica W1G" panose="020B0504030206020203" pitchFamily="34" charset="0"/>
              </a:rPr>
              <a:t>”It opens the eyes of the professional. You always find new information about the industry and notice that many interesting things happen and are done in chemistry that you don’t know about yourself. Sometimes I feel proud that I’m also a chemist. :)”</a:t>
            </a:r>
          </a:p>
          <a:p>
            <a:pPr>
              <a:spcBef>
                <a:spcPts val="800"/>
              </a:spcBef>
            </a:pPr>
            <a:endParaRPr lang="en-GB" sz="200">
              <a:latin typeface="Neue Haas Unica W1G" panose="020B0504030206020203" pitchFamily="34" charset="0"/>
            </a:endParaRPr>
          </a:p>
          <a:p>
            <a:pPr>
              <a:spcBef>
                <a:spcPts val="800"/>
              </a:spcBef>
            </a:pPr>
            <a:r>
              <a:rPr lang="en-GB" sz="1500">
                <a:latin typeface="Neue Haas Unica W1G" panose="020B0504030206020203" pitchFamily="34" charset="0"/>
              </a:rPr>
              <a:t>”</a:t>
            </a:r>
            <a:r>
              <a:rPr lang="en-GB" sz="1500" u="sng">
                <a:latin typeface="Neue Haas Unica W1G" panose="020B0504030206020203" pitchFamily="34" charset="0"/>
              </a:rPr>
              <a:t>It evokes professional pride</a:t>
            </a:r>
            <a:r>
              <a:rPr lang="en-GB" sz="1500">
                <a:latin typeface="Neue Haas Unica W1G" panose="020B0504030206020203" pitchFamily="34" charset="0"/>
              </a:rPr>
              <a:t> to see how multidisciplinary nursing is and how great the professionals in this field are.” </a:t>
            </a:r>
          </a:p>
          <a:p>
            <a:pPr>
              <a:spcBef>
                <a:spcPts val="800"/>
              </a:spcBef>
            </a:pPr>
            <a:endParaRPr lang="en-GB" sz="200">
              <a:latin typeface="Neue Haas Unica W1G" panose="020B0504030206020203" pitchFamily="34" charset="0"/>
            </a:endParaRPr>
          </a:p>
          <a:p>
            <a:pPr>
              <a:spcBef>
                <a:spcPts val="800"/>
              </a:spcBef>
            </a:pPr>
            <a:endParaRPr lang="en-GB" sz="200">
              <a:latin typeface="Neue Haas Unica W1G" panose="020B0504030206020203" pitchFamily="34" charset="0"/>
            </a:endParaRPr>
          </a:p>
          <a:p>
            <a:pPr>
              <a:spcBef>
                <a:spcPts val="800"/>
              </a:spcBef>
            </a:pPr>
            <a:r>
              <a:rPr lang="en-GB" sz="1500">
                <a:latin typeface="Neue Haas Unica W1G" panose="020B0504030206020203" pitchFamily="34" charset="0"/>
              </a:rPr>
              <a:t>”With this magazine, you get the impression that something is being done for the circular economy and not just talking about it.”</a:t>
            </a:r>
          </a:p>
          <a:p>
            <a:pPr>
              <a:spcBef>
                <a:spcPts val="800"/>
              </a:spcBef>
            </a:pPr>
            <a:endParaRPr lang="en-GB" sz="600">
              <a:latin typeface="Neue Haas Unica W1G" panose="020B0504030206020203" pitchFamily="34" charset="0"/>
            </a:endParaRPr>
          </a:p>
          <a:p>
            <a:pPr>
              <a:spcBef>
                <a:spcPts val="800"/>
              </a:spcBef>
            </a:pPr>
            <a:r>
              <a:rPr lang="en-GB" sz="1500">
                <a:latin typeface="Neue Haas Unica W1G" panose="020B0504030206020203" pitchFamily="34" charset="0"/>
              </a:rPr>
              <a:t>”The articles have expanded my knowledge about caravans and enthusiasts.”</a:t>
            </a:r>
          </a:p>
        </p:txBody>
      </p:sp>
      <p:sp>
        <p:nvSpPr>
          <p:cNvPr id="6" name="Title 2">
            <a:extLst>
              <a:ext uri="{FF2B5EF4-FFF2-40B4-BE49-F238E27FC236}">
                <a16:creationId xmlns:a16="http://schemas.microsoft.com/office/drawing/2014/main" id="{ACAC9796-04EF-C448-B107-68CFEFDDC58C}"/>
              </a:ext>
            </a:extLst>
          </p:cNvPr>
          <p:cNvSpPr txBox="1">
            <a:spLocks/>
          </p:cNvSpPr>
          <p:nvPr/>
        </p:nvSpPr>
        <p:spPr>
          <a:xfrm>
            <a:off x="838200" y="448066"/>
            <a:ext cx="10515600" cy="129208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0" i="0" kern="1200">
                <a:solidFill>
                  <a:srgbClr val="F5F4F7"/>
                </a:solidFill>
                <a:latin typeface="Clattering" pitchFamily="2" charset="0"/>
                <a:ea typeface="+mj-ea"/>
                <a:cs typeface="+mj-cs"/>
              </a:defRPr>
            </a:lvl1pPr>
          </a:lstStyle>
          <a:p>
            <a:r>
              <a:rPr lang="en-GB" sz="4500"/>
              <a:t>How the magazine affects the perception of the publisher </a:t>
            </a:r>
          </a:p>
        </p:txBody>
      </p:sp>
    </p:spTree>
    <p:extLst>
      <p:ext uri="{BB962C8B-B14F-4D97-AF65-F5344CB8AC3E}">
        <p14:creationId xmlns:p14="http://schemas.microsoft.com/office/powerpoint/2010/main" val="271245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000"/>
                                        <p:tgtEl>
                                          <p:spTgt spid="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animEffect transition="in" filter="fade">
                                      <p:cBhvr>
                                        <p:cTn id="15" dur="1000"/>
                                        <p:tgtEl>
                                          <p:spTgt spid="4">
                                            <p:txEl>
                                              <p:pRg st="7" end="7"/>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animEffect transition="in" filter="fade">
                                      <p:cBhvr>
                                        <p:cTn id="19" dur="10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588210" y="1537854"/>
            <a:ext cx="9015580" cy="4421345"/>
          </a:xfrm>
        </p:spPr>
        <p:txBody>
          <a:bodyPr anchor="ctr">
            <a:noAutofit/>
          </a:bodyPr>
          <a:lstStyle/>
          <a:p>
            <a:pPr>
              <a:spcBef>
                <a:spcPts val="800"/>
              </a:spcBef>
            </a:pPr>
            <a:r>
              <a:rPr lang="en-GB" sz="2000" b="1">
                <a:latin typeface="Neue Haas Unica W1G" panose="020B0504030206020203" pitchFamily="34" charset="0"/>
              </a:rPr>
              <a:t>Provides unique information and creates an image of the industry for outsiders</a:t>
            </a:r>
            <a:endParaRPr lang="en-GB" sz="600">
              <a:latin typeface="Neue Haas Unica W1G" panose="020B0504030206020203" pitchFamily="34" charset="0"/>
            </a:endParaRPr>
          </a:p>
          <a:p>
            <a:pPr>
              <a:spcBef>
                <a:spcPts val="800"/>
              </a:spcBef>
            </a:pPr>
            <a:r>
              <a:rPr lang="en-GB" sz="1500">
                <a:latin typeface="Neue Haas Unica W1G" panose="020B0504030206020203" pitchFamily="34" charset="0"/>
              </a:rPr>
              <a:t>”As a crime reporter, </a:t>
            </a:r>
            <a:r>
              <a:rPr lang="en-GB" sz="1500" u="sng">
                <a:latin typeface="Neue Haas Unica W1G" panose="020B0504030206020203" pitchFamily="34" charset="0"/>
              </a:rPr>
              <a:t>I don’t get information from other media about lawyers</a:t>
            </a:r>
            <a:r>
              <a:rPr lang="en-GB" sz="1500">
                <a:latin typeface="Neue Haas Unica W1G" panose="020B0504030206020203" pitchFamily="34" charset="0"/>
              </a:rPr>
              <a:t> other than from the Advokaatti magazine. I read a lot about police and prosecutors. It is essential to get an idea of the current themes of lawyers' work. I have no time or interest to hang on the net or social media more than is obligatory; That's why the Advokaatti print magazine works because you have to take a moment to read it”</a:t>
            </a:r>
          </a:p>
          <a:p>
            <a:pPr>
              <a:spcBef>
                <a:spcPts val="800"/>
              </a:spcBef>
            </a:pPr>
            <a:r>
              <a:rPr lang="en-GB" sz="1500">
                <a:latin typeface="Neue Haas Unica W1G" panose="020B0504030206020203" pitchFamily="34" charset="0"/>
              </a:rPr>
              <a:t>”I'm a health journalist, so it's exciting to know something about pharmacies and most of all about medicines.”</a:t>
            </a:r>
          </a:p>
        </p:txBody>
      </p:sp>
      <p:sp>
        <p:nvSpPr>
          <p:cNvPr id="6" name="Title 2">
            <a:extLst>
              <a:ext uri="{FF2B5EF4-FFF2-40B4-BE49-F238E27FC236}">
                <a16:creationId xmlns:a16="http://schemas.microsoft.com/office/drawing/2014/main" id="{0CED88A9-CC11-0648-AE27-66B1DF93C074}"/>
              </a:ext>
            </a:extLst>
          </p:cNvPr>
          <p:cNvSpPr>
            <a:spLocks noGrp="1"/>
          </p:cNvSpPr>
          <p:nvPr>
            <p:ph type="title"/>
          </p:nvPr>
        </p:nvSpPr>
        <p:spPr>
          <a:xfrm>
            <a:off x="838200" y="448066"/>
            <a:ext cx="10515600" cy="1292086"/>
          </a:xfrm>
        </p:spPr>
        <p:txBody>
          <a:bodyPr>
            <a:noAutofit/>
          </a:bodyPr>
          <a:lstStyle/>
          <a:p>
            <a:r>
              <a:rPr lang="en-GB" sz="4500"/>
              <a:t>How the magazine affects the perception of the publisher </a:t>
            </a:r>
          </a:p>
        </p:txBody>
      </p:sp>
    </p:spTree>
    <p:extLst>
      <p:ext uri="{BB962C8B-B14F-4D97-AF65-F5344CB8AC3E}">
        <p14:creationId xmlns:p14="http://schemas.microsoft.com/office/powerpoint/2010/main" val="359155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5D4AF689-172D-BA41-8DFB-EACCA9AD4366}"/>
              </a:ext>
            </a:extLst>
          </p:cNvPr>
          <p:cNvGraphicFramePr/>
          <p:nvPr>
            <p:extLst>
              <p:ext uri="{D42A27DB-BD31-4B8C-83A1-F6EECF244321}">
                <p14:modId xmlns:p14="http://schemas.microsoft.com/office/powerpoint/2010/main" val="4068674062"/>
              </p:ext>
            </p:extLst>
          </p:nvPr>
        </p:nvGraphicFramePr>
        <p:xfrm>
          <a:off x="0" y="2042642"/>
          <a:ext cx="7465024" cy="433354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271734"/>
          </a:xfrm>
        </p:spPr>
        <p:txBody>
          <a:bodyPr anchor="b">
            <a:normAutofit/>
          </a:bodyPr>
          <a:lstStyle/>
          <a:p>
            <a:r>
              <a:rPr lang="en-GB" sz="2800" dirty="0"/>
              <a:t>How important do you find this magazine?</a:t>
            </a:r>
            <a:endParaRPr lang="en-GB" sz="2800" dirty="0">
              <a:solidFill>
                <a:schemeClr val="tx2"/>
              </a:solidFill>
            </a:endParaRP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nSpc>
                <a:spcPct val="100000"/>
              </a:lnSpc>
            </a:pPr>
            <a:r>
              <a:rPr lang="en-GB" sz="5000" dirty="0"/>
              <a:t>77% </a:t>
            </a:r>
            <a:br>
              <a:rPr lang="en-GB" sz="5000" dirty="0"/>
            </a:br>
            <a:r>
              <a:rPr lang="en-GB" dirty="0"/>
              <a:t>say that the journals surveyed are a somewhat or significant source of information on the industry.</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734865"/>
            <a:ext cx="3825922" cy="276999"/>
          </a:xfrm>
          <a:prstGeom prst="rect">
            <a:avLst/>
          </a:prstGeom>
          <a:noFill/>
        </p:spPr>
        <p:txBody>
          <a:bodyPr wrap="square" rtlCol="0">
            <a:spAutoFit/>
          </a:bodyPr>
          <a:lstStyle/>
          <a:p>
            <a:pPr algn="r"/>
            <a:r>
              <a:rPr lang="en-GB" sz="1200" dirty="0">
                <a:latin typeface="Neue Haas Unica W1G" panose="020B0504030206020203" pitchFamily="34" charset="0"/>
              </a:rPr>
              <a:t>% of respondents, N = 12,152</a:t>
            </a:r>
          </a:p>
        </p:txBody>
      </p:sp>
    </p:spTree>
    <p:extLst>
      <p:ext uri="{BB962C8B-B14F-4D97-AF65-F5344CB8AC3E}">
        <p14:creationId xmlns:p14="http://schemas.microsoft.com/office/powerpoint/2010/main" val="19169106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normAutofit/>
          </a:bodyPr>
          <a:lstStyle/>
          <a:p>
            <a:r>
              <a:rPr lang="en-GB" dirty="0"/>
              <a:t>The importance of the magazine</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421763" y="1537854"/>
            <a:ext cx="9348474" cy="4421345"/>
          </a:xfrm>
        </p:spPr>
        <p:txBody>
          <a:bodyPr anchor="ctr">
            <a:noAutofit/>
          </a:bodyPr>
          <a:lstStyle/>
          <a:p>
            <a:pPr>
              <a:spcBef>
                <a:spcPts val="800"/>
              </a:spcBef>
            </a:pPr>
            <a:r>
              <a:rPr lang="en-GB" sz="2000" b="1" dirty="0">
                <a:latin typeface="Neue Haas Unica W1G" panose="020B0504030206020203" pitchFamily="34" charset="0"/>
              </a:rPr>
              <a:t>The only one of its kind</a:t>
            </a:r>
          </a:p>
          <a:p>
            <a:pPr>
              <a:spcBef>
                <a:spcPts val="800"/>
              </a:spcBef>
            </a:pPr>
            <a:endParaRPr lang="en-GB" sz="200" b="1" dirty="0">
              <a:latin typeface="Neue Haas Unica W1G" panose="020B0504030206020203" pitchFamily="34" charset="0"/>
            </a:endParaRPr>
          </a:p>
          <a:p>
            <a:pPr>
              <a:spcBef>
                <a:spcPts val="800"/>
              </a:spcBef>
            </a:pPr>
            <a:r>
              <a:rPr lang="en-GB" sz="1500" dirty="0">
                <a:latin typeface="Neue Haas Unica W1G" panose="020B0504030206020203" pitchFamily="34" charset="0"/>
              </a:rPr>
              <a:t>”I do not receive tax and other professional information from other sources”</a:t>
            </a:r>
          </a:p>
          <a:p>
            <a:pPr>
              <a:spcBef>
                <a:spcPts val="800"/>
              </a:spcBef>
            </a:pPr>
            <a:endParaRPr lang="en-GB" sz="200" dirty="0">
              <a:latin typeface="Neue Haas Unica W1G" panose="020B0504030206020203" pitchFamily="34" charset="0"/>
            </a:endParaRPr>
          </a:p>
          <a:p>
            <a:pPr>
              <a:spcBef>
                <a:spcPts val="800"/>
              </a:spcBef>
            </a:pPr>
            <a:r>
              <a:rPr lang="en-GB" sz="1500" dirty="0">
                <a:latin typeface="Neue Haas Unica W1G" panose="020B0504030206020203" pitchFamily="34" charset="0"/>
              </a:rPr>
              <a:t>”It’s the only Finnish circular economy specialised magazine</a:t>
            </a:r>
            <a:r>
              <a:rPr lang="en-FI" sz="1500" dirty="0">
                <a:latin typeface="Neue Haas Unica W1G" panose="020B0504030206020203" pitchFamily="34" charset="0"/>
              </a:rPr>
              <a:t> </a:t>
            </a:r>
            <a:r>
              <a:rPr lang="en-GB" sz="1500" dirty="0">
                <a:latin typeface="Neue Haas Unica W1G" panose="020B0504030206020203" pitchFamily="34" charset="0"/>
              </a:rPr>
              <a:t>”</a:t>
            </a:r>
          </a:p>
          <a:p>
            <a:pPr>
              <a:spcBef>
                <a:spcPts val="800"/>
              </a:spcBef>
            </a:pPr>
            <a:endParaRPr lang="en-GB" sz="200" dirty="0">
              <a:latin typeface="Neue Haas Unica W1G" panose="020B0504030206020203" pitchFamily="34" charset="0"/>
            </a:endParaRPr>
          </a:p>
          <a:p>
            <a:pPr>
              <a:spcBef>
                <a:spcPts val="800"/>
              </a:spcBef>
            </a:pPr>
            <a:r>
              <a:rPr lang="en-GB" sz="1500" dirty="0">
                <a:latin typeface="Neue Haas Unica W1G" panose="020B0504030206020203" pitchFamily="34" charset="0"/>
              </a:rPr>
              <a:t>”The only comprehensive and independent Finnish-language professional magazine in our field”</a:t>
            </a:r>
          </a:p>
          <a:p>
            <a:pPr>
              <a:spcBef>
                <a:spcPts val="800"/>
              </a:spcBef>
            </a:pPr>
            <a:endParaRPr lang="en-GB" sz="600" dirty="0">
              <a:latin typeface="Neue Haas Unica W1G" panose="020B0504030206020203" pitchFamily="34" charset="0"/>
            </a:endParaRPr>
          </a:p>
          <a:p>
            <a:pPr>
              <a:spcBef>
                <a:spcPts val="800"/>
              </a:spcBef>
            </a:pPr>
            <a:r>
              <a:rPr lang="en-GB" sz="1500" dirty="0">
                <a:latin typeface="Neue Haas Unica W1G" panose="020B0504030206020203" pitchFamily="34" charset="0"/>
              </a:rPr>
              <a:t>”The only channel to learn more about my area of interest.”</a:t>
            </a:r>
          </a:p>
          <a:p>
            <a:pPr>
              <a:spcBef>
                <a:spcPts val="800"/>
              </a:spcBef>
            </a:pPr>
            <a:endParaRPr lang="en-GB" sz="600" dirty="0">
              <a:latin typeface="Neue Haas Unica W1G" panose="020B0504030206020203" pitchFamily="34" charset="0"/>
            </a:endParaRPr>
          </a:p>
          <a:p>
            <a:pPr>
              <a:spcBef>
                <a:spcPts val="800"/>
              </a:spcBef>
            </a:pPr>
            <a:r>
              <a:rPr lang="en-GB" sz="1500" dirty="0">
                <a:latin typeface="Neue Haas Unica W1G" panose="020B0504030206020203" pitchFamily="34" charset="0"/>
              </a:rPr>
              <a:t> ”There is no other national industry forum”</a:t>
            </a:r>
          </a:p>
        </p:txBody>
      </p:sp>
    </p:spTree>
    <p:extLst>
      <p:ext uri="{BB962C8B-B14F-4D97-AF65-F5344CB8AC3E}">
        <p14:creationId xmlns:p14="http://schemas.microsoft.com/office/powerpoint/2010/main" val="23075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000"/>
                                        <p:tgtEl>
                                          <p:spTgt spid="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1000"/>
                                        <p:tgtEl>
                                          <p:spTgt spid="4">
                                            <p:txEl>
                                              <p:pRg st="6" end="6"/>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1000"/>
                                        <p:tgtEl>
                                          <p:spTgt spid="4">
                                            <p:txEl>
                                              <p:pRg st="8" end="8"/>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animEffect transition="in" filter="fade">
                                      <p:cBhvr>
                                        <p:cTn id="23"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normAutofit/>
          </a:bodyPr>
          <a:lstStyle/>
          <a:p>
            <a:r>
              <a:rPr lang="en-GB" dirty="0"/>
              <a:t>The importance of the magazine</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421763" y="1537854"/>
            <a:ext cx="9348474" cy="4421345"/>
          </a:xfrm>
        </p:spPr>
        <p:txBody>
          <a:bodyPr anchor="ctr">
            <a:noAutofit/>
          </a:bodyPr>
          <a:lstStyle/>
          <a:p>
            <a:pPr>
              <a:spcBef>
                <a:spcPts val="800"/>
              </a:spcBef>
            </a:pPr>
            <a:r>
              <a:rPr lang="en-GB" sz="2000" b="1" dirty="0">
                <a:latin typeface="Neue Haas Unica W1G" panose="020B0504030206020203" pitchFamily="34" charset="0"/>
              </a:rPr>
              <a:t>Provides peer support</a:t>
            </a:r>
          </a:p>
          <a:p>
            <a:pPr>
              <a:spcBef>
                <a:spcPts val="800"/>
              </a:spcBef>
            </a:pPr>
            <a:endParaRPr lang="en-GB" sz="200" b="1" dirty="0">
              <a:latin typeface="Neue Haas Unica W1G" panose="020B0504030206020203" pitchFamily="34" charset="0"/>
            </a:endParaRPr>
          </a:p>
          <a:p>
            <a:pPr>
              <a:spcBef>
                <a:spcPts val="800"/>
              </a:spcBef>
            </a:pPr>
            <a:r>
              <a:rPr lang="en-GB" sz="1500" dirty="0">
                <a:latin typeface="Neue Haas Unica W1G" panose="020B0504030206020203" pitchFamily="34" charset="0"/>
              </a:rPr>
              <a:t>”I won’t get tired of hearing peer support or professional information on a topic that affects me every day.”</a:t>
            </a:r>
          </a:p>
          <a:p>
            <a:pPr>
              <a:spcBef>
                <a:spcPts val="800"/>
              </a:spcBef>
            </a:pPr>
            <a:endParaRPr lang="en-GB" sz="200" dirty="0">
              <a:latin typeface="Neue Haas Unica W1G" panose="020B0504030206020203" pitchFamily="34" charset="0"/>
            </a:endParaRPr>
          </a:p>
          <a:p>
            <a:pPr>
              <a:spcBef>
                <a:spcPts val="800"/>
              </a:spcBef>
            </a:pPr>
            <a:r>
              <a:rPr lang="en-GB" sz="1500" dirty="0">
                <a:latin typeface="Neue Haas Unica W1G" panose="020B0504030206020203" pitchFamily="34" charset="0"/>
              </a:rPr>
              <a:t>”I see the magazine as an important source of peer support, the only place I can find stories of other brain-impaired people.”</a:t>
            </a:r>
          </a:p>
          <a:p>
            <a:pPr>
              <a:spcBef>
                <a:spcPts val="800"/>
              </a:spcBef>
            </a:pPr>
            <a:endParaRPr lang="en-GB" sz="200" dirty="0">
              <a:latin typeface="Neue Haas Unica W1G" panose="020B0504030206020203" pitchFamily="34" charset="0"/>
            </a:endParaRPr>
          </a:p>
          <a:p>
            <a:pPr>
              <a:spcBef>
                <a:spcPts val="800"/>
              </a:spcBef>
            </a:pPr>
            <a:r>
              <a:rPr lang="en-GB" sz="1500" dirty="0">
                <a:latin typeface="Neue Haas Unica W1G" panose="020B0504030206020203" pitchFamily="34" charset="0"/>
              </a:rPr>
              <a:t>”The experiences of others and peer support, etc. bring strength to one's daily life”</a:t>
            </a:r>
          </a:p>
          <a:p>
            <a:pPr>
              <a:spcBef>
                <a:spcPts val="800"/>
              </a:spcBef>
            </a:pPr>
            <a:endParaRPr lang="en-GB" sz="600" dirty="0">
              <a:latin typeface="Neue Haas Unica W1G" panose="020B0504030206020203" pitchFamily="34" charset="0"/>
            </a:endParaRPr>
          </a:p>
          <a:p>
            <a:pPr>
              <a:spcBef>
                <a:spcPts val="800"/>
              </a:spcBef>
            </a:pPr>
            <a:r>
              <a:rPr lang="en-GB" sz="1500" dirty="0">
                <a:latin typeface="Neue Haas Unica W1G" panose="020B0504030206020203" pitchFamily="34" charset="0"/>
              </a:rPr>
              <a:t>”Provides peer support for one’s work, updates my knowledge relating to my work.”</a:t>
            </a:r>
          </a:p>
          <a:p>
            <a:pPr>
              <a:spcBef>
                <a:spcPts val="800"/>
              </a:spcBef>
            </a:pPr>
            <a:endParaRPr lang="en-GB" sz="600" dirty="0">
              <a:latin typeface="Neue Haas Unica W1G" panose="020B0504030206020203" pitchFamily="34" charset="0"/>
            </a:endParaRPr>
          </a:p>
          <a:p>
            <a:pPr>
              <a:spcBef>
                <a:spcPts val="800"/>
              </a:spcBef>
            </a:pPr>
            <a:r>
              <a:rPr lang="en-GB" sz="1500" dirty="0">
                <a:latin typeface="Neue Haas Unica W1G" panose="020B0504030206020203" pitchFamily="34" charset="0"/>
              </a:rPr>
              <a:t>  ”In the magazine, the staff offer good tips about their professions, legal issues, nursing staff experiences; one receives peer support”</a:t>
            </a:r>
          </a:p>
        </p:txBody>
      </p:sp>
    </p:spTree>
    <p:extLst>
      <p:ext uri="{BB962C8B-B14F-4D97-AF65-F5344CB8AC3E}">
        <p14:creationId xmlns:p14="http://schemas.microsoft.com/office/powerpoint/2010/main" val="100588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000"/>
                                        <p:tgtEl>
                                          <p:spTgt spid="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1000"/>
                                        <p:tgtEl>
                                          <p:spTgt spid="4">
                                            <p:txEl>
                                              <p:pRg st="6" end="6"/>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1000"/>
                                        <p:tgtEl>
                                          <p:spTgt spid="4">
                                            <p:txEl>
                                              <p:pRg st="8" end="8"/>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animEffect transition="in" filter="fade">
                                      <p:cBhvr>
                                        <p:cTn id="23"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normAutofit/>
          </a:bodyPr>
          <a:lstStyle/>
          <a:p>
            <a:r>
              <a:rPr lang="en-GB" dirty="0"/>
              <a:t>The importance of the magazine</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421763" y="1537854"/>
            <a:ext cx="9348474" cy="4421345"/>
          </a:xfrm>
        </p:spPr>
        <p:txBody>
          <a:bodyPr anchor="ctr">
            <a:noAutofit/>
          </a:bodyPr>
          <a:lstStyle/>
          <a:p>
            <a:pPr>
              <a:spcBef>
                <a:spcPts val="800"/>
              </a:spcBef>
            </a:pPr>
            <a:r>
              <a:rPr lang="en-GB" sz="2000" b="1" dirty="0">
                <a:latin typeface="Neue Haas Unica W1G" panose="020B0504030206020203" pitchFamily="34" charset="0"/>
              </a:rPr>
              <a:t>Keeps up to date</a:t>
            </a:r>
          </a:p>
          <a:p>
            <a:pPr>
              <a:spcBef>
                <a:spcPts val="800"/>
              </a:spcBef>
            </a:pPr>
            <a:endParaRPr lang="en-GB" sz="200" b="1" dirty="0">
              <a:latin typeface="Neue Haas Unica W1G" panose="020B0504030206020203" pitchFamily="34" charset="0"/>
            </a:endParaRPr>
          </a:p>
          <a:p>
            <a:pPr>
              <a:spcBef>
                <a:spcPts val="800"/>
              </a:spcBef>
            </a:pPr>
            <a:r>
              <a:rPr lang="en-GB" sz="1500" dirty="0">
                <a:latin typeface="Neue Haas Unica W1G" panose="020B0504030206020203" pitchFamily="34" charset="0"/>
              </a:rPr>
              <a:t>”I easily stay up to date on things when I read the so-called printed magazine, the news I receive by email seems to end up at the bottom of my list of priorities, it’s easier to focus when the print magazine is my hand, and I can read about a lot of important things and especially current issues”</a:t>
            </a:r>
          </a:p>
          <a:p>
            <a:pPr>
              <a:spcBef>
                <a:spcPts val="800"/>
              </a:spcBef>
            </a:pPr>
            <a:endParaRPr lang="en-GB" sz="200" dirty="0">
              <a:latin typeface="Neue Haas Unica W1G" panose="020B0504030206020203" pitchFamily="34" charset="0"/>
            </a:endParaRPr>
          </a:p>
          <a:p>
            <a:pPr>
              <a:spcBef>
                <a:spcPts val="800"/>
              </a:spcBef>
            </a:pPr>
            <a:r>
              <a:rPr lang="en-GB" sz="1500" dirty="0">
                <a:latin typeface="Neue Haas Unica W1G" panose="020B0504030206020203" pitchFamily="34" charset="0"/>
              </a:rPr>
              <a:t>”I keep up with the development of my industry in Finland, despite the great distance”</a:t>
            </a:r>
          </a:p>
          <a:p>
            <a:pPr>
              <a:spcBef>
                <a:spcPts val="800"/>
              </a:spcBef>
            </a:pPr>
            <a:endParaRPr lang="en-GB" sz="600" dirty="0">
              <a:latin typeface="Neue Haas Unica W1G" panose="020B0504030206020203" pitchFamily="34" charset="0"/>
            </a:endParaRPr>
          </a:p>
          <a:p>
            <a:pPr>
              <a:spcBef>
                <a:spcPts val="800"/>
              </a:spcBef>
            </a:pPr>
            <a:r>
              <a:rPr lang="en-GB" sz="1500" dirty="0">
                <a:latin typeface="Neue Haas Unica W1G" panose="020B0504030206020203" pitchFamily="34" charset="0"/>
              </a:rPr>
              <a:t>”It’s the only source of new information and research in Finnish, and it is an important communication channel that keeps clinicians up-to-date on where we are in the development of scientific knowledge and clinical practices.”</a:t>
            </a:r>
          </a:p>
          <a:p>
            <a:pPr>
              <a:spcBef>
                <a:spcPts val="800"/>
              </a:spcBef>
            </a:pPr>
            <a:endParaRPr lang="en-GB" sz="600" dirty="0">
              <a:latin typeface="Neue Haas Unica W1G" panose="020B0504030206020203" pitchFamily="34" charset="0"/>
            </a:endParaRPr>
          </a:p>
          <a:p>
            <a:pPr>
              <a:spcBef>
                <a:spcPts val="800"/>
              </a:spcBef>
            </a:pPr>
            <a:r>
              <a:rPr lang="en-GB" sz="1500" dirty="0">
                <a:latin typeface="Neue Haas Unica W1G" panose="020B0504030206020203" pitchFamily="34" charset="0"/>
              </a:rPr>
              <a:t>  ”It’s always interesting to read new information. In addition, the magazine, which focuses on everyday life and today's problems and challenges in working life, offers me information focused on the present and the future that supports modern life.”</a:t>
            </a:r>
          </a:p>
        </p:txBody>
      </p:sp>
    </p:spTree>
    <p:extLst>
      <p:ext uri="{BB962C8B-B14F-4D97-AF65-F5344CB8AC3E}">
        <p14:creationId xmlns:p14="http://schemas.microsoft.com/office/powerpoint/2010/main" val="253448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000"/>
                                        <p:tgtEl>
                                          <p:spTgt spid="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1000"/>
                                        <p:tgtEl>
                                          <p:spTgt spid="4">
                                            <p:txEl>
                                              <p:pRg st="6" end="6"/>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1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normAutofit/>
          </a:bodyPr>
          <a:lstStyle/>
          <a:p>
            <a:r>
              <a:rPr lang="en-GB" dirty="0"/>
              <a:t>The importance of the magazine</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421763" y="1537854"/>
            <a:ext cx="9348474" cy="4421345"/>
          </a:xfrm>
        </p:spPr>
        <p:txBody>
          <a:bodyPr anchor="ctr">
            <a:noAutofit/>
          </a:bodyPr>
          <a:lstStyle/>
          <a:p>
            <a:pPr>
              <a:spcBef>
                <a:spcPts val="800"/>
              </a:spcBef>
            </a:pPr>
            <a:r>
              <a:rPr lang="en-GB" sz="2000" b="1" dirty="0">
                <a:latin typeface="Neue Haas Unica W1G" panose="020B0504030206020203" pitchFamily="34" charset="0"/>
              </a:rPr>
              <a:t>Is inclusive to newcomers</a:t>
            </a:r>
          </a:p>
          <a:p>
            <a:pPr>
              <a:spcBef>
                <a:spcPts val="800"/>
              </a:spcBef>
            </a:pPr>
            <a:endParaRPr lang="en-GB" sz="200" b="1" dirty="0">
              <a:latin typeface="Neue Haas Unica W1G" panose="020B0504030206020203" pitchFamily="34" charset="0"/>
            </a:endParaRPr>
          </a:p>
          <a:p>
            <a:pPr>
              <a:spcBef>
                <a:spcPts val="800"/>
              </a:spcBef>
            </a:pPr>
            <a:r>
              <a:rPr lang="en-GB" sz="1500" dirty="0">
                <a:latin typeface="Neue Haas Unica W1G" panose="020B0504030206020203" pitchFamily="34" charset="0"/>
              </a:rPr>
              <a:t>” I look forward to every issue. As a student, the magazine offers nice information about what is happening "on the field" and opens up current topics. It also brings to light issues to be taken into account in practical work, which as a graduating student I am eager to read about.”</a:t>
            </a:r>
          </a:p>
          <a:p>
            <a:pPr>
              <a:spcBef>
                <a:spcPts val="800"/>
              </a:spcBef>
            </a:pPr>
            <a:endParaRPr lang="en-GB" sz="200" dirty="0">
              <a:latin typeface="Neue Haas Unica W1G" panose="020B0504030206020203" pitchFamily="34" charset="0"/>
            </a:endParaRPr>
          </a:p>
          <a:p>
            <a:pPr>
              <a:spcBef>
                <a:spcPts val="800"/>
              </a:spcBef>
            </a:pPr>
            <a:r>
              <a:rPr lang="en-GB" sz="1500" dirty="0">
                <a:latin typeface="Neue Haas Unica W1G" panose="020B0504030206020203" pitchFamily="34" charset="0"/>
              </a:rPr>
              <a:t>”As a student at school as well, we have read the magazine's articles in connection with school assignments, and I also like reading it independently, and I feel like I am learning things about it.”</a:t>
            </a:r>
          </a:p>
          <a:p>
            <a:pPr>
              <a:spcBef>
                <a:spcPts val="800"/>
              </a:spcBef>
            </a:pPr>
            <a:endParaRPr lang="en-GB" sz="600" dirty="0">
              <a:latin typeface="Neue Haas Unica W1G" panose="020B0504030206020203" pitchFamily="34" charset="0"/>
            </a:endParaRPr>
          </a:p>
          <a:p>
            <a:pPr>
              <a:spcBef>
                <a:spcPts val="800"/>
              </a:spcBef>
            </a:pPr>
            <a:r>
              <a:rPr lang="en-GB" sz="1500" dirty="0">
                <a:latin typeface="Neue Haas Unica W1G" panose="020B0504030206020203" pitchFamily="34" charset="0"/>
              </a:rPr>
              <a:t>”I receive tips from the Q&amp;A section as well as other important information in this new industry.”</a:t>
            </a:r>
          </a:p>
          <a:p>
            <a:pPr>
              <a:spcBef>
                <a:spcPts val="800"/>
              </a:spcBef>
            </a:pPr>
            <a:endParaRPr lang="en-GB" sz="600" dirty="0">
              <a:latin typeface="Neue Haas Unica W1G" panose="020B0504030206020203" pitchFamily="34" charset="0"/>
            </a:endParaRPr>
          </a:p>
          <a:p>
            <a:pPr>
              <a:spcBef>
                <a:spcPts val="800"/>
              </a:spcBef>
            </a:pPr>
            <a:r>
              <a:rPr lang="en-GB" sz="1500" dirty="0">
                <a:latin typeface="Neue Haas Unica W1G" panose="020B0504030206020203" pitchFamily="34" charset="0"/>
              </a:rPr>
              <a:t>  ”As a new forest owner, however, I get a lot of new information from the forest magazine”</a:t>
            </a:r>
          </a:p>
          <a:p>
            <a:pPr>
              <a:spcBef>
                <a:spcPts val="800"/>
              </a:spcBef>
            </a:pPr>
            <a:endParaRPr lang="en-GB" sz="600" dirty="0">
              <a:latin typeface="Neue Haas Unica W1G" panose="020B0504030206020203" pitchFamily="34" charset="0"/>
            </a:endParaRPr>
          </a:p>
          <a:p>
            <a:pPr>
              <a:spcBef>
                <a:spcPts val="800"/>
              </a:spcBef>
            </a:pPr>
            <a:r>
              <a:rPr lang="en-GB" sz="1500" dirty="0">
                <a:latin typeface="Neue Haas Unica W1G" panose="020B0504030206020203" pitchFamily="34" charset="0"/>
              </a:rPr>
              <a:t> ”I'm a fairly new HR representative, so all the information is necessary, and that's why I read this magazine carefully and browse it again later.”</a:t>
            </a:r>
          </a:p>
        </p:txBody>
      </p:sp>
    </p:spTree>
    <p:extLst>
      <p:ext uri="{BB962C8B-B14F-4D97-AF65-F5344CB8AC3E}">
        <p14:creationId xmlns:p14="http://schemas.microsoft.com/office/powerpoint/2010/main" val="118926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000"/>
                                        <p:tgtEl>
                                          <p:spTgt spid="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1000"/>
                                        <p:tgtEl>
                                          <p:spTgt spid="4">
                                            <p:txEl>
                                              <p:pRg st="6" end="6"/>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1000"/>
                                        <p:tgtEl>
                                          <p:spTgt spid="4">
                                            <p:txEl>
                                              <p:pRg st="8" end="8"/>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animEffect transition="in" filter="fade">
                                      <p:cBhvr>
                                        <p:cTn id="23"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E57385-AED9-D040-A60D-56F08AE5F160}"/>
              </a:ext>
            </a:extLst>
          </p:cNvPr>
          <p:cNvSpPr>
            <a:spLocks noGrp="1"/>
          </p:cNvSpPr>
          <p:nvPr>
            <p:ph idx="11"/>
          </p:nvPr>
        </p:nvSpPr>
        <p:spPr>
          <a:xfrm>
            <a:off x="1689706" y="677871"/>
            <a:ext cx="9223133" cy="5060444"/>
          </a:xfrm>
        </p:spPr>
        <p:txBody>
          <a:bodyPr anchor="ctr">
            <a:normAutofit/>
          </a:bodyPr>
          <a:lstStyle/>
          <a:p>
            <a:pPr>
              <a:lnSpc>
                <a:spcPct val="100000"/>
              </a:lnSpc>
            </a:pPr>
            <a:r>
              <a:rPr lang="en-GB" sz="3400" dirty="0">
                <a:latin typeface="Neue Haas Unica W1G Medium" panose="020B0504030206020203" pitchFamily="34" charset="0"/>
              </a:rPr>
              <a:t>Participation in sports organizations or sports clubs is the most common form of association involvement</a:t>
            </a:r>
            <a:r>
              <a:rPr lang="en-FI" sz="3400" dirty="0">
                <a:latin typeface="Neue Haas Unica W1G Medium" panose="020B0504030206020203" pitchFamily="34" charset="0"/>
              </a:rPr>
              <a:t> </a:t>
            </a:r>
            <a:br>
              <a:rPr lang="fi-FI" sz="3400" dirty="0">
                <a:latin typeface="Neue Haas Unica W1G Medium" panose="020B0504030206020203" pitchFamily="34" charset="0"/>
              </a:rPr>
            </a:br>
            <a:r>
              <a:rPr lang="fi-FI" sz="3400" dirty="0">
                <a:latin typeface="Neue Haas Unica W1G Medium" panose="020B0504030206020203" pitchFamily="34" charset="0"/>
              </a:rPr>
              <a:t>(24 %).</a:t>
            </a:r>
          </a:p>
          <a:p>
            <a:br>
              <a:rPr lang="en-GB" dirty="0"/>
            </a:br>
            <a:r>
              <a:rPr lang="en-GB" dirty="0"/>
              <a:t>The next most popular is participation in the activities of a professional association (6%), a religious association (6%), a cultural or art association (3%) and a political party’s or adult organization’s activities (2%).</a:t>
            </a:r>
            <a:endParaRPr lang="en-FI" dirty="0"/>
          </a:p>
        </p:txBody>
      </p:sp>
      <p:pic>
        <p:nvPicPr>
          <p:cNvPr id="8" name="Picture 7">
            <a:extLst>
              <a:ext uri="{FF2B5EF4-FFF2-40B4-BE49-F238E27FC236}">
                <a16:creationId xmlns:a16="http://schemas.microsoft.com/office/drawing/2014/main" id="{E4550A44-D070-D046-BEC6-26EA43C77505}"/>
              </a:ext>
            </a:extLst>
          </p:cNvPr>
          <p:cNvPicPr>
            <a:picLocks noChangeAspect="1"/>
          </p:cNvPicPr>
          <p:nvPr/>
        </p:nvPicPr>
        <p:blipFill>
          <a:blip r:embed="rId3"/>
          <a:stretch>
            <a:fillRect/>
          </a:stretch>
        </p:blipFill>
        <p:spPr>
          <a:xfrm>
            <a:off x="9911370" y="6214091"/>
            <a:ext cx="1962524" cy="360680"/>
          </a:xfrm>
          <a:prstGeom prst="rect">
            <a:avLst/>
          </a:prstGeom>
        </p:spPr>
      </p:pic>
      <p:sp>
        <p:nvSpPr>
          <p:cNvPr id="9" name="Content Placeholder 3">
            <a:extLst>
              <a:ext uri="{FF2B5EF4-FFF2-40B4-BE49-F238E27FC236}">
                <a16:creationId xmlns:a16="http://schemas.microsoft.com/office/drawing/2014/main" id="{0CB8DF56-9DA6-8C48-AA92-37CC6480EE3C}"/>
              </a:ext>
            </a:extLst>
          </p:cNvPr>
          <p:cNvSpPr txBox="1">
            <a:spLocks/>
          </p:cNvSpPr>
          <p:nvPr/>
        </p:nvSpPr>
        <p:spPr>
          <a:xfrm>
            <a:off x="1683600" y="6294348"/>
            <a:ext cx="8824801" cy="329924"/>
          </a:xfrm>
          <a:prstGeom prst="rect">
            <a:avLst/>
          </a:prstGeom>
        </p:spPr>
        <p:txBody>
          <a:bodyPr vert="horz" lIns="91440" tIns="45720" rIns="91440" bIns="45720" rtlCol="0" anchor="ctr">
            <a:normAutofit/>
          </a:bodyPr>
          <a:lstStyle>
            <a:lvl1pPr marL="228600" indent="-228600" algn="ctr" defTabSz="914400" rtl="0" eaLnBrk="1" latinLnBrk="0" hangingPunct="1">
              <a:lnSpc>
                <a:spcPct val="120000"/>
              </a:lnSpc>
              <a:spcBef>
                <a:spcPts val="1000"/>
              </a:spcBef>
              <a:buFontTx/>
              <a:buNone/>
              <a:defRPr sz="2200" b="0" i="0" kern="1200">
                <a:solidFill>
                  <a:srgbClr val="F5F4F7"/>
                </a:solidFill>
                <a:latin typeface="Neue Haas Unica W1G Light" panose="020B0404030206020203" pitchFamily="34" charset="0"/>
                <a:ea typeface="+mn-ea"/>
                <a:cs typeface="+mn-cs"/>
              </a:defRPr>
            </a:lvl1pPr>
            <a:lvl2pPr marL="6858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2pPr>
            <a:lvl3pPr marL="11430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GB" sz="1200" dirty="0"/>
              <a:t>Source: Leisure participation, Statistics Finland, 2017</a:t>
            </a:r>
            <a:endParaRPr lang="en-FI" sz="1200" dirty="0"/>
          </a:p>
        </p:txBody>
      </p:sp>
    </p:spTree>
    <p:extLst>
      <p:ext uri="{BB962C8B-B14F-4D97-AF65-F5344CB8AC3E}">
        <p14:creationId xmlns:p14="http://schemas.microsoft.com/office/powerpoint/2010/main" val="27889614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normAutofit/>
          </a:bodyPr>
          <a:lstStyle/>
          <a:p>
            <a:r>
              <a:rPr lang="en-GB" dirty="0"/>
              <a:t>The importance of the magazine</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421763" y="1537854"/>
            <a:ext cx="9348474" cy="4421345"/>
          </a:xfrm>
        </p:spPr>
        <p:txBody>
          <a:bodyPr anchor="ctr">
            <a:noAutofit/>
          </a:bodyPr>
          <a:lstStyle/>
          <a:p>
            <a:pPr>
              <a:spcBef>
                <a:spcPts val="800"/>
              </a:spcBef>
            </a:pPr>
            <a:r>
              <a:rPr lang="en-GB" sz="2000" b="1" dirty="0">
                <a:latin typeface="Neue Haas Unica W1G" panose="020B0504030206020203" pitchFamily="34" charset="0"/>
              </a:rPr>
              <a:t>Helps maintain professionalism</a:t>
            </a:r>
          </a:p>
          <a:p>
            <a:pPr>
              <a:spcBef>
                <a:spcPts val="800"/>
              </a:spcBef>
            </a:pPr>
            <a:endParaRPr lang="en-GB" sz="200" b="1" dirty="0">
              <a:latin typeface="Neue Haas Unica W1G" panose="020B0504030206020203" pitchFamily="34" charset="0"/>
            </a:endParaRPr>
          </a:p>
          <a:p>
            <a:pPr>
              <a:spcBef>
                <a:spcPts val="800"/>
              </a:spcBef>
            </a:pPr>
            <a:r>
              <a:rPr lang="en-GB" sz="1500" dirty="0">
                <a:latin typeface="Neue Haas Unica W1G" panose="020B0504030206020203" pitchFamily="34" charset="0"/>
              </a:rPr>
              <a:t>”Working in the private sector, I receive information that I can use in my work and maintain my expertise.”</a:t>
            </a:r>
          </a:p>
          <a:p>
            <a:pPr>
              <a:spcBef>
                <a:spcPts val="800"/>
              </a:spcBef>
            </a:pPr>
            <a:endParaRPr lang="en-GB" sz="200" dirty="0">
              <a:latin typeface="Neue Haas Unica W1G" panose="020B0504030206020203" pitchFamily="34" charset="0"/>
            </a:endParaRPr>
          </a:p>
          <a:p>
            <a:pPr>
              <a:spcBef>
                <a:spcPts val="800"/>
              </a:spcBef>
            </a:pPr>
            <a:r>
              <a:rPr lang="en-GB" sz="1500" dirty="0">
                <a:latin typeface="Neue Haas Unica W1G" panose="020B0504030206020203" pitchFamily="34" charset="0"/>
              </a:rPr>
              <a:t>”I feel I get professional support and new information from the magazine.”</a:t>
            </a:r>
          </a:p>
          <a:p>
            <a:pPr>
              <a:spcBef>
                <a:spcPts val="800"/>
              </a:spcBef>
            </a:pPr>
            <a:endParaRPr lang="en-GB" sz="600" dirty="0">
              <a:latin typeface="Neue Haas Unica W1G" panose="020B0504030206020203" pitchFamily="34" charset="0"/>
            </a:endParaRPr>
          </a:p>
          <a:p>
            <a:pPr>
              <a:spcBef>
                <a:spcPts val="800"/>
              </a:spcBef>
            </a:pPr>
            <a:r>
              <a:rPr lang="en-GB" sz="1500" dirty="0">
                <a:latin typeface="Neue Haas Unica W1G" panose="020B0504030206020203" pitchFamily="34" charset="0"/>
              </a:rPr>
              <a:t>”</a:t>
            </a:r>
            <a:r>
              <a:rPr lang="en-GB" sz="1500" dirty="0" err="1">
                <a:latin typeface="Neue Haas Unica W1G" panose="020B0504030206020203" pitchFamily="34" charset="0"/>
              </a:rPr>
              <a:t>Koneviesti's</a:t>
            </a:r>
            <a:r>
              <a:rPr lang="en-GB" sz="1500" dirty="0">
                <a:latin typeface="Neue Haas Unica W1G" panose="020B0504030206020203" pitchFamily="34" charset="0"/>
              </a:rPr>
              <a:t> articles have been of financial benefit to me in my professional life.”</a:t>
            </a:r>
          </a:p>
          <a:p>
            <a:pPr>
              <a:spcBef>
                <a:spcPts val="800"/>
              </a:spcBef>
            </a:pPr>
            <a:endParaRPr lang="en-GB" sz="600" dirty="0">
              <a:latin typeface="Neue Haas Unica W1G" panose="020B0504030206020203" pitchFamily="34" charset="0"/>
            </a:endParaRPr>
          </a:p>
          <a:p>
            <a:pPr>
              <a:spcBef>
                <a:spcPts val="800"/>
              </a:spcBef>
            </a:pPr>
            <a:r>
              <a:rPr lang="en-GB" sz="1500" dirty="0">
                <a:latin typeface="Neue Haas Unica W1G" panose="020B0504030206020203" pitchFamily="34" charset="0"/>
              </a:rPr>
              <a:t>  ”I feel I get professional support and new information from the magazine”</a:t>
            </a:r>
          </a:p>
          <a:p>
            <a:pPr>
              <a:spcBef>
                <a:spcPts val="800"/>
              </a:spcBef>
            </a:pPr>
            <a:endParaRPr lang="en-GB" sz="600" dirty="0">
              <a:latin typeface="Neue Haas Unica W1G" panose="020B0504030206020203" pitchFamily="34" charset="0"/>
            </a:endParaRPr>
          </a:p>
          <a:p>
            <a:pPr>
              <a:spcBef>
                <a:spcPts val="800"/>
              </a:spcBef>
            </a:pPr>
            <a:r>
              <a:rPr lang="en-GB" sz="1500" dirty="0">
                <a:latin typeface="Neue Haas Unica W1G" panose="020B0504030206020203" pitchFamily="34" charset="0"/>
              </a:rPr>
              <a:t> ”The magazine provides useful and up-to-date information for me, which deepens and increases my professional skills and knowledge.”</a:t>
            </a:r>
          </a:p>
        </p:txBody>
      </p:sp>
    </p:spTree>
    <p:extLst>
      <p:ext uri="{BB962C8B-B14F-4D97-AF65-F5344CB8AC3E}">
        <p14:creationId xmlns:p14="http://schemas.microsoft.com/office/powerpoint/2010/main" val="79254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000"/>
                                        <p:tgtEl>
                                          <p:spTgt spid="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1000"/>
                                        <p:tgtEl>
                                          <p:spTgt spid="4">
                                            <p:txEl>
                                              <p:pRg st="6" end="6"/>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1000"/>
                                        <p:tgtEl>
                                          <p:spTgt spid="4">
                                            <p:txEl>
                                              <p:pRg st="8" end="8"/>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animEffect transition="in" filter="fade">
                                      <p:cBhvr>
                                        <p:cTn id="23"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normAutofit/>
          </a:bodyPr>
          <a:lstStyle/>
          <a:p>
            <a:r>
              <a:rPr lang="en-GB" dirty="0"/>
              <a:t>The importance of the magazine</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421763" y="1537854"/>
            <a:ext cx="9348474" cy="4421345"/>
          </a:xfrm>
        </p:spPr>
        <p:txBody>
          <a:bodyPr anchor="ctr">
            <a:noAutofit/>
          </a:bodyPr>
          <a:lstStyle/>
          <a:p>
            <a:pPr>
              <a:spcBef>
                <a:spcPts val="800"/>
              </a:spcBef>
            </a:pPr>
            <a:r>
              <a:rPr lang="en-GB" sz="2000" b="1" dirty="0">
                <a:latin typeface="Neue Haas Unica W1G" panose="020B0504030206020203" pitchFamily="34" charset="0"/>
              </a:rPr>
              <a:t>Offers new ideas</a:t>
            </a:r>
          </a:p>
          <a:p>
            <a:pPr>
              <a:spcBef>
                <a:spcPts val="800"/>
              </a:spcBef>
            </a:pPr>
            <a:endParaRPr lang="en-GB" sz="200" b="1" dirty="0">
              <a:latin typeface="Neue Haas Unica W1G" panose="020B0504030206020203" pitchFamily="34" charset="0"/>
            </a:endParaRPr>
          </a:p>
          <a:p>
            <a:pPr>
              <a:spcBef>
                <a:spcPts val="800"/>
              </a:spcBef>
            </a:pPr>
            <a:r>
              <a:rPr lang="en-GB" sz="1500" dirty="0">
                <a:latin typeface="Neue Haas Unica W1G" panose="020B0504030206020203" pitchFamily="34" charset="0"/>
              </a:rPr>
              <a:t>”I look forward to this magazine, and I always want new ways and means of implementation, e.g. for family churches and playing music.”</a:t>
            </a:r>
          </a:p>
          <a:p>
            <a:pPr>
              <a:spcBef>
                <a:spcPts val="800"/>
              </a:spcBef>
            </a:pPr>
            <a:endParaRPr lang="en-GB" sz="600" dirty="0">
              <a:latin typeface="Neue Haas Unica W1G" panose="020B0504030206020203" pitchFamily="34" charset="0"/>
            </a:endParaRPr>
          </a:p>
          <a:p>
            <a:pPr>
              <a:spcBef>
                <a:spcPts val="800"/>
              </a:spcBef>
            </a:pPr>
            <a:r>
              <a:rPr lang="en-GB" sz="1500" dirty="0">
                <a:latin typeface="Neue Haas Unica W1G" panose="020B0504030206020203" pitchFamily="34" charset="0"/>
              </a:rPr>
              <a:t>”It gives you new ideas for your own caravan culture.”</a:t>
            </a:r>
          </a:p>
          <a:p>
            <a:pPr>
              <a:spcBef>
                <a:spcPts val="800"/>
              </a:spcBef>
            </a:pPr>
            <a:endParaRPr lang="en-GB" sz="600" dirty="0">
              <a:latin typeface="Neue Haas Unica W1G" panose="020B0504030206020203" pitchFamily="34" charset="0"/>
            </a:endParaRPr>
          </a:p>
          <a:p>
            <a:pPr>
              <a:spcBef>
                <a:spcPts val="800"/>
              </a:spcBef>
            </a:pPr>
            <a:r>
              <a:rPr lang="en-GB" sz="1500" dirty="0">
                <a:latin typeface="Neue Haas Unica W1G" panose="020B0504030206020203" pitchFamily="34" charset="0"/>
              </a:rPr>
              <a:t>  ”It’s nice to read about new trends and innovative solutions from other salons.”</a:t>
            </a:r>
          </a:p>
          <a:p>
            <a:pPr>
              <a:spcBef>
                <a:spcPts val="800"/>
              </a:spcBef>
            </a:pPr>
            <a:endParaRPr lang="en-GB" sz="600" dirty="0">
              <a:latin typeface="Neue Haas Unica W1G" panose="020B0504030206020203" pitchFamily="34" charset="0"/>
            </a:endParaRPr>
          </a:p>
          <a:p>
            <a:pPr>
              <a:spcBef>
                <a:spcPts val="800"/>
              </a:spcBef>
            </a:pPr>
            <a:r>
              <a:rPr lang="en-GB" sz="1500" dirty="0">
                <a:latin typeface="Neue Haas Unica W1G" panose="020B0504030206020203" pitchFamily="34" charset="0"/>
              </a:rPr>
              <a:t> ”You can read about things that can’t be found elsewhere, such as how other companies operate, what new things have been developed, etc.”</a:t>
            </a:r>
          </a:p>
        </p:txBody>
      </p:sp>
    </p:spTree>
    <p:extLst>
      <p:ext uri="{BB962C8B-B14F-4D97-AF65-F5344CB8AC3E}">
        <p14:creationId xmlns:p14="http://schemas.microsoft.com/office/powerpoint/2010/main" val="404791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000"/>
                                        <p:tgtEl>
                                          <p:spTgt spid="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1000"/>
                                        <p:tgtEl>
                                          <p:spTgt spid="4">
                                            <p:txEl>
                                              <p:pRg st="6" end="6"/>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1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normAutofit/>
          </a:bodyPr>
          <a:lstStyle/>
          <a:p>
            <a:r>
              <a:rPr lang="en-GB" dirty="0"/>
              <a:t>The importance of the magazine</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671659" y="1537854"/>
            <a:ext cx="10848681" cy="4421345"/>
          </a:xfrm>
        </p:spPr>
        <p:txBody>
          <a:bodyPr anchor="ctr">
            <a:noAutofit/>
          </a:bodyPr>
          <a:lstStyle/>
          <a:p>
            <a:pPr>
              <a:spcBef>
                <a:spcPts val="800"/>
              </a:spcBef>
            </a:pPr>
            <a:r>
              <a:rPr lang="en-GB" sz="2000" b="1" dirty="0">
                <a:latin typeface="Neue Haas Unica W1G" panose="020B0504030206020203" pitchFamily="34" charset="0"/>
              </a:rPr>
              <a:t>It offers all the essentials in one place</a:t>
            </a:r>
          </a:p>
          <a:p>
            <a:pPr>
              <a:spcBef>
                <a:spcPts val="800"/>
              </a:spcBef>
            </a:pPr>
            <a:endParaRPr lang="en-GB" sz="200" b="1" dirty="0">
              <a:latin typeface="Neue Haas Unica W1G" panose="020B0504030206020203" pitchFamily="34" charset="0"/>
            </a:endParaRPr>
          </a:p>
          <a:p>
            <a:pPr>
              <a:spcBef>
                <a:spcPts val="800"/>
              </a:spcBef>
            </a:pPr>
            <a:r>
              <a:rPr lang="en-GB" sz="1500" dirty="0">
                <a:latin typeface="Neue Haas Unica W1G" panose="020B0504030206020203" pitchFamily="34" charset="0"/>
              </a:rPr>
              <a:t>”The views, trends and issues presented in it are not addressed elsewhere in an equally consolidated and up-to-date manner.”</a:t>
            </a:r>
          </a:p>
          <a:p>
            <a:pPr>
              <a:spcBef>
                <a:spcPts val="800"/>
              </a:spcBef>
            </a:pPr>
            <a:endParaRPr lang="en-GB" sz="600" dirty="0">
              <a:latin typeface="Neue Haas Unica W1G" panose="020B0504030206020203" pitchFamily="34" charset="0"/>
            </a:endParaRPr>
          </a:p>
          <a:p>
            <a:pPr>
              <a:spcBef>
                <a:spcPts val="800"/>
              </a:spcBef>
            </a:pPr>
            <a:r>
              <a:rPr lang="en-GB" sz="1500" dirty="0">
                <a:latin typeface="Neue Haas Unica W1G" panose="020B0504030206020203" pitchFamily="34" charset="0"/>
              </a:rPr>
              <a:t>”Info about mechanical engineering in one place. The fastest way to follow developments in the industry.”</a:t>
            </a:r>
          </a:p>
          <a:p>
            <a:pPr>
              <a:spcBef>
                <a:spcPts val="800"/>
              </a:spcBef>
            </a:pPr>
            <a:endParaRPr lang="en-GB" sz="600" dirty="0">
              <a:latin typeface="Neue Haas Unica W1G" panose="020B0504030206020203" pitchFamily="34" charset="0"/>
            </a:endParaRPr>
          </a:p>
          <a:p>
            <a:pPr>
              <a:spcBef>
                <a:spcPts val="800"/>
              </a:spcBef>
            </a:pPr>
            <a:r>
              <a:rPr lang="en-GB" sz="1500" dirty="0">
                <a:latin typeface="Neue Haas Unica W1G" panose="020B0504030206020203" pitchFamily="34" charset="0"/>
              </a:rPr>
              <a:t> ”You can get a better idea of current issues in the industry from one magazine than from different magazines and channels.”</a:t>
            </a:r>
          </a:p>
          <a:p>
            <a:pPr>
              <a:spcBef>
                <a:spcPts val="800"/>
              </a:spcBef>
            </a:pPr>
            <a:endParaRPr lang="en-GB" sz="600" dirty="0">
              <a:latin typeface="Neue Haas Unica W1G" panose="020B0504030206020203" pitchFamily="34" charset="0"/>
            </a:endParaRPr>
          </a:p>
          <a:p>
            <a:pPr>
              <a:spcBef>
                <a:spcPts val="800"/>
              </a:spcBef>
            </a:pPr>
            <a:r>
              <a:rPr lang="en-GB" sz="1500" dirty="0">
                <a:latin typeface="Neue Haas Unica W1G" panose="020B0504030206020203" pitchFamily="34" charset="0"/>
              </a:rPr>
              <a:t>”It is delivered to my home ready without any effort on one’s part. The magazine is just the perfect length to browse through.”</a:t>
            </a:r>
          </a:p>
          <a:p>
            <a:pPr>
              <a:spcBef>
                <a:spcPts val="800"/>
              </a:spcBef>
            </a:pPr>
            <a:endParaRPr lang="en-GB" sz="600" dirty="0">
              <a:latin typeface="Neue Haas Unica W1G" panose="020B0504030206020203" pitchFamily="34" charset="0"/>
            </a:endParaRPr>
          </a:p>
          <a:p>
            <a:pPr>
              <a:spcBef>
                <a:spcPts val="800"/>
              </a:spcBef>
            </a:pPr>
            <a:r>
              <a:rPr lang="en-GB" sz="1500" dirty="0">
                <a:latin typeface="Neue Haas Unica W1G" panose="020B0504030206020203" pitchFamily="34" charset="0"/>
              </a:rPr>
              <a:t> ”I think it's important that I get almost all the information I need from one place.”</a:t>
            </a:r>
          </a:p>
          <a:p>
            <a:pPr>
              <a:spcBef>
                <a:spcPts val="800"/>
              </a:spcBef>
            </a:pPr>
            <a:endParaRPr lang="en-GB" sz="800" dirty="0">
              <a:latin typeface="Neue Haas Unica W1G" panose="020B0504030206020203" pitchFamily="34" charset="0"/>
            </a:endParaRPr>
          </a:p>
          <a:p>
            <a:pPr>
              <a:spcBef>
                <a:spcPts val="800"/>
              </a:spcBef>
            </a:pPr>
            <a:r>
              <a:rPr lang="en-GB" sz="1500" dirty="0">
                <a:latin typeface="Neue Haas Unica W1G" panose="020B0504030206020203" pitchFamily="34" charset="0"/>
              </a:rPr>
              <a:t> ”I prefer to read the print and save the magazines that are important to me. I can't stand any more social media - I’ve had my fill of it!”</a:t>
            </a:r>
          </a:p>
        </p:txBody>
      </p:sp>
    </p:spTree>
    <p:extLst>
      <p:ext uri="{BB962C8B-B14F-4D97-AF65-F5344CB8AC3E}">
        <p14:creationId xmlns:p14="http://schemas.microsoft.com/office/powerpoint/2010/main" val="293496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000"/>
                                        <p:tgtEl>
                                          <p:spTgt spid="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1000"/>
                                        <p:tgtEl>
                                          <p:spTgt spid="4">
                                            <p:txEl>
                                              <p:pRg st="6" end="6"/>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1000"/>
                                        <p:tgtEl>
                                          <p:spTgt spid="4">
                                            <p:txEl>
                                              <p:pRg st="8" end="8"/>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animEffect transition="in" filter="fade">
                                      <p:cBhvr>
                                        <p:cTn id="23" dur="1000"/>
                                        <p:tgtEl>
                                          <p:spTgt spid="4">
                                            <p:txEl>
                                              <p:pRg st="10" end="10"/>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animEffect transition="in" filter="fade">
                                      <p:cBhvr>
                                        <p:cTn id="27" dur="10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r>
              <a:rPr lang="en-GB" sz="3200" dirty="0"/>
              <a:t>The effects of the magazine</a:t>
            </a:r>
            <a:endParaRPr lang="en-GB" sz="3200" dirty="0">
              <a:solidFill>
                <a:schemeClr val="tx2"/>
              </a:solidFill>
            </a:endParaRPr>
          </a:p>
        </p:txBody>
      </p:sp>
      <p:sp>
        <p:nvSpPr>
          <p:cNvPr id="14" name="Text Placeholder 13">
            <a:extLst>
              <a:ext uri="{FF2B5EF4-FFF2-40B4-BE49-F238E27FC236}">
                <a16:creationId xmlns:a16="http://schemas.microsoft.com/office/drawing/2014/main" id="{5364EC9D-D93C-2F4A-A92F-268F8F29F62E}"/>
              </a:ext>
            </a:extLst>
          </p:cNvPr>
          <p:cNvSpPr>
            <a:spLocks noGrp="1"/>
          </p:cNvSpPr>
          <p:nvPr>
            <p:ph type="body" sz="half" idx="2"/>
          </p:nvPr>
        </p:nvSpPr>
        <p:spPr>
          <a:xfrm>
            <a:off x="8607309" y="1214388"/>
            <a:ext cx="3118243" cy="4740098"/>
          </a:xfrm>
        </p:spPr>
        <p:txBody>
          <a:bodyPr anchor="ctr">
            <a:normAutofit/>
          </a:bodyPr>
          <a:lstStyle/>
          <a:p>
            <a:r>
              <a:rPr lang="en-GB" sz="2000" dirty="0"/>
              <a:t>”The only source of information from which you can see, for example, all wholesalers, or at least many new products.”</a:t>
            </a:r>
          </a:p>
        </p:txBody>
      </p:sp>
      <p:graphicFrame>
        <p:nvGraphicFramePr>
          <p:cNvPr id="6" name="Chart 5">
            <a:extLst>
              <a:ext uri="{FF2B5EF4-FFF2-40B4-BE49-F238E27FC236}">
                <a16:creationId xmlns:a16="http://schemas.microsoft.com/office/drawing/2014/main" id="{7FD839F4-2C16-BD49-A5AB-F512F0E06227}"/>
              </a:ext>
            </a:extLst>
          </p:cNvPr>
          <p:cNvGraphicFramePr/>
          <p:nvPr>
            <p:extLst>
              <p:ext uri="{D42A27DB-BD31-4B8C-83A1-F6EECF244321}">
                <p14:modId xmlns:p14="http://schemas.microsoft.com/office/powerpoint/2010/main" val="1147532330"/>
              </p:ext>
            </p:extLst>
          </p:nvPr>
        </p:nvGraphicFramePr>
        <p:xfrm>
          <a:off x="-960094" y="1943299"/>
          <a:ext cx="9089572" cy="425843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3A4CEE7-EC57-A949-A2F1-0FD51B5AEF6A}"/>
              </a:ext>
            </a:extLst>
          </p:cNvPr>
          <p:cNvSpPr txBox="1"/>
          <p:nvPr/>
        </p:nvSpPr>
        <p:spPr>
          <a:xfrm>
            <a:off x="1759351" y="6322844"/>
            <a:ext cx="6263419" cy="276999"/>
          </a:xfrm>
          <a:prstGeom prst="rect">
            <a:avLst/>
          </a:prstGeom>
          <a:noFill/>
        </p:spPr>
        <p:txBody>
          <a:bodyPr wrap="square" rtlCol="0">
            <a:spAutoFit/>
          </a:bodyPr>
          <a:lstStyle>
            <a:defPPr>
              <a:defRPr lang="en-FI"/>
            </a:defPPr>
            <a:lvl1pPr algn="r">
              <a:defRPr sz="1400">
                <a:latin typeface="Neue Haas Unica W1G" panose="020B0504030206020203" pitchFamily="34" charset="0"/>
              </a:defRPr>
            </a:lvl1pPr>
          </a:lstStyle>
          <a:p>
            <a:pPr algn="ctr"/>
            <a:r>
              <a:rPr lang="en-GB" sz="1200" dirty="0"/>
              <a:t>*only association magazines  |  **only professional magazines </a:t>
            </a:r>
          </a:p>
        </p:txBody>
      </p:sp>
      <p:sp>
        <p:nvSpPr>
          <p:cNvPr id="7" name="TextBox 6">
            <a:extLst>
              <a:ext uri="{FF2B5EF4-FFF2-40B4-BE49-F238E27FC236}">
                <a16:creationId xmlns:a16="http://schemas.microsoft.com/office/drawing/2014/main" id="{E1495802-0EE7-4B48-A9CC-FAA5A3EC6FBC}"/>
              </a:ext>
            </a:extLst>
          </p:cNvPr>
          <p:cNvSpPr txBox="1"/>
          <p:nvPr/>
        </p:nvSpPr>
        <p:spPr>
          <a:xfrm>
            <a:off x="903514" y="1413071"/>
            <a:ext cx="6335486" cy="430887"/>
          </a:xfrm>
          <a:prstGeom prst="rect">
            <a:avLst/>
          </a:prstGeom>
          <a:noFill/>
        </p:spPr>
        <p:txBody>
          <a:bodyPr wrap="square" rtlCol="0">
            <a:spAutoFit/>
          </a:bodyPr>
          <a:lstStyle/>
          <a:p>
            <a:pPr algn="r"/>
            <a:r>
              <a:rPr lang="en-GB" sz="1100" dirty="0">
                <a:solidFill>
                  <a:schemeClr val="tx2"/>
                </a:solidFill>
                <a:latin typeface="Neue Haas Unica W1G" panose="020B0504030206020203" pitchFamily="34" charset="0"/>
              </a:rPr>
              <a:t>Which statements best describe the actions or attitudes that this magazine has led you to? </a:t>
            </a:r>
            <a:br>
              <a:rPr lang="en-GB" sz="1100" dirty="0">
                <a:solidFill>
                  <a:schemeClr val="tx2"/>
                </a:solidFill>
                <a:latin typeface="Neue Haas Unica W1G" panose="020B0504030206020203" pitchFamily="34" charset="0"/>
              </a:rPr>
            </a:br>
            <a:r>
              <a:rPr lang="en-GB" sz="1100" dirty="0">
                <a:latin typeface="Neue Haas Unica W1G" panose="020B0504030206020203" pitchFamily="34" charset="0"/>
              </a:rPr>
              <a:t>% of respondents, N = 12,152</a:t>
            </a:r>
          </a:p>
        </p:txBody>
      </p:sp>
    </p:spTree>
    <p:extLst>
      <p:ext uri="{BB962C8B-B14F-4D97-AF65-F5344CB8AC3E}">
        <p14:creationId xmlns:p14="http://schemas.microsoft.com/office/powerpoint/2010/main" val="10454809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r>
              <a:rPr lang="en-GB" sz="3200" dirty="0"/>
              <a:t>The effects of the magazine</a:t>
            </a:r>
            <a:endParaRPr lang="en-GB" sz="3200" dirty="0">
              <a:solidFill>
                <a:schemeClr val="tx2"/>
              </a:solidFill>
            </a:endParaRPr>
          </a:p>
        </p:txBody>
      </p:sp>
      <p:sp>
        <p:nvSpPr>
          <p:cNvPr id="14" name="Text Placeholder 13">
            <a:extLst>
              <a:ext uri="{FF2B5EF4-FFF2-40B4-BE49-F238E27FC236}">
                <a16:creationId xmlns:a16="http://schemas.microsoft.com/office/drawing/2014/main" id="{5364EC9D-D93C-2F4A-A92F-268F8F29F62E}"/>
              </a:ext>
            </a:extLst>
          </p:cNvPr>
          <p:cNvSpPr>
            <a:spLocks noGrp="1"/>
          </p:cNvSpPr>
          <p:nvPr>
            <p:ph type="body" sz="half" idx="2"/>
          </p:nvPr>
        </p:nvSpPr>
        <p:spPr>
          <a:xfrm>
            <a:off x="8607309" y="1214388"/>
            <a:ext cx="3118243" cy="4740098"/>
          </a:xfrm>
        </p:spPr>
        <p:txBody>
          <a:bodyPr anchor="ctr">
            <a:normAutofit/>
          </a:bodyPr>
          <a:lstStyle/>
          <a:p>
            <a:r>
              <a:rPr lang="en-GB" sz="2000" dirty="0"/>
              <a:t>”From time to time, the magazine reminds me that certain benefits that can be obtained through my union”</a:t>
            </a:r>
          </a:p>
        </p:txBody>
      </p:sp>
      <p:graphicFrame>
        <p:nvGraphicFramePr>
          <p:cNvPr id="6" name="Chart 5">
            <a:extLst>
              <a:ext uri="{FF2B5EF4-FFF2-40B4-BE49-F238E27FC236}">
                <a16:creationId xmlns:a16="http://schemas.microsoft.com/office/drawing/2014/main" id="{7FD839F4-2C16-BD49-A5AB-F512F0E06227}"/>
              </a:ext>
            </a:extLst>
          </p:cNvPr>
          <p:cNvGraphicFramePr/>
          <p:nvPr>
            <p:extLst>
              <p:ext uri="{D42A27DB-BD31-4B8C-83A1-F6EECF244321}">
                <p14:modId xmlns:p14="http://schemas.microsoft.com/office/powerpoint/2010/main" val="2550917092"/>
              </p:ext>
            </p:extLst>
          </p:nvPr>
        </p:nvGraphicFramePr>
        <p:xfrm>
          <a:off x="-960094" y="1943299"/>
          <a:ext cx="9089572" cy="425843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3A4CEE7-EC57-A949-A2F1-0FD51B5AEF6A}"/>
              </a:ext>
            </a:extLst>
          </p:cNvPr>
          <p:cNvSpPr txBox="1"/>
          <p:nvPr/>
        </p:nvSpPr>
        <p:spPr>
          <a:xfrm>
            <a:off x="1759351" y="6322844"/>
            <a:ext cx="6263419" cy="276999"/>
          </a:xfrm>
          <a:prstGeom prst="rect">
            <a:avLst/>
          </a:prstGeom>
          <a:noFill/>
        </p:spPr>
        <p:txBody>
          <a:bodyPr wrap="square" rtlCol="0">
            <a:spAutoFit/>
          </a:bodyPr>
          <a:lstStyle>
            <a:defPPr>
              <a:defRPr lang="en-FI"/>
            </a:defPPr>
            <a:lvl1pPr algn="r">
              <a:defRPr sz="1400">
                <a:latin typeface="Neue Haas Unica W1G" panose="020B0504030206020203" pitchFamily="34" charset="0"/>
              </a:defRPr>
            </a:lvl1pPr>
          </a:lstStyle>
          <a:p>
            <a:pPr algn="ctr"/>
            <a:r>
              <a:rPr lang="en-GB" sz="1200" dirty="0"/>
              <a:t>*only association magazines  |  **only professional magazines </a:t>
            </a:r>
          </a:p>
        </p:txBody>
      </p:sp>
      <p:sp>
        <p:nvSpPr>
          <p:cNvPr id="9" name="TextBox 8">
            <a:extLst>
              <a:ext uri="{FF2B5EF4-FFF2-40B4-BE49-F238E27FC236}">
                <a16:creationId xmlns:a16="http://schemas.microsoft.com/office/drawing/2014/main" id="{14A60703-32AB-AE48-AB68-6A202E955C85}"/>
              </a:ext>
            </a:extLst>
          </p:cNvPr>
          <p:cNvSpPr txBox="1"/>
          <p:nvPr/>
        </p:nvSpPr>
        <p:spPr>
          <a:xfrm>
            <a:off x="903514" y="1413071"/>
            <a:ext cx="6335486" cy="430887"/>
          </a:xfrm>
          <a:prstGeom prst="rect">
            <a:avLst/>
          </a:prstGeom>
          <a:noFill/>
        </p:spPr>
        <p:txBody>
          <a:bodyPr wrap="square" rtlCol="0">
            <a:spAutoFit/>
          </a:bodyPr>
          <a:lstStyle/>
          <a:p>
            <a:pPr algn="r"/>
            <a:r>
              <a:rPr lang="en-GB" sz="1100" dirty="0">
                <a:solidFill>
                  <a:schemeClr val="tx2"/>
                </a:solidFill>
                <a:latin typeface="Neue Haas Unica W1G" panose="020B0504030206020203" pitchFamily="34" charset="0"/>
              </a:rPr>
              <a:t>Which statements best describe the actions or attitudes that this magazine has led you to? </a:t>
            </a:r>
            <a:br>
              <a:rPr lang="en-GB" sz="1100" dirty="0">
                <a:solidFill>
                  <a:schemeClr val="tx2"/>
                </a:solidFill>
                <a:latin typeface="Neue Haas Unica W1G" panose="020B0504030206020203" pitchFamily="34" charset="0"/>
              </a:rPr>
            </a:br>
            <a:r>
              <a:rPr lang="en-GB" sz="1100" dirty="0">
                <a:latin typeface="Neue Haas Unica W1G" panose="020B0504030206020203" pitchFamily="34" charset="0"/>
              </a:rPr>
              <a:t>% of respondents, N = 12,152</a:t>
            </a:r>
          </a:p>
        </p:txBody>
      </p:sp>
    </p:spTree>
    <p:extLst>
      <p:ext uri="{BB962C8B-B14F-4D97-AF65-F5344CB8AC3E}">
        <p14:creationId xmlns:p14="http://schemas.microsoft.com/office/powerpoint/2010/main" val="25820761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r>
              <a:rPr lang="en-GB" sz="3200" dirty="0"/>
              <a:t>The effects of the magazine</a:t>
            </a:r>
            <a:endParaRPr lang="en-GB" sz="3200" dirty="0">
              <a:solidFill>
                <a:schemeClr val="tx2"/>
              </a:solidFill>
            </a:endParaRPr>
          </a:p>
        </p:txBody>
      </p:sp>
      <p:sp>
        <p:nvSpPr>
          <p:cNvPr id="14" name="Text Placeholder 13">
            <a:extLst>
              <a:ext uri="{FF2B5EF4-FFF2-40B4-BE49-F238E27FC236}">
                <a16:creationId xmlns:a16="http://schemas.microsoft.com/office/drawing/2014/main" id="{5364EC9D-D93C-2F4A-A92F-268F8F29F62E}"/>
              </a:ext>
            </a:extLst>
          </p:cNvPr>
          <p:cNvSpPr>
            <a:spLocks noGrp="1"/>
          </p:cNvSpPr>
          <p:nvPr>
            <p:ph type="body" sz="half" idx="2"/>
          </p:nvPr>
        </p:nvSpPr>
        <p:spPr>
          <a:xfrm>
            <a:off x="8607309" y="1214388"/>
            <a:ext cx="3118243" cy="4740098"/>
          </a:xfrm>
        </p:spPr>
        <p:txBody>
          <a:bodyPr anchor="ctr">
            <a:normAutofit/>
          </a:bodyPr>
          <a:lstStyle/>
          <a:p>
            <a:r>
              <a:rPr lang="en-GB" sz="2000" dirty="0"/>
              <a:t> ”Expert articles are relevant, and I always find some tips on where to get more information if I have any questions”</a:t>
            </a:r>
          </a:p>
        </p:txBody>
      </p:sp>
      <p:graphicFrame>
        <p:nvGraphicFramePr>
          <p:cNvPr id="6" name="Chart 5">
            <a:extLst>
              <a:ext uri="{FF2B5EF4-FFF2-40B4-BE49-F238E27FC236}">
                <a16:creationId xmlns:a16="http://schemas.microsoft.com/office/drawing/2014/main" id="{7FD839F4-2C16-BD49-A5AB-F512F0E06227}"/>
              </a:ext>
            </a:extLst>
          </p:cNvPr>
          <p:cNvGraphicFramePr/>
          <p:nvPr>
            <p:extLst>
              <p:ext uri="{D42A27DB-BD31-4B8C-83A1-F6EECF244321}">
                <p14:modId xmlns:p14="http://schemas.microsoft.com/office/powerpoint/2010/main" val="1464252049"/>
              </p:ext>
            </p:extLst>
          </p:nvPr>
        </p:nvGraphicFramePr>
        <p:xfrm>
          <a:off x="-960094" y="1943299"/>
          <a:ext cx="9089572" cy="425843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3A4CEE7-EC57-A949-A2F1-0FD51B5AEF6A}"/>
              </a:ext>
            </a:extLst>
          </p:cNvPr>
          <p:cNvSpPr txBox="1"/>
          <p:nvPr/>
        </p:nvSpPr>
        <p:spPr>
          <a:xfrm>
            <a:off x="1759351" y="6322844"/>
            <a:ext cx="6263419" cy="276999"/>
          </a:xfrm>
          <a:prstGeom prst="rect">
            <a:avLst/>
          </a:prstGeom>
          <a:noFill/>
        </p:spPr>
        <p:txBody>
          <a:bodyPr wrap="square" rtlCol="0">
            <a:spAutoFit/>
          </a:bodyPr>
          <a:lstStyle>
            <a:defPPr>
              <a:defRPr lang="en-FI"/>
            </a:defPPr>
            <a:lvl1pPr algn="r">
              <a:defRPr sz="1400">
                <a:latin typeface="Neue Haas Unica W1G" panose="020B0504030206020203" pitchFamily="34" charset="0"/>
              </a:defRPr>
            </a:lvl1pPr>
          </a:lstStyle>
          <a:p>
            <a:pPr algn="ctr"/>
            <a:r>
              <a:rPr lang="en-GB" sz="1200" dirty="0"/>
              <a:t>*only association magazines  |  **only professional magazines </a:t>
            </a:r>
          </a:p>
        </p:txBody>
      </p:sp>
      <p:sp>
        <p:nvSpPr>
          <p:cNvPr id="9" name="TextBox 8">
            <a:extLst>
              <a:ext uri="{FF2B5EF4-FFF2-40B4-BE49-F238E27FC236}">
                <a16:creationId xmlns:a16="http://schemas.microsoft.com/office/drawing/2014/main" id="{CE4FE229-DE5B-1B4E-84BB-E30DEDF678E4}"/>
              </a:ext>
            </a:extLst>
          </p:cNvPr>
          <p:cNvSpPr txBox="1"/>
          <p:nvPr/>
        </p:nvSpPr>
        <p:spPr>
          <a:xfrm>
            <a:off x="903514" y="1413071"/>
            <a:ext cx="6335486" cy="430887"/>
          </a:xfrm>
          <a:prstGeom prst="rect">
            <a:avLst/>
          </a:prstGeom>
          <a:noFill/>
        </p:spPr>
        <p:txBody>
          <a:bodyPr wrap="square" rtlCol="0">
            <a:spAutoFit/>
          </a:bodyPr>
          <a:lstStyle/>
          <a:p>
            <a:pPr algn="r"/>
            <a:r>
              <a:rPr lang="en-GB" sz="1100" dirty="0">
                <a:solidFill>
                  <a:schemeClr val="tx2"/>
                </a:solidFill>
                <a:latin typeface="Neue Haas Unica W1G" panose="020B0504030206020203" pitchFamily="34" charset="0"/>
              </a:rPr>
              <a:t>Which statements best describe the actions or attitudes that this magazine has led you to? </a:t>
            </a:r>
            <a:br>
              <a:rPr lang="en-GB" sz="1100" dirty="0">
                <a:solidFill>
                  <a:schemeClr val="tx2"/>
                </a:solidFill>
                <a:latin typeface="Neue Haas Unica W1G" panose="020B0504030206020203" pitchFamily="34" charset="0"/>
              </a:rPr>
            </a:br>
            <a:r>
              <a:rPr lang="en-GB" sz="1100" dirty="0">
                <a:latin typeface="Neue Haas Unica W1G" panose="020B0504030206020203" pitchFamily="34" charset="0"/>
              </a:rPr>
              <a:t>% of respondents, N = 12,152</a:t>
            </a:r>
          </a:p>
        </p:txBody>
      </p:sp>
    </p:spTree>
    <p:extLst>
      <p:ext uri="{BB962C8B-B14F-4D97-AF65-F5344CB8AC3E}">
        <p14:creationId xmlns:p14="http://schemas.microsoft.com/office/powerpoint/2010/main" val="12953776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r>
              <a:rPr lang="en-GB" sz="3200" dirty="0"/>
              <a:t>The effects of the magazine</a:t>
            </a:r>
            <a:endParaRPr lang="en-GB" sz="3200" dirty="0">
              <a:solidFill>
                <a:schemeClr val="tx2"/>
              </a:solidFill>
            </a:endParaRPr>
          </a:p>
        </p:txBody>
      </p:sp>
      <p:sp>
        <p:nvSpPr>
          <p:cNvPr id="14" name="Text Placeholder 13">
            <a:extLst>
              <a:ext uri="{FF2B5EF4-FFF2-40B4-BE49-F238E27FC236}">
                <a16:creationId xmlns:a16="http://schemas.microsoft.com/office/drawing/2014/main" id="{5364EC9D-D93C-2F4A-A92F-268F8F29F62E}"/>
              </a:ext>
            </a:extLst>
          </p:cNvPr>
          <p:cNvSpPr>
            <a:spLocks noGrp="1"/>
          </p:cNvSpPr>
          <p:nvPr>
            <p:ph type="body" sz="half" idx="2"/>
          </p:nvPr>
        </p:nvSpPr>
        <p:spPr>
          <a:xfrm>
            <a:off x="8607309" y="1214388"/>
            <a:ext cx="3118243" cy="4740098"/>
          </a:xfrm>
        </p:spPr>
        <p:txBody>
          <a:bodyPr anchor="ctr">
            <a:normAutofit/>
          </a:bodyPr>
          <a:lstStyle/>
          <a:p>
            <a:r>
              <a:rPr lang="en-GB" sz="2000" dirty="0"/>
              <a:t>”After the publication of a new magazine issue, there is often a discussion about various dental issues with other colleagues.”</a:t>
            </a:r>
          </a:p>
        </p:txBody>
      </p:sp>
      <p:graphicFrame>
        <p:nvGraphicFramePr>
          <p:cNvPr id="6" name="Chart 5">
            <a:extLst>
              <a:ext uri="{FF2B5EF4-FFF2-40B4-BE49-F238E27FC236}">
                <a16:creationId xmlns:a16="http://schemas.microsoft.com/office/drawing/2014/main" id="{7FD839F4-2C16-BD49-A5AB-F512F0E06227}"/>
              </a:ext>
            </a:extLst>
          </p:cNvPr>
          <p:cNvGraphicFramePr/>
          <p:nvPr>
            <p:extLst>
              <p:ext uri="{D42A27DB-BD31-4B8C-83A1-F6EECF244321}">
                <p14:modId xmlns:p14="http://schemas.microsoft.com/office/powerpoint/2010/main" val="1381445749"/>
              </p:ext>
            </p:extLst>
          </p:nvPr>
        </p:nvGraphicFramePr>
        <p:xfrm>
          <a:off x="-960094" y="1943299"/>
          <a:ext cx="9089572" cy="425843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3A4CEE7-EC57-A949-A2F1-0FD51B5AEF6A}"/>
              </a:ext>
            </a:extLst>
          </p:cNvPr>
          <p:cNvSpPr txBox="1"/>
          <p:nvPr/>
        </p:nvSpPr>
        <p:spPr>
          <a:xfrm>
            <a:off x="1759351" y="6322844"/>
            <a:ext cx="6263419" cy="276999"/>
          </a:xfrm>
          <a:prstGeom prst="rect">
            <a:avLst/>
          </a:prstGeom>
          <a:noFill/>
        </p:spPr>
        <p:txBody>
          <a:bodyPr wrap="square" rtlCol="0">
            <a:spAutoFit/>
          </a:bodyPr>
          <a:lstStyle>
            <a:defPPr>
              <a:defRPr lang="en-FI"/>
            </a:defPPr>
            <a:lvl1pPr algn="r">
              <a:defRPr sz="1400">
                <a:latin typeface="Neue Haas Unica W1G" panose="020B0504030206020203" pitchFamily="34" charset="0"/>
              </a:defRPr>
            </a:lvl1pPr>
          </a:lstStyle>
          <a:p>
            <a:pPr algn="ctr"/>
            <a:r>
              <a:rPr lang="en-GB" sz="1200" dirty="0"/>
              <a:t>*only association magazines  |  **only professional magazines </a:t>
            </a:r>
          </a:p>
        </p:txBody>
      </p:sp>
      <p:sp>
        <p:nvSpPr>
          <p:cNvPr id="9" name="TextBox 8">
            <a:extLst>
              <a:ext uri="{FF2B5EF4-FFF2-40B4-BE49-F238E27FC236}">
                <a16:creationId xmlns:a16="http://schemas.microsoft.com/office/drawing/2014/main" id="{D2F52B17-627C-A14B-8860-467A5AC3928D}"/>
              </a:ext>
            </a:extLst>
          </p:cNvPr>
          <p:cNvSpPr txBox="1"/>
          <p:nvPr/>
        </p:nvSpPr>
        <p:spPr>
          <a:xfrm>
            <a:off x="903514" y="1413071"/>
            <a:ext cx="6335486" cy="430887"/>
          </a:xfrm>
          <a:prstGeom prst="rect">
            <a:avLst/>
          </a:prstGeom>
          <a:noFill/>
        </p:spPr>
        <p:txBody>
          <a:bodyPr wrap="square" rtlCol="0">
            <a:spAutoFit/>
          </a:bodyPr>
          <a:lstStyle/>
          <a:p>
            <a:pPr algn="r"/>
            <a:r>
              <a:rPr lang="en-GB" sz="1100" dirty="0">
                <a:solidFill>
                  <a:schemeClr val="tx2"/>
                </a:solidFill>
                <a:latin typeface="Neue Haas Unica W1G" panose="020B0504030206020203" pitchFamily="34" charset="0"/>
              </a:rPr>
              <a:t>Which statements best describe the actions or attitudes that this magazine has led you to? </a:t>
            </a:r>
            <a:br>
              <a:rPr lang="en-GB" sz="1100" dirty="0">
                <a:solidFill>
                  <a:schemeClr val="tx2"/>
                </a:solidFill>
                <a:latin typeface="Neue Haas Unica W1G" panose="020B0504030206020203" pitchFamily="34" charset="0"/>
              </a:rPr>
            </a:br>
            <a:r>
              <a:rPr lang="en-GB" sz="1100" dirty="0">
                <a:latin typeface="Neue Haas Unica W1G" panose="020B0504030206020203" pitchFamily="34" charset="0"/>
              </a:rPr>
              <a:t>% of respondents, N = 12,152</a:t>
            </a:r>
          </a:p>
        </p:txBody>
      </p:sp>
    </p:spTree>
    <p:extLst>
      <p:ext uri="{BB962C8B-B14F-4D97-AF65-F5344CB8AC3E}">
        <p14:creationId xmlns:p14="http://schemas.microsoft.com/office/powerpoint/2010/main" val="42735936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r>
              <a:rPr lang="en-GB" sz="3200" dirty="0"/>
              <a:t>The effects of the magazine</a:t>
            </a:r>
            <a:endParaRPr lang="en-GB" sz="3200" dirty="0">
              <a:solidFill>
                <a:schemeClr val="tx2"/>
              </a:solidFill>
            </a:endParaRPr>
          </a:p>
        </p:txBody>
      </p:sp>
      <p:sp>
        <p:nvSpPr>
          <p:cNvPr id="14" name="Text Placeholder 13">
            <a:extLst>
              <a:ext uri="{FF2B5EF4-FFF2-40B4-BE49-F238E27FC236}">
                <a16:creationId xmlns:a16="http://schemas.microsoft.com/office/drawing/2014/main" id="{5364EC9D-D93C-2F4A-A92F-268F8F29F62E}"/>
              </a:ext>
            </a:extLst>
          </p:cNvPr>
          <p:cNvSpPr>
            <a:spLocks noGrp="1"/>
          </p:cNvSpPr>
          <p:nvPr>
            <p:ph type="body" sz="half" idx="2"/>
          </p:nvPr>
        </p:nvSpPr>
        <p:spPr>
          <a:xfrm>
            <a:off x="8607309" y="1214388"/>
            <a:ext cx="3118243" cy="4740098"/>
          </a:xfrm>
        </p:spPr>
        <p:txBody>
          <a:bodyPr anchor="ctr">
            <a:normAutofit/>
          </a:bodyPr>
          <a:lstStyle/>
          <a:p>
            <a:r>
              <a:rPr lang="en-GB" sz="2000" dirty="0"/>
              <a:t>”The content is diverse and offers the highest level of expertise. The most important thing is timeliness.”</a:t>
            </a:r>
          </a:p>
        </p:txBody>
      </p:sp>
      <p:graphicFrame>
        <p:nvGraphicFramePr>
          <p:cNvPr id="6" name="Chart 5">
            <a:extLst>
              <a:ext uri="{FF2B5EF4-FFF2-40B4-BE49-F238E27FC236}">
                <a16:creationId xmlns:a16="http://schemas.microsoft.com/office/drawing/2014/main" id="{7FD839F4-2C16-BD49-A5AB-F512F0E06227}"/>
              </a:ext>
            </a:extLst>
          </p:cNvPr>
          <p:cNvGraphicFramePr/>
          <p:nvPr>
            <p:extLst>
              <p:ext uri="{D42A27DB-BD31-4B8C-83A1-F6EECF244321}">
                <p14:modId xmlns:p14="http://schemas.microsoft.com/office/powerpoint/2010/main" val="1917113059"/>
              </p:ext>
            </p:extLst>
          </p:nvPr>
        </p:nvGraphicFramePr>
        <p:xfrm>
          <a:off x="-960094" y="1943299"/>
          <a:ext cx="9089572" cy="425843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3A4CEE7-EC57-A949-A2F1-0FD51B5AEF6A}"/>
              </a:ext>
            </a:extLst>
          </p:cNvPr>
          <p:cNvSpPr txBox="1"/>
          <p:nvPr/>
        </p:nvSpPr>
        <p:spPr>
          <a:xfrm>
            <a:off x="1759351" y="6322844"/>
            <a:ext cx="6263419" cy="276999"/>
          </a:xfrm>
          <a:prstGeom prst="rect">
            <a:avLst/>
          </a:prstGeom>
          <a:noFill/>
        </p:spPr>
        <p:txBody>
          <a:bodyPr wrap="square" rtlCol="0">
            <a:spAutoFit/>
          </a:bodyPr>
          <a:lstStyle>
            <a:defPPr>
              <a:defRPr lang="en-FI"/>
            </a:defPPr>
            <a:lvl1pPr algn="r">
              <a:defRPr sz="1400">
                <a:latin typeface="Neue Haas Unica W1G" panose="020B0504030206020203" pitchFamily="34" charset="0"/>
              </a:defRPr>
            </a:lvl1pPr>
          </a:lstStyle>
          <a:p>
            <a:pPr algn="ctr"/>
            <a:r>
              <a:rPr lang="en-GB" sz="1200" dirty="0"/>
              <a:t>*only association magazines  |  **only professional magazines </a:t>
            </a:r>
          </a:p>
        </p:txBody>
      </p:sp>
      <p:sp>
        <p:nvSpPr>
          <p:cNvPr id="9" name="TextBox 8">
            <a:extLst>
              <a:ext uri="{FF2B5EF4-FFF2-40B4-BE49-F238E27FC236}">
                <a16:creationId xmlns:a16="http://schemas.microsoft.com/office/drawing/2014/main" id="{7502729F-A707-D440-B24E-80598B41F656}"/>
              </a:ext>
            </a:extLst>
          </p:cNvPr>
          <p:cNvSpPr txBox="1"/>
          <p:nvPr/>
        </p:nvSpPr>
        <p:spPr>
          <a:xfrm>
            <a:off x="903514" y="1413071"/>
            <a:ext cx="6335486" cy="430887"/>
          </a:xfrm>
          <a:prstGeom prst="rect">
            <a:avLst/>
          </a:prstGeom>
          <a:noFill/>
        </p:spPr>
        <p:txBody>
          <a:bodyPr wrap="square" rtlCol="0">
            <a:spAutoFit/>
          </a:bodyPr>
          <a:lstStyle/>
          <a:p>
            <a:pPr algn="r"/>
            <a:r>
              <a:rPr lang="en-GB" sz="1100" dirty="0">
                <a:solidFill>
                  <a:schemeClr val="tx2"/>
                </a:solidFill>
                <a:latin typeface="Neue Haas Unica W1G" panose="020B0504030206020203" pitchFamily="34" charset="0"/>
              </a:rPr>
              <a:t>Which statements best describe the actions or attitudes that this magazine has led you to? </a:t>
            </a:r>
            <a:br>
              <a:rPr lang="en-GB" sz="1100" dirty="0">
                <a:solidFill>
                  <a:schemeClr val="tx2"/>
                </a:solidFill>
                <a:latin typeface="Neue Haas Unica W1G" panose="020B0504030206020203" pitchFamily="34" charset="0"/>
              </a:rPr>
            </a:br>
            <a:r>
              <a:rPr lang="en-GB" sz="1100" dirty="0">
                <a:latin typeface="Neue Haas Unica W1G" panose="020B0504030206020203" pitchFamily="34" charset="0"/>
              </a:rPr>
              <a:t>% of respondents, N = 12,152</a:t>
            </a:r>
          </a:p>
        </p:txBody>
      </p:sp>
    </p:spTree>
    <p:extLst>
      <p:ext uri="{BB962C8B-B14F-4D97-AF65-F5344CB8AC3E}">
        <p14:creationId xmlns:p14="http://schemas.microsoft.com/office/powerpoint/2010/main" val="5319397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fontScale="90000"/>
          </a:bodyPr>
          <a:lstStyle/>
          <a:p>
            <a:r>
              <a:rPr lang="en-GB" sz="2700" dirty="0">
                <a:solidFill>
                  <a:schemeClr val="tx2"/>
                </a:solidFill>
              </a:rPr>
              <a:t>Readers of professional and organization magazines are pretty happy with their magazine</a:t>
            </a:r>
            <a:br>
              <a:rPr lang="en-GB" sz="2800" dirty="0">
                <a:solidFill>
                  <a:schemeClr val="tx2"/>
                </a:solidFill>
              </a:rPr>
            </a:br>
            <a:br>
              <a:rPr lang="en-GB" sz="1100" dirty="0">
                <a:solidFill>
                  <a:schemeClr val="tx2"/>
                </a:solidFill>
              </a:rPr>
            </a:br>
            <a:r>
              <a:rPr lang="en-GB" sz="1800" dirty="0">
                <a:solidFill>
                  <a:schemeClr val="tx2"/>
                </a:solidFill>
              </a:rPr>
              <a:t>(Rating on a scale of 4 to 10)</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gn="ctr"/>
            <a:r>
              <a:rPr lang="en-GB" sz="5000" dirty="0"/>
              <a:t>8.4</a:t>
            </a:r>
          </a:p>
          <a:p>
            <a:r>
              <a:rPr lang="en-GB" dirty="0"/>
              <a:t>is the overall rating given by readers to their magazine.</a:t>
            </a:r>
          </a:p>
          <a:p>
            <a:r>
              <a:rPr lang="en-GB" sz="1200" dirty="0"/>
              <a:t>(on a scale of 4 to 10)</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734865"/>
            <a:ext cx="3825922" cy="276999"/>
          </a:xfrm>
          <a:prstGeom prst="rect">
            <a:avLst/>
          </a:prstGeom>
          <a:noFill/>
        </p:spPr>
        <p:txBody>
          <a:bodyPr wrap="square" rtlCol="0">
            <a:spAutoFit/>
          </a:bodyPr>
          <a:lstStyle/>
          <a:p>
            <a:pPr algn="r"/>
            <a:r>
              <a:rPr lang="en-GB" sz="1200" dirty="0">
                <a:latin typeface="Neue Haas Unica W1G" panose="020B0504030206020203" pitchFamily="34" charset="0"/>
              </a:rPr>
              <a:t>% of respondents, N = 12,152</a:t>
            </a:r>
          </a:p>
        </p:txBody>
      </p:sp>
      <p:graphicFrame>
        <p:nvGraphicFramePr>
          <p:cNvPr id="7" name="Chart 6">
            <a:extLst>
              <a:ext uri="{FF2B5EF4-FFF2-40B4-BE49-F238E27FC236}">
                <a16:creationId xmlns:a16="http://schemas.microsoft.com/office/drawing/2014/main" id="{07DF110D-651B-2F44-B559-94D93DEABF35}"/>
              </a:ext>
            </a:extLst>
          </p:cNvPr>
          <p:cNvGraphicFramePr/>
          <p:nvPr>
            <p:extLst>
              <p:ext uri="{D42A27DB-BD31-4B8C-83A1-F6EECF244321}">
                <p14:modId xmlns:p14="http://schemas.microsoft.com/office/powerpoint/2010/main" val="2103456218"/>
              </p:ext>
            </p:extLst>
          </p:nvPr>
        </p:nvGraphicFramePr>
        <p:xfrm>
          <a:off x="0" y="1888753"/>
          <a:ext cx="7223760" cy="4426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739872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r>
              <a:rPr lang="en-GB" sz="2800" dirty="0">
                <a:solidFill>
                  <a:schemeClr val="tx2"/>
                </a:solidFill>
              </a:rPr>
              <a:t>Design and visuals by age and gender</a:t>
            </a:r>
            <a:br>
              <a:rPr lang="en-GB" sz="2800" dirty="0">
                <a:solidFill>
                  <a:schemeClr val="tx2"/>
                </a:solidFill>
              </a:rPr>
            </a:br>
            <a:br>
              <a:rPr lang="en-GB" sz="1000" dirty="0">
                <a:solidFill>
                  <a:schemeClr val="tx2"/>
                </a:solidFill>
              </a:rPr>
            </a:br>
            <a:r>
              <a:rPr lang="en-GB" sz="1600" dirty="0">
                <a:solidFill>
                  <a:schemeClr val="tx2"/>
                </a:solidFill>
              </a:rPr>
              <a:t>(Rating on a scale of 4 to 10)</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r>
              <a:rPr lang="en-GB" sz="2200" dirty="0"/>
              <a:t>Those who identify as non-binary are a little more critical when evaluating visuals of a magazine.</a:t>
            </a:r>
          </a:p>
        </p:txBody>
      </p:sp>
      <p:graphicFrame>
        <p:nvGraphicFramePr>
          <p:cNvPr id="5" name="Chart 4">
            <a:extLst>
              <a:ext uri="{FF2B5EF4-FFF2-40B4-BE49-F238E27FC236}">
                <a16:creationId xmlns:a16="http://schemas.microsoft.com/office/drawing/2014/main" id="{B0FFF8AE-EC4B-BC4E-9425-74DC339205B2}"/>
              </a:ext>
            </a:extLst>
          </p:cNvPr>
          <p:cNvGraphicFramePr/>
          <p:nvPr>
            <p:extLst>
              <p:ext uri="{D42A27DB-BD31-4B8C-83A1-F6EECF244321}">
                <p14:modId xmlns:p14="http://schemas.microsoft.com/office/powerpoint/2010/main" val="1510591528"/>
              </p:ext>
            </p:extLst>
          </p:nvPr>
        </p:nvGraphicFramePr>
        <p:xfrm>
          <a:off x="-642256" y="1888753"/>
          <a:ext cx="7223760" cy="442618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15EBCDC2-6929-6D45-99B6-4ABDCBC2ABB0}"/>
              </a:ext>
            </a:extLst>
          </p:cNvPr>
          <p:cNvSpPr txBox="1"/>
          <p:nvPr/>
        </p:nvSpPr>
        <p:spPr>
          <a:xfrm>
            <a:off x="3148084" y="1734865"/>
            <a:ext cx="3825922" cy="276999"/>
          </a:xfrm>
          <a:prstGeom prst="rect">
            <a:avLst/>
          </a:prstGeom>
          <a:noFill/>
        </p:spPr>
        <p:txBody>
          <a:bodyPr wrap="square" rtlCol="0">
            <a:spAutoFit/>
          </a:bodyPr>
          <a:lstStyle/>
          <a:p>
            <a:pPr algn="r"/>
            <a:r>
              <a:rPr lang="en-GB" sz="1200" dirty="0">
                <a:latin typeface="Neue Haas Unica W1G" panose="020B0504030206020203" pitchFamily="34" charset="0"/>
              </a:rPr>
              <a:t>% of respondents, N = 12,152</a:t>
            </a:r>
          </a:p>
        </p:txBody>
      </p:sp>
    </p:spTree>
    <p:extLst>
      <p:ext uri="{BB962C8B-B14F-4D97-AF65-F5344CB8AC3E}">
        <p14:creationId xmlns:p14="http://schemas.microsoft.com/office/powerpoint/2010/main" val="1636740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E57385-AED9-D040-A60D-56F08AE5F160}"/>
              </a:ext>
            </a:extLst>
          </p:cNvPr>
          <p:cNvSpPr>
            <a:spLocks noGrp="1"/>
          </p:cNvSpPr>
          <p:nvPr>
            <p:ph idx="11"/>
          </p:nvPr>
        </p:nvSpPr>
        <p:spPr>
          <a:xfrm>
            <a:off x="2275442" y="1439196"/>
            <a:ext cx="7769087" cy="3498885"/>
          </a:xfrm>
        </p:spPr>
        <p:txBody>
          <a:bodyPr anchor="ctr">
            <a:noAutofit/>
          </a:bodyPr>
          <a:lstStyle/>
          <a:p>
            <a:pPr>
              <a:lnSpc>
                <a:spcPct val="100000"/>
              </a:lnSpc>
            </a:pPr>
            <a:r>
              <a:rPr lang="en-GB" sz="3400" dirty="0">
                <a:latin typeface="Neue Haas Unica W1G Medium" panose="020B0504030206020203" pitchFamily="34" charset="0"/>
              </a:rPr>
              <a:t>A person’s socioeconomic status affects their participation in association activities. Senior employees and entrepreneurs are most involved, while those who are unemployed are least involved.</a:t>
            </a:r>
            <a:r>
              <a:rPr lang="en-FI" sz="3400" dirty="0">
                <a:latin typeface="Neue Haas Unica W1G Medium" panose="020B0504030206020203" pitchFamily="34" charset="0"/>
              </a:rPr>
              <a:t> </a:t>
            </a:r>
            <a:endParaRPr lang="fi-FI" sz="3400" dirty="0">
              <a:latin typeface="Neue Haas Unica W1G Medium" panose="020B0504030206020203" pitchFamily="34" charset="0"/>
            </a:endParaRPr>
          </a:p>
        </p:txBody>
      </p:sp>
      <p:pic>
        <p:nvPicPr>
          <p:cNvPr id="8" name="Picture 7">
            <a:extLst>
              <a:ext uri="{FF2B5EF4-FFF2-40B4-BE49-F238E27FC236}">
                <a16:creationId xmlns:a16="http://schemas.microsoft.com/office/drawing/2014/main" id="{6A302124-5F6D-E64A-A0AE-9F3B760DC9EC}"/>
              </a:ext>
            </a:extLst>
          </p:cNvPr>
          <p:cNvPicPr>
            <a:picLocks noChangeAspect="1"/>
          </p:cNvPicPr>
          <p:nvPr/>
        </p:nvPicPr>
        <p:blipFill>
          <a:blip r:embed="rId3"/>
          <a:stretch>
            <a:fillRect/>
          </a:stretch>
        </p:blipFill>
        <p:spPr>
          <a:xfrm>
            <a:off x="9911370" y="6214091"/>
            <a:ext cx="1962524" cy="360680"/>
          </a:xfrm>
          <a:prstGeom prst="rect">
            <a:avLst/>
          </a:prstGeom>
        </p:spPr>
      </p:pic>
      <p:sp>
        <p:nvSpPr>
          <p:cNvPr id="9" name="Content Placeholder 3">
            <a:extLst>
              <a:ext uri="{FF2B5EF4-FFF2-40B4-BE49-F238E27FC236}">
                <a16:creationId xmlns:a16="http://schemas.microsoft.com/office/drawing/2014/main" id="{A383256E-2F90-E24E-8402-50D7A5A6A77D}"/>
              </a:ext>
            </a:extLst>
          </p:cNvPr>
          <p:cNvSpPr txBox="1">
            <a:spLocks/>
          </p:cNvSpPr>
          <p:nvPr/>
        </p:nvSpPr>
        <p:spPr>
          <a:xfrm>
            <a:off x="1683600" y="6294348"/>
            <a:ext cx="8824801" cy="329924"/>
          </a:xfrm>
          <a:prstGeom prst="rect">
            <a:avLst/>
          </a:prstGeom>
        </p:spPr>
        <p:txBody>
          <a:bodyPr vert="horz" lIns="91440" tIns="45720" rIns="91440" bIns="45720" rtlCol="0" anchor="ctr">
            <a:normAutofit/>
          </a:bodyPr>
          <a:lstStyle>
            <a:lvl1pPr marL="228600" indent="-228600" algn="ctr" defTabSz="914400" rtl="0" eaLnBrk="1" latinLnBrk="0" hangingPunct="1">
              <a:lnSpc>
                <a:spcPct val="120000"/>
              </a:lnSpc>
              <a:spcBef>
                <a:spcPts val="1000"/>
              </a:spcBef>
              <a:buFontTx/>
              <a:buNone/>
              <a:defRPr sz="2200" b="0" i="0" kern="1200">
                <a:solidFill>
                  <a:srgbClr val="F5F4F7"/>
                </a:solidFill>
                <a:latin typeface="Neue Haas Unica W1G Light" panose="020B0404030206020203" pitchFamily="34" charset="0"/>
                <a:ea typeface="+mn-ea"/>
                <a:cs typeface="+mn-cs"/>
              </a:defRPr>
            </a:lvl1pPr>
            <a:lvl2pPr marL="6858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2pPr>
            <a:lvl3pPr marL="11430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GB" sz="1200" dirty="0"/>
              <a:t>Source: Leisure participation, Statistics Finland, 2017</a:t>
            </a:r>
            <a:endParaRPr lang="en-FI" sz="1200" dirty="0"/>
          </a:p>
        </p:txBody>
      </p:sp>
    </p:spTree>
    <p:extLst>
      <p:ext uri="{BB962C8B-B14F-4D97-AF65-F5344CB8AC3E}">
        <p14:creationId xmlns:p14="http://schemas.microsoft.com/office/powerpoint/2010/main" val="9321003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r>
              <a:rPr lang="en-GB" sz="2800" dirty="0">
                <a:solidFill>
                  <a:schemeClr val="tx2"/>
                </a:solidFill>
              </a:rPr>
              <a:t>Interest in content by age and gender</a:t>
            </a:r>
            <a:br>
              <a:rPr lang="en-GB" sz="2800" dirty="0">
                <a:solidFill>
                  <a:schemeClr val="tx2"/>
                </a:solidFill>
              </a:rPr>
            </a:br>
            <a:br>
              <a:rPr lang="en-GB" sz="1000" dirty="0">
                <a:solidFill>
                  <a:schemeClr val="tx2"/>
                </a:solidFill>
              </a:rPr>
            </a:br>
            <a:r>
              <a:rPr lang="en-GB" sz="1600" dirty="0">
                <a:solidFill>
                  <a:schemeClr val="tx2"/>
                </a:solidFill>
              </a:rPr>
              <a:t>(Rating on a scale of 4 to 10)</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r>
              <a:rPr lang="en-GB" dirty="0"/>
              <a:t>Those under the age of 20 and over and I65 find the magazine’s content particularly interesting</a:t>
            </a:r>
          </a:p>
        </p:txBody>
      </p:sp>
      <p:graphicFrame>
        <p:nvGraphicFramePr>
          <p:cNvPr id="6" name="Chart 5">
            <a:extLst>
              <a:ext uri="{FF2B5EF4-FFF2-40B4-BE49-F238E27FC236}">
                <a16:creationId xmlns:a16="http://schemas.microsoft.com/office/drawing/2014/main" id="{EECAB5EE-C45C-C94E-AD43-F6A7CE436CD3}"/>
              </a:ext>
            </a:extLst>
          </p:cNvPr>
          <p:cNvGraphicFramePr/>
          <p:nvPr>
            <p:extLst>
              <p:ext uri="{D42A27DB-BD31-4B8C-83A1-F6EECF244321}">
                <p14:modId xmlns:p14="http://schemas.microsoft.com/office/powerpoint/2010/main" val="319624644"/>
              </p:ext>
            </p:extLst>
          </p:nvPr>
        </p:nvGraphicFramePr>
        <p:xfrm>
          <a:off x="-642256" y="1932296"/>
          <a:ext cx="7223760" cy="442618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5DC76673-079E-9A43-A9C0-7484301446DD}"/>
              </a:ext>
            </a:extLst>
          </p:cNvPr>
          <p:cNvSpPr txBox="1"/>
          <p:nvPr/>
        </p:nvSpPr>
        <p:spPr>
          <a:xfrm>
            <a:off x="3148084" y="1734865"/>
            <a:ext cx="3825922" cy="276999"/>
          </a:xfrm>
          <a:prstGeom prst="rect">
            <a:avLst/>
          </a:prstGeom>
          <a:noFill/>
        </p:spPr>
        <p:txBody>
          <a:bodyPr wrap="square" rtlCol="0">
            <a:spAutoFit/>
          </a:bodyPr>
          <a:lstStyle/>
          <a:p>
            <a:pPr algn="r"/>
            <a:r>
              <a:rPr lang="en-GB" sz="1200" dirty="0">
                <a:latin typeface="Neue Haas Unica W1G" panose="020B0504030206020203" pitchFamily="34" charset="0"/>
              </a:rPr>
              <a:t>% of respondents, N = 12,152</a:t>
            </a:r>
          </a:p>
        </p:txBody>
      </p:sp>
    </p:spTree>
    <p:extLst>
      <p:ext uri="{BB962C8B-B14F-4D97-AF65-F5344CB8AC3E}">
        <p14:creationId xmlns:p14="http://schemas.microsoft.com/office/powerpoint/2010/main" val="19864014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r>
              <a:rPr lang="en-GB" dirty="0"/>
              <a:t>Overall rating for the magazine </a:t>
            </a:r>
            <a:br>
              <a:rPr lang="en-GB" dirty="0"/>
            </a:br>
            <a:r>
              <a:rPr lang="en-GB" dirty="0"/>
              <a:t>by age and gender</a:t>
            </a:r>
            <a:br>
              <a:rPr lang="en-GB" sz="2800" dirty="0">
                <a:solidFill>
                  <a:schemeClr val="tx2"/>
                </a:solidFill>
              </a:rPr>
            </a:br>
            <a:br>
              <a:rPr lang="en-GB" sz="1000" dirty="0">
                <a:solidFill>
                  <a:schemeClr val="tx2"/>
                </a:solidFill>
              </a:rPr>
            </a:br>
            <a:r>
              <a:rPr lang="en-GB" sz="1600" dirty="0">
                <a:solidFill>
                  <a:schemeClr val="tx2"/>
                </a:solidFill>
              </a:rPr>
              <a:t>(Rating on a scale of 4 to 10)</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r>
              <a:rPr lang="en-GB" sz="2000" dirty="0"/>
              <a:t>Non-binary people are a little more critical across the board.</a:t>
            </a:r>
          </a:p>
          <a:p>
            <a:br>
              <a:rPr lang="en-GB" sz="2000" dirty="0"/>
            </a:br>
            <a:r>
              <a:rPr lang="en-GB" sz="2000" dirty="0"/>
              <a:t>The most satisfied are readers under the age of 20 - however, the differences between age groups are pretty small.</a:t>
            </a:r>
            <a:endParaRPr lang="en-FI" sz="2000" dirty="0"/>
          </a:p>
        </p:txBody>
      </p:sp>
      <p:graphicFrame>
        <p:nvGraphicFramePr>
          <p:cNvPr id="5" name="Chart 4">
            <a:extLst>
              <a:ext uri="{FF2B5EF4-FFF2-40B4-BE49-F238E27FC236}">
                <a16:creationId xmlns:a16="http://schemas.microsoft.com/office/drawing/2014/main" id="{267AF4CF-BCF3-AA4D-9F83-FFEA7C4DCB44}"/>
              </a:ext>
            </a:extLst>
          </p:cNvPr>
          <p:cNvGraphicFramePr/>
          <p:nvPr>
            <p:extLst>
              <p:ext uri="{D42A27DB-BD31-4B8C-83A1-F6EECF244321}">
                <p14:modId xmlns:p14="http://schemas.microsoft.com/office/powerpoint/2010/main" val="949370741"/>
              </p:ext>
            </p:extLst>
          </p:nvPr>
        </p:nvGraphicFramePr>
        <p:xfrm>
          <a:off x="-576943" y="1888753"/>
          <a:ext cx="7223760" cy="442618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0F624C39-C8E7-A648-9F1D-2D78D6ACED4B}"/>
              </a:ext>
            </a:extLst>
          </p:cNvPr>
          <p:cNvSpPr txBox="1"/>
          <p:nvPr/>
        </p:nvSpPr>
        <p:spPr>
          <a:xfrm>
            <a:off x="3148084" y="1734865"/>
            <a:ext cx="3825922" cy="276999"/>
          </a:xfrm>
          <a:prstGeom prst="rect">
            <a:avLst/>
          </a:prstGeom>
          <a:noFill/>
        </p:spPr>
        <p:txBody>
          <a:bodyPr wrap="square" rtlCol="0">
            <a:spAutoFit/>
          </a:bodyPr>
          <a:lstStyle/>
          <a:p>
            <a:pPr algn="r"/>
            <a:r>
              <a:rPr lang="en-GB" sz="1200" dirty="0">
                <a:latin typeface="Neue Haas Unica W1G" panose="020B0504030206020203" pitchFamily="34" charset="0"/>
              </a:rPr>
              <a:t>% of respondents, N = 12,152</a:t>
            </a:r>
          </a:p>
        </p:txBody>
      </p:sp>
    </p:spTree>
    <p:extLst>
      <p:ext uri="{BB962C8B-B14F-4D97-AF65-F5344CB8AC3E}">
        <p14:creationId xmlns:p14="http://schemas.microsoft.com/office/powerpoint/2010/main" val="29339186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lstStyle/>
          <a:p>
            <a:r>
              <a:rPr lang="en-GB"/>
              <a:t>Readership Essentials</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838201" y="1556657"/>
            <a:ext cx="10515599" cy="4474029"/>
          </a:xfrm>
        </p:spPr>
        <p:txBody>
          <a:bodyPr anchor="ctr">
            <a:noAutofit/>
          </a:bodyPr>
          <a:lstStyle/>
          <a:p>
            <a:pPr>
              <a:spcBef>
                <a:spcPts val="800"/>
              </a:spcBef>
            </a:pPr>
            <a:r>
              <a:rPr lang="en-GB" sz="1500">
                <a:latin typeface="Neue Haas Unica W1G" panose="020B0504030206020203" pitchFamily="34" charset="0"/>
              </a:rPr>
              <a:t>Professional and specialty magazines are valued - </a:t>
            </a:r>
            <a:r>
              <a:rPr lang="en-GB" sz="1500" b="1">
                <a:latin typeface="Neue Haas Unica W1G" panose="020B0504030206020203" pitchFamily="34" charset="0"/>
              </a:rPr>
              <a:t>75% stay up-to-date on professional issues with the help of a professional magazine</a:t>
            </a:r>
            <a:r>
              <a:rPr lang="en-GB" sz="1500"/>
              <a:t>.</a:t>
            </a:r>
          </a:p>
          <a:p>
            <a:pPr>
              <a:spcBef>
                <a:spcPts val="800"/>
              </a:spcBef>
            </a:pPr>
            <a:endParaRPr lang="en-GB" sz="800"/>
          </a:p>
          <a:p>
            <a:pPr>
              <a:spcBef>
                <a:spcPts val="800"/>
              </a:spcBef>
            </a:pPr>
            <a:r>
              <a:rPr lang="en-GB" sz="1500">
                <a:latin typeface="Neue Haas Unica W1G" panose="020B0504030206020203" pitchFamily="34" charset="0"/>
              </a:rPr>
              <a:t>A print magazine is a preferred way to receive information about one’s industry or organization.</a:t>
            </a:r>
            <a:r>
              <a:rPr lang="en-GB" sz="1500"/>
              <a:t> </a:t>
            </a:r>
          </a:p>
          <a:p>
            <a:pPr>
              <a:spcBef>
                <a:spcPts val="800"/>
              </a:spcBef>
            </a:pPr>
            <a:endParaRPr lang="en-GB" sz="800"/>
          </a:p>
          <a:p>
            <a:pPr>
              <a:spcBef>
                <a:spcPts val="800"/>
              </a:spcBef>
            </a:pPr>
            <a:r>
              <a:rPr lang="en-GB" sz="1500">
                <a:latin typeface="Neue Haas Unica W1G" panose="020B0504030206020203" pitchFamily="34" charset="0"/>
              </a:rPr>
              <a:t>Only 1% have a negative attitude towards professional and organization magazines - </a:t>
            </a:r>
            <a:r>
              <a:rPr lang="en-GB" sz="1500" b="1">
                <a:latin typeface="Neue Haas Unica W1G" panose="020B0504030206020203" pitchFamily="34" charset="0"/>
              </a:rPr>
              <a:t>66% have a positive attitude</a:t>
            </a:r>
            <a:r>
              <a:rPr lang="en-GB" sz="1500"/>
              <a:t>.</a:t>
            </a:r>
          </a:p>
          <a:p>
            <a:pPr>
              <a:spcBef>
                <a:spcPts val="800"/>
              </a:spcBef>
            </a:pPr>
            <a:endParaRPr lang="en-GB" sz="800"/>
          </a:p>
          <a:p>
            <a:pPr>
              <a:spcBef>
                <a:spcPts val="800"/>
              </a:spcBef>
            </a:pPr>
            <a:r>
              <a:rPr lang="en-GB" sz="1500" b="1">
                <a:latin typeface="Neue Haas Unica W1G" panose="020B0504030206020203" pitchFamily="34" charset="0"/>
              </a:rPr>
              <a:t>The magazine plays a crucial role in determining the industry’s reputation - it concretizes its activities</a:t>
            </a:r>
            <a:r>
              <a:rPr lang="en-GB" sz="1500">
                <a:latin typeface="Neue Haas Unica W1G" panose="020B0504030206020203" pitchFamily="34" charset="0"/>
              </a:rPr>
              <a:t>. </a:t>
            </a:r>
          </a:p>
          <a:p>
            <a:pPr>
              <a:spcBef>
                <a:spcPts val="800"/>
              </a:spcBef>
            </a:pPr>
            <a:endParaRPr lang="en-GB" sz="800"/>
          </a:p>
          <a:p>
            <a:pPr>
              <a:spcBef>
                <a:spcPts val="800"/>
              </a:spcBef>
            </a:pPr>
            <a:r>
              <a:rPr lang="en-GB" sz="1500" b="1">
                <a:latin typeface="Neue Haas Unica W1G" panose="020B0504030206020203" pitchFamily="34" charset="0"/>
              </a:rPr>
              <a:t>77% say their professional and organization magazine is an essential source of information about the industry </a:t>
            </a:r>
            <a:r>
              <a:rPr lang="en-GB" sz="1500">
                <a:latin typeface="Neue Haas Unica W1G" panose="020B0504030206020203" pitchFamily="34" charset="0"/>
              </a:rPr>
              <a:t>- the magazine is the only one of its kind, offering peer support, keeping them up to date, engaging newcomers, maintaining their professional skills, providing inspiration and compiling all the essentials in an easy-to-use format.</a:t>
            </a:r>
          </a:p>
          <a:p>
            <a:pPr>
              <a:spcBef>
                <a:spcPts val="800"/>
              </a:spcBef>
            </a:pPr>
            <a:endParaRPr lang="en-GB" sz="800"/>
          </a:p>
          <a:p>
            <a:pPr>
              <a:spcBef>
                <a:spcPts val="800"/>
              </a:spcBef>
            </a:pPr>
            <a:r>
              <a:rPr lang="en-GB" sz="1500">
                <a:latin typeface="Neue Haas Unica W1G" panose="020B0504030206020203" pitchFamily="34" charset="0"/>
              </a:rPr>
              <a:t>Satisfaction with one's magazine is high - the magazines receive a commendable 8.4 rating.</a:t>
            </a:r>
            <a:endParaRPr lang="en-GB" sz="1500"/>
          </a:p>
        </p:txBody>
      </p:sp>
    </p:spTree>
    <p:extLst>
      <p:ext uri="{BB962C8B-B14F-4D97-AF65-F5344CB8AC3E}">
        <p14:creationId xmlns:p14="http://schemas.microsoft.com/office/powerpoint/2010/main" val="13805779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5E04A-BBD6-C04C-9B67-C0959A39B937}"/>
              </a:ext>
            </a:extLst>
          </p:cNvPr>
          <p:cNvSpPr>
            <a:spLocks noGrp="1"/>
          </p:cNvSpPr>
          <p:nvPr>
            <p:ph type="title"/>
          </p:nvPr>
        </p:nvSpPr>
        <p:spPr/>
        <p:txBody>
          <a:bodyPr/>
          <a:lstStyle/>
          <a:p>
            <a:r>
              <a:rPr lang="fi-FI" dirty="0">
                <a:solidFill>
                  <a:srgbClr val="002649"/>
                </a:solidFill>
              </a:rPr>
              <a:t>4.</a:t>
            </a:r>
            <a:br>
              <a:rPr lang="fi-FI" dirty="0">
                <a:solidFill>
                  <a:srgbClr val="002649"/>
                </a:solidFill>
              </a:rPr>
            </a:br>
            <a:r>
              <a:rPr lang="en-GB" dirty="0">
                <a:solidFill>
                  <a:srgbClr val="002649"/>
                </a:solidFill>
              </a:rPr>
              <a:t>Examined Articles</a:t>
            </a:r>
            <a:r>
              <a:rPr lang="en-FI" dirty="0">
                <a:solidFill>
                  <a:srgbClr val="002649"/>
                </a:solidFill>
              </a:rPr>
              <a:t> </a:t>
            </a:r>
            <a:endParaRPr lang="fi-FI" dirty="0">
              <a:solidFill>
                <a:srgbClr val="002649"/>
              </a:solidFill>
            </a:endParaRPr>
          </a:p>
        </p:txBody>
      </p:sp>
    </p:spTree>
    <p:extLst>
      <p:ext uri="{BB962C8B-B14F-4D97-AF65-F5344CB8AC3E}">
        <p14:creationId xmlns:p14="http://schemas.microsoft.com/office/powerpoint/2010/main" val="29280764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EA9EBE-99C9-CD42-9CD4-0DD3F0867AF9}"/>
              </a:ext>
            </a:extLst>
          </p:cNvPr>
          <p:cNvSpPr>
            <a:spLocks noGrp="1"/>
          </p:cNvSpPr>
          <p:nvPr>
            <p:ph idx="1"/>
          </p:nvPr>
        </p:nvSpPr>
        <p:spPr>
          <a:xfrm>
            <a:off x="1946958" y="1"/>
            <a:ext cx="8298084" cy="6377650"/>
          </a:xfrm>
        </p:spPr>
        <p:txBody>
          <a:bodyPr anchor="ctr"/>
          <a:lstStyle/>
          <a:p>
            <a:pPr marL="0" indent="0" algn="ctr">
              <a:buNone/>
            </a:pPr>
            <a:r>
              <a:rPr lang="en-GB" dirty="0"/>
              <a:t>The surveys asked readers to rate the articles in the issue of the magazine examined. Article-specific reviews have only been asked of those who have said they have read that story.</a:t>
            </a:r>
          </a:p>
        </p:txBody>
      </p:sp>
    </p:spTree>
    <p:extLst>
      <p:ext uri="{BB962C8B-B14F-4D97-AF65-F5344CB8AC3E}">
        <p14:creationId xmlns:p14="http://schemas.microsoft.com/office/powerpoint/2010/main" val="7123889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838200" y="229201"/>
            <a:ext cx="10515600" cy="1087536"/>
          </a:xfrm>
        </p:spPr>
        <p:txBody>
          <a:bodyPr>
            <a:normAutofit/>
          </a:bodyPr>
          <a:lstStyle/>
          <a:p>
            <a:r>
              <a:rPr lang="en-GB" sz="2800" dirty="0"/>
              <a:t>The evaluated articles were read mainly from printed magazines </a:t>
            </a:r>
            <a:endParaRPr lang="en-GB" sz="2800" dirty="0">
              <a:solidFill>
                <a:schemeClr val="tx2"/>
              </a:solidFill>
            </a:endParaRPr>
          </a:p>
        </p:txBody>
      </p:sp>
      <p:sp>
        <p:nvSpPr>
          <p:cNvPr id="3" name="TextBox 2">
            <a:extLst>
              <a:ext uri="{FF2B5EF4-FFF2-40B4-BE49-F238E27FC236}">
                <a16:creationId xmlns:a16="http://schemas.microsoft.com/office/drawing/2014/main" id="{00850169-5D2D-7F48-820B-3EDB48E744F2}"/>
              </a:ext>
            </a:extLst>
          </p:cNvPr>
          <p:cNvSpPr txBox="1"/>
          <p:nvPr/>
        </p:nvSpPr>
        <p:spPr>
          <a:xfrm>
            <a:off x="0" y="1624847"/>
            <a:ext cx="12192000" cy="307777"/>
          </a:xfrm>
          <a:prstGeom prst="rect">
            <a:avLst/>
          </a:prstGeom>
          <a:noFill/>
        </p:spPr>
        <p:txBody>
          <a:bodyPr wrap="square" rtlCol="0">
            <a:spAutoFit/>
          </a:bodyPr>
          <a:lstStyle/>
          <a:p>
            <a:pPr algn="ctr"/>
            <a:r>
              <a:rPr lang="en-GB" sz="1400" dirty="0">
                <a:solidFill>
                  <a:schemeClr val="tx2"/>
                </a:solidFill>
                <a:latin typeface="Neue Haas Unica W1G" panose="020B0504030206020203" pitchFamily="34" charset="0"/>
              </a:rPr>
              <a:t>Have you read or browsed the issue of the magazine shown in the picture?   |  </a:t>
            </a:r>
            <a:r>
              <a:rPr lang="en-GB" sz="1400" dirty="0">
                <a:latin typeface="Neue Haas Unica W1G" panose="020B0504030206020203" pitchFamily="34" charset="0"/>
              </a:rPr>
              <a:t>% of respondents, N = 12,152</a:t>
            </a:r>
          </a:p>
        </p:txBody>
      </p:sp>
      <p:graphicFrame>
        <p:nvGraphicFramePr>
          <p:cNvPr id="7" name="Chart 6">
            <a:extLst>
              <a:ext uri="{FF2B5EF4-FFF2-40B4-BE49-F238E27FC236}">
                <a16:creationId xmlns:a16="http://schemas.microsoft.com/office/drawing/2014/main" id="{309496D5-FC75-F644-A541-A35461A93B59}"/>
              </a:ext>
            </a:extLst>
          </p:cNvPr>
          <p:cNvGraphicFramePr/>
          <p:nvPr>
            <p:extLst>
              <p:ext uri="{D42A27DB-BD31-4B8C-83A1-F6EECF244321}">
                <p14:modId xmlns:p14="http://schemas.microsoft.com/office/powerpoint/2010/main" val="865094647"/>
              </p:ext>
            </p:extLst>
          </p:nvPr>
        </p:nvGraphicFramePr>
        <p:xfrm>
          <a:off x="1975336" y="2101756"/>
          <a:ext cx="7202425" cy="36085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56806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18950374-49E7-3B4D-8CA3-D975957E7457}"/>
              </a:ext>
            </a:extLst>
          </p:cNvPr>
          <p:cNvGraphicFramePr/>
          <p:nvPr>
            <p:extLst>
              <p:ext uri="{D42A27DB-BD31-4B8C-83A1-F6EECF244321}">
                <p14:modId xmlns:p14="http://schemas.microsoft.com/office/powerpoint/2010/main" val="4105938168"/>
              </p:ext>
            </p:extLst>
          </p:nvPr>
        </p:nvGraphicFramePr>
        <p:xfrm>
          <a:off x="258629" y="2440254"/>
          <a:ext cx="6423949" cy="3600327"/>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913DC515-41C1-FD4F-A955-305D2941C128}"/>
              </a:ext>
            </a:extLst>
          </p:cNvPr>
          <p:cNvSpPr txBox="1"/>
          <p:nvPr/>
        </p:nvSpPr>
        <p:spPr>
          <a:xfrm>
            <a:off x="602311" y="1734873"/>
            <a:ext cx="6342188" cy="276999"/>
          </a:xfrm>
          <a:prstGeom prst="rect">
            <a:avLst/>
          </a:prstGeom>
          <a:noFill/>
        </p:spPr>
        <p:txBody>
          <a:bodyPr wrap="square" rtlCol="0">
            <a:spAutoFit/>
          </a:bodyPr>
          <a:lstStyle/>
          <a:p>
            <a:pPr algn="ctr"/>
            <a:r>
              <a:rPr lang="en-GB" sz="1200" dirty="0">
                <a:latin typeface="Neue Haas Unica W1G" panose="020B0504030206020203" pitchFamily="34" charset="0"/>
              </a:rPr>
              <a:t>Which of the following articles did you read?  | % of respondents, N = 9,408 (read-only)</a:t>
            </a:r>
          </a:p>
        </p:txBody>
      </p:sp>
      <p:sp>
        <p:nvSpPr>
          <p:cNvPr id="9" name="Text Placeholder 3">
            <a:extLst>
              <a:ext uri="{FF2B5EF4-FFF2-40B4-BE49-F238E27FC236}">
                <a16:creationId xmlns:a16="http://schemas.microsoft.com/office/drawing/2014/main" id="{B4F1BCC9-D79F-1D4A-A567-7A02AB7C7309}"/>
              </a:ext>
            </a:extLst>
          </p:cNvPr>
          <p:cNvSpPr txBox="1">
            <a:spLocks/>
          </p:cNvSpPr>
          <p:nvPr/>
        </p:nvSpPr>
        <p:spPr>
          <a:xfrm>
            <a:off x="8065850" y="1554763"/>
            <a:ext cx="3659703" cy="4169750"/>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b="0" i="0" kern="1200">
                <a:solidFill>
                  <a:schemeClr val="bg1"/>
                </a:solidFill>
                <a:latin typeface="Neue Haas Unica W1G Light" panose="020B0404030206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GB" sz="5400" dirty="0">
                <a:latin typeface="Neue Haas Unica W1G Medium" panose="020B0504030206020203" pitchFamily="34" charset="0"/>
              </a:rPr>
              <a:t>55% </a:t>
            </a:r>
          </a:p>
          <a:p>
            <a:pPr algn="ctr"/>
            <a:r>
              <a:rPr lang="en-GB" sz="2700" dirty="0">
                <a:latin typeface="Neue Haas Unica W1G Medium" panose="020B0504030206020203" pitchFamily="34" charset="0"/>
              </a:rPr>
              <a:t>= average reading percentage of articles in the magazines examined.</a:t>
            </a:r>
          </a:p>
          <a:p>
            <a:pPr algn="ctr"/>
            <a:endParaRPr lang="en-GB" sz="2700" dirty="0">
              <a:latin typeface="Neue Haas Unica W1G Medium" panose="020B0504030206020203" pitchFamily="34" charset="0"/>
            </a:endParaRPr>
          </a:p>
          <a:p>
            <a:pPr algn="ctr"/>
            <a:r>
              <a:rPr lang="en-GB" sz="2700" dirty="0">
                <a:latin typeface="Neue Haas Unica W1G Medium" panose="020B0504030206020203" pitchFamily="34" charset="0"/>
              </a:rPr>
              <a:t>Note! Not all of the magazines’ articles were examined.</a:t>
            </a:r>
          </a:p>
        </p:txBody>
      </p:sp>
      <p:sp>
        <p:nvSpPr>
          <p:cNvPr id="11" name="Title 1">
            <a:extLst>
              <a:ext uri="{FF2B5EF4-FFF2-40B4-BE49-F238E27FC236}">
                <a16:creationId xmlns:a16="http://schemas.microsoft.com/office/drawing/2014/main" id="{B9B8F609-0F5C-5F41-97C5-C4354D4B60AC}"/>
              </a:ext>
            </a:extLst>
          </p:cNvPr>
          <p:cNvSpPr txBox="1">
            <a:spLocks/>
          </p:cNvSpPr>
          <p:nvPr/>
        </p:nvSpPr>
        <p:spPr>
          <a:xfrm>
            <a:off x="602311" y="148604"/>
            <a:ext cx="6342187" cy="11361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3500" b="0" i="0" kern="1200">
                <a:solidFill>
                  <a:schemeClr val="tx1"/>
                </a:solidFill>
                <a:latin typeface="Canela Medium" pitchFamily="2" charset="77"/>
                <a:ea typeface="+mj-ea"/>
                <a:cs typeface="+mj-cs"/>
              </a:defRPr>
            </a:lvl1pPr>
          </a:lstStyle>
          <a:p>
            <a:r>
              <a:rPr lang="en-GB" dirty="0"/>
              <a:t>96% of the respondents read at least some of the surveyed articles</a:t>
            </a:r>
            <a:r>
              <a:rPr lang="en-GB" sz="2800" dirty="0"/>
              <a:t> </a:t>
            </a:r>
            <a:endParaRPr lang="en-GB" sz="3000" dirty="0">
              <a:solidFill>
                <a:schemeClr val="tx2"/>
              </a:solidFill>
            </a:endParaRPr>
          </a:p>
        </p:txBody>
      </p:sp>
    </p:spTree>
    <p:extLst>
      <p:ext uri="{BB962C8B-B14F-4D97-AF65-F5344CB8AC3E}">
        <p14:creationId xmlns:p14="http://schemas.microsoft.com/office/powerpoint/2010/main" val="21425008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5D4AF689-172D-BA41-8DFB-EACCA9AD4366}"/>
              </a:ext>
            </a:extLst>
          </p:cNvPr>
          <p:cNvGraphicFramePr/>
          <p:nvPr>
            <p:extLst>
              <p:ext uri="{D42A27DB-BD31-4B8C-83A1-F6EECF244321}">
                <p14:modId xmlns:p14="http://schemas.microsoft.com/office/powerpoint/2010/main" val="666010698"/>
              </p:ext>
            </p:extLst>
          </p:nvPr>
        </p:nvGraphicFramePr>
        <p:xfrm>
          <a:off x="211667" y="2040147"/>
          <a:ext cx="7413031" cy="435218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271734"/>
          </a:xfrm>
        </p:spPr>
        <p:txBody>
          <a:bodyPr anchor="b">
            <a:normAutofit/>
          </a:bodyPr>
          <a:lstStyle/>
          <a:p>
            <a:r>
              <a:rPr lang="en-GB" sz="2800" dirty="0"/>
              <a:t>How carefully did you read your </a:t>
            </a:r>
            <a:br>
              <a:rPr lang="en-GB" sz="2800" dirty="0"/>
            </a:br>
            <a:r>
              <a:rPr lang="en-GB" sz="2800" dirty="0"/>
              <a:t>best-voted story?</a:t>
            </a:r>
            <a:endParaRPr lang="en-GB" sz="2800" dirty="0">
              <a:solidFill>
                <a:schemeClr val="tx2"/>
              </a:solidFill>
            </a:endParaRP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r>
              <a:rPr lang="en-GB" dirty="0"/>
              <a:t>The best-voted articles were carefully read.</a:t>
            </a:r>
            <a:endParaRPr lang="en-GB" dirty="0">
              <a:latin typeface="Neue Haas Unica W1G Medium" panose="020B0404030206020203" pitchFamily="34" charset="0"/>
            </a:endParaRPr>
          </a:p>
        </p:txBody>
      </p:sp>
      <p:sp>
        <p:nvSpPr>
          <p:cNvPr id="3" name="TextBox 2">
            <a:extLst>
              <a:ext uri="{FF2B5EF4-FFF2-40B4-BE49-F238E27FC236}">
                <a16:creationId xmlns:a16="http://schemas.microsoft.com/office/drawing/2014/main" id="{00850169-5D2D-7F48-820B-3EDB48E744F2}"/>
              </a:ext>
            </a:extLst>
          </p:cNvPr>
          <p:cNvSpPr txBox="1"/>
          <p:nvPr/>
        </p:nvSpPr>
        <p:spPr>
          <a:xfrm>
            <a:off x="2926080" y="1763148"/>
            <a:ext cx="4047926" cy="276999"/>
          </a:xfrm>
          <a:prstGeom prst="rect">
            <a:avLst/>
          </a:prstGeom>
          <a:noFill/>
        </p:spPr>
        <p:txBody>
          <a:bodyPr wrap="square" rtlCol="0">
            <a:spAutoFit/>
          </a:bodyPr>
          <a:lstStyle/>
          <a:p>
            <a:pPr algn="r"/>
            <a:r>
              <a:rPr lang="en-GB" sz="1200" dirty="0">
                <a:latin typeface="Neue Haas Unica W1G" panose="020B0504030206020203" pitchFamily="34" charset="0"/>
              </a:rPr>
              <a:t>% of respondents, N = 9,408  (read stories only)</a:t>
            </a:r>
          </a:p>
        </p:txBody>
      </p:sp>
    </p:spTree>
    <p:extLst>
      <p:ext uri="{BB962C8B-B14F-4D97-AF65-F5344CB8AC3E}">
        <p14:creationId xmlns:p14="http://schemas.microsoft.com/office/powerpoint/2010/main" val="38016918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271734"/>
          </a:xfrm>
        </p:spPr>
        <p:txBody>
          <a:bodyPr anchor="b">
            <a:normAutofit/>
          </a:bodyPr>
          <a:lstStyle/>
          <a:p>
            <a:r>
              <a:rPr lang="en-GB" dirty="0"/>
              <a:t>How did this story affect your perception of this magazine?</a:t>
            </a:r>
            <a:endParaRPr lang="en-FI" sz="3000" dirty="0">
              <a:solidFill>
                <a:schemeClr val="tx2"/>
              </a:solidFill>
            </a:endParaRP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r>
              <a:rPr lang="fi-FI" dirty="0" err="1"/>
              <a:t>The</a:t>
            </a:r>
            <a:r>
              <a:rPr lang="fi-FI" dirty="0"/>
              <a:t> </a:t>
            </a:r>
            <a:r>
              <a:rPr lang="fi-FI" dirty="0" err="1"/>
              <a:t>read</a:t>
            </a:r>
            <a:r>
              <a:rPr lang="fi-FI" dirty="0"/>
              <a:t> </a:t>
            </a:r>
            <a:r>
              <a:rPr lang="fi-FI" dirty="0" err="1"/>
              <a:t>stories</a:t>
            </a:r>
            <a:r>
              <a:rPr lang="fi-FI" dirty="0"/>
              <a:t> </a:t>
            </a:r>
            <a:r>
              <a:rPr lang="fi-FI" dirty="0" err="1"/>
              <a:t>met</a:t>
            </a:r>
            <a:r>
              <a:rPr lang="fi-FI" dirty="0"/>
              <a:t> </a:t>
            </a:r>
            <a:r>
              <a:rPr lang="fi-FI" dirty="0" err="1"/>
              <a:t>the</a:t>
            </a:r>
            <a:r>
              <a:rPr lang="fi-FI" dirty="0"/>
              <a:t> </a:t>
            </a:r>
            <a:r>
              <a:rPr lang="fi-FI" dirty="0" err="1"/>
              <a:t>readers</a:t>
            </a:r>
            <a:r>
              <a:rPr lang="fi-FI" dirty="0"/>
              <a:t>’ </a:t>
            </a:r>
            <a:r>
              <a:rPr lang="fi-FI" dirty="0" err="1"/>
              <a:t>expectations</a:t>
            </a:r>
            <a:r>
              <a:rPr lang="fi-FI" dirty="0"/>
              <a:t> and </a:t>
            </a:r>
            <a:r>
              <a:rPr lang="fi-FI" dirty="0" err="1"/>
              <a:t>positively</a:t>
            </a:r>
            <a:r>
              <a:rPr lang="fi-FI" dirty="0"/>
              <a:t> </a:t>
            </a:r>
            <a:r>
              <a:rPr lang="fi-FI" dirty="0" err="1"/>
              <a:t>affected</a:t>
            </a:r>
            <a:r>
              <a:rPr lang="fi-FI" dirty="0"/>
              <a:t> </a:t>
            </a:r>
            <a:r>
              <a:rPr lang="fi-FI" dirty="0" err="1"/>
              <a:t>their</a:t>
            </a:r>
            <a:r>
              <a:rPr lang="fi-FI" dirty="0"/>
              <a:t> </a:t>
            </a:r>
            <a:r>
              <a:rPr lang="fi-FI" dirty="0" err="1"/>
              <a:t>perception</a:t>
            </a:r>
            <a:r>
              <a:rPr lang="fi-FI" dirty="0"/>
              <a:t> of </a:t>
            </a:r>
            <a:r>
              <a:rPr lang="fi-FI" dirty="0" err="1"/>
              <a:t>the</a:t>
            </a:r>
            <a:r>
              <a:rPr lang="fi-FI" dirty="0"/>
              <a:t> magazine.</a:t>
            </a:r>
            <a:endParaRPr lang="fi-FI" dirty="0">
              <a:latin typeface="Neue Haas Unica W1G Medium" panose="020B0404030206020203" pitchFamily="34" charset="0"/>
            </a:endParaRPr>
          </a:p>
        </p:txBody>
      </p:sp>
      <p:sp>
        <p:nvSpPr>
          <p:cNvPr id="3" name="TextBox 2">
            <a:extLst>
              <a:ext uri="{FF2B5EF4-FFF2-40B4-BE49-F238E27FC236}">
                <a16:creationId xmlns:a16="http://schemas.microsoft.com/office/drawing/2014/main" id="{00850169-5D2D-7F48-820B-3EDB48E744F2}"/>
              </a:ext>
            </a:extLst>
          </p:cNvPr>
          <p:cNvSpPr txBox="1"/>
          <p:nvPr/>
        </p:nvSpPr>
        <p:spPr>
          <a:xfrm>
            <a:off x="2581835" y="1734865"/>
            <a:ext cx="4392171" cy="276999"/>
          </a:xfrm>
          <a:prstGeom prst="rect">
            <a:avLst/>
          </a:prstGeom>
          <a:noFill/>
        </p:spPr>
        <p:txBody>
          <a:bodyPr wrap="square" rtlCol="0">
            <a:spAutoFit/>
          </a:bodyPr>
          <a:lstStyle/>
          <a:p>
            <a:pPr algn="r"/>
            <a:r>
              <a:rPr lang="en-GB" sz="1200" dirty="0">
                <a:latin typeface="Neue Haas Unica W1G" panose="020B0504030206020203" pitchFamily="34" charset="0"/>
              </a:rPr>
              <a:t>% of respondents, N = 9,408  (read stories only)</a:t>
            </a:r>
          </a:p>
        </p:txBody>
      </p:sp>
      <p:graphicFrame>
        <p:nvGraphicFramePr>
          <p:cNvPr id="7" name="Chart 6">
            <a:extLst>
              <a:ext uri="{FF2B5EF4-FFF2-40B4-BE49-F238E27FC236}">
                <a16:creationId xmlns:a16="http://schemas.microsoft.com/office/drawing/2014/main" id="{BEDC618C-DFB5-B047-81C6-BF4B9201DC67}"/>
              </a:ext>
            </a:extLst>
          </p:cNvPr>
          <p:cNvGraphicFramePr/>
          <p:nvPr>
            <p:extLst>
              <p:ext uri="{D42A27DB-BD31-4B8C-83A1-F6EECF244321}">
                <p14:modId xmlns:p14="http://schemas.microsoft.com/office/powerpoint/2010/main" val="1096028812"/>
              </p:ext>
            </p:extLst>
          </p:nvPr>
        </p:nvGraphicFramePr>
        <p:xfrm>
          <a:off x="274857" y="2042642"/>
          <a:ext cx="6997094" cy="46413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7945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a:xfrm>
            <a:off x="838200" y="220294"/>
            <a:ext cx="10515600" cy="853057"/>
          </a:xfrm>
        </p:spPr>
        <p:txBody>
          <a:bodyPr>
            <a:normAutofit/>
          </a:bodyPr>
          <a:lstStyle/>
          <a:p>
            <a:pPr algn="ctr">
              <a:lnSpc>
                <a:spcPts val="3000"/>
              </a:lnSpc>
            </a:pPr>
            <a:r>
              <a:rPr lang="en-FI" sz="3200" dirty="0">
                <a:solidFill>
                  <a:schemeClr val="tx2"/>
                </a:solidFill>
              </a:rPr>
              <a:t>Article ratings</a:t>
            </a:r>
            <a:br>
              <a:rPr lang="en-FI" sz="3200" dirty="0">
                <a:solidFill>
                  <a:schemeClr val="tx2"/>
                </a:solidFill>
              </a:rPr>
            </a:br>
            <a:r>
              <a:rPr lang="en-FI" sz="2000" dirty="0">
                <a:solidFill>
                  <a:schemeClr val="tx2"/>
                </a:solidFill>
              </a:rPr>
              <a:t>(on a scale of 4 to 10)</a:t>
            </a:r>
            <a:endParaRPr lang="fi-FI" sz="2000" dirty="0"/>
          </a:p>
        </p:txBody>
      </p:sp>
      <p:cxnSp>
        <p:nvCxnSpPr>
          <p:cNvPr id="10" name="Straight Connector 9">
            <a:extLst>
              <a:ext uri="{FF2B5EF4-FFF2-40B4-BE49-F238E27FC236}">
                <a16:creationId xmlns:a16="http://schemas.microsoft.com/office/drawing/2014/main" id="{7E041FFE-0500-4640-9F09-5368A6FDD083}"/>
              </a:ext>
            </a:extLst>
          </p:cNvPr>
          <p:cNvCxnSpPr>
            <a:cxnSpLocks/>
          </p:cNvCxnSpPr>
          <p:nvPr/>
        </p:nvCxnSpPr>
        <p:spPr>
          <a:xfrm>
            <a:off x="1563266" y="1094430"/>
            <a:ext cx="86750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6B08FFD-8E73-0F49-BFDF-5C4985A90430}"/>
              </a:ext>
            </a:extLst>
          </p:cNvPr>
          <p:cNvSpPr txBox="1"/>
          <p:nvPr/>
        </p:nvSpPr>
        <p:spPr>
          <a:xfrm>
            <a:off x="2147634" y="1389992"/>
            <a:ext cx="7896732" cy="307777"/>
          </a:xfrm>
          <a:prstGeom prst="rect">
            <a:avLst/>
          </a:prstGeom>
          <a:noFill/>
          <a:ln w="12700">
            <a:solidFill>
              <a:schemeClr val="accent1"/>
            </a:solidFill>
            <a:prstDash val="sysDot"/>
          </a:ln>
        </p:spPr>
        <p:txBody>
          <a:bodyPr wrap="square" rtlCol="0">
            <a:spAutoFit/>
          </a:bodyPr>
          <a:lstStyle/>
          <a:p>
            <a:pPr algn="ctr"/>
            <a:r>
              <a:rPr lang="en-GB" sz="1400" dirty="0">
                <a:latin typeface="Neue Haas Unica W1G" panose="020B0504030206020203" pitchFamily="34" charset="0"/>
              </a:rPr>
              <a:t>Ratings for different features of the selected story, N = 9,408 (only those that read the stories)</a:t>
            </a:r>
            <a:r>
              <a:rPr lang="en-FI" sz="1400" dirty="0">
                <a:latin typeface="Neue Haas Unica W1G" panose="020B0504030206020203" pitchFamily="34" charset="0"/>
              </a:rPr>
              <a:t> </a:t>
            </a:r>
            <a:endParaRPr lang="fi-FI" sz="1400" dirty="0">
              <a:latin typeface="Neue Haas Unica W1G" panose="020B0504030206020203" pitchFamily="34" charset="0"/>
            </a:endParaRPr>
          </a:p>
        </p:txBody>
      </p:sp>
      <p:graphicFrame>
        <p:nvGraphicFramePr>
          <p:cNvPr id="8" name="Chart 7">
            <a:extLst>
              <a:ext uri="{FF2B5EF4-FFF2-40B4-BE49-F238E27FC236}">
                <a16:creationId xmlns:a16="http://schemas.microsoft.com/office/drawing/2014/main" id="{12856545-586C-F94A-AC95-805193A9EA77}"/>
              </a:ext>
            </a:extLst>
          </p:cNvPr>
          <p:cNvGraphicFramePr/>
          <p:nvPr>
            <p:extLst>
              <p:ext uri="{D42A27DB-BD31-4B8C-83A1-F6EECF244321}">
                <p14:modId xmlns:p14="http://schemas.microsoft.com/office/powerpoint/2010/main" val="3782735170"/>
              </p:ext>
            </p:extLst>
          </p:nvPr>
        </p:nvGraphicFramePr>
        <p:xfrm>
          <a:off x="116840" y="1993330"/>
          <a:ext cx="9643508" cy="44283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45524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9703-71CE-064E-8589-E781FA01CF98}"/>
              </a:ext>
            </a:extLst>
          </p:cNvPr>
          <p:cNvSpPr>
            <a:spLocks noGrp="1"/>
          </p:cNvSpPr>
          <p:nvPr>
            <p:ph type="title"/>
          </p:nvPr>
        </p:nvSpPr>
        <p:spPr/>
        <p:txBody>
          <a:bodyPr/>
          <a:lstStyle/>
          <a:p>
            <a:r>
              <a:rPr lang="en-GB"/>
              <a:t>Contents</a:t>
            </a:r>
          </a:p>
        </p:txBody>
      </p:sp>
      <p:sp>
        <p:nvSpPr>
          <p:cNvPr id="4" name="Text Placeholder 3">
            <a:extLst>
              <a:ext uri="{FF2B5EF4-FFF2-40B4-BE49-F238E27FC236}">
                <a16:creationId xmlns:a16="http://schemas.microsoft.com/office/drawing/2014/main" id="{5ED49E68-860F-344D-B03E-52C36E23E532}"/>
              </a:ext>
            </a:extLst>
          </p:cNvPr>
          <p:cNvSpPr>
            <a:spLocks noGrp="1"/>
          </p:cNvSpPr>
          <p:nvPr>
            <p:ph type="body" idx="1"/>
          </p:nvPr>
        </p:nvSpPr>
        <p:spPr>
          <a:xfrm>
            <a:off x="831850" y="2832497"/>
            <a:ext cx="996950" cy="596503"/>
          </a:xfrm>
        </p:spPr>
        <p:txBody>
          <a:bodyPr>
            <a:normAutofit lnSpcReduction="10000"/>
          </a:bodyPr>
          <a:lstStyle/>
          <a:p>
            <a:r>
              <a:rPr lang="en-GB"/>
              <a:t>01</a:t>
            </a:r>
          </a:p>
        </p:txBody>
      </p:sp>
      <p:sp>
        <p:nvSpPr>
          <p:cNvPr id="5" name="Text Placeholder 4">
            <a:extLst>
              <a:ext uri="{FF2B5EF4-FFF2-40B4-BE49-F238E27FC236}">
                <a16:creationId xmlns:a16="http://schemas.microsoft.com/office/drawing/2014/main" id="{E03ABE52-1B6C-5D4D-A955-43D565F45505}"/>
              </a:ext>
            </a:extLst>
          </p:cNvPr>
          <p:cNvSpPr>
            <a:spLocks noGrp="1"/>
          </p:cNvSpPr>
          <p:nvPr>
            <p:ph type="body" idx="13"/>
          </p:nvPr>
        </p:nvSpPr>
        <p:spPr>
          <a:xfrm>
            <a:off x="831850" y="3614937"/>
            <a:ext cx="996950" cy="596503"/>
          </a:xfrm>
        </p:spPr>
        <p:txBody>
          <a:bodyPr>
            <a:normAutofit lnSpcReduction="10000"/>
          </a:bodyPr>
          <a:lstStyle/>
          <a:p>
            <a:r>
              <a:rPr lang="en-GB"/>
              <a:t>02</a:t>
            </a:r>
          </a:p>
        </p:txBody>
      </p:sp>
      <p:sp>
        <p:nvSpPr>
          <p:cNvPr id="6" name="Text Placeholder 5">
            <a:extLst>
              <a:ext uri="{FF2B5EF4-FFF2-40B4-BE49-F238E27FC236}">
                <a16:creationId xmlns:a16="http://schemas.microsoft.com/office/drawing/2014/main" id="{6D2061B3-AB6B-5B41-A326-467DF1CD7D63}"/>
              </a:ext>
            </a:extLst>
          </p:cNvPr>
          <p:cNvSpPr>
            <a:spLocks noGrp="1"/>
          </p:cNvSpPr>
          <p:nvPr>
            <p:ph type="body" idx="14"/>
          </p:nvPr>
        </p:nvSpPr>
        <p:spPr>
          <a:xfrm>
            <a:off x="831850" y="4382197"/>
            <a:ext cx="996950" cy="596503"/>
          </a:xfrm>
        </p:spPr>
        <p:txBody>
          <a:bodyPr>
            <a:normAutofit lnSpcReduction="10000"/>
          </a:bodyPr>
          <a:lstStyle/>
          <a:p>
            <a:r>
              <a:rPr lang="en-GB"/>
              <a:t>03</a:t>
            </a:r>
          </a:p>
        </p:txBody>
      </p:sp>
      <p:sp>
        <p:nvSpPr>
          <p:cNvPr id="8" name="Text Placeholder 7">
            <a:extLst>
              <a:ext uri="{FF2B5EF4-FFF2-40B4-BE49-F238E27FC236}">
                <a16:creationId xmlns:a16="http://schemas.microsoft.com/office/drawing/2014/main" id="{689A95A2-33BA-3349-A6C7-6BE4413AB23E}"/>
              </a:ext>
            </a:extLst>
          </p:cNvPr>
          <p:cNvSpPr>
            <a:spLocks noGrp="1"/>
          </p:cNvSpPr>
          <p:nvPr>
            <p:ph type="body" idx="15"/>
          </p:nvPr>
        </p:nvSpPr>
        <p:spPr>
          <a:xfrm>
            <a:off x="2089149" y="2830564"/>
            <a:ext cx="3800207" cy="536030"/>
          </a:xfrm>
        </p:spPr>
        <p:txBody>
          <a:bodyPr anchor="ctr">
            <a:noAutofit/>
          </a:bodyPr>
          <a:lstStyle/>
          <a:p>
            <a:r>
              <a:rPr lang="en-GB" sz="2300">
                <a:latin typeface="Neue Haas Unica W1G Light" panose="020B0404030206020203" pitchFamily="34" charset="0"/>
              </a:rPr>
              <a:t>About the study</a:t>
            </a:r>
          </a:p>
        </p:txBody>
      </p:sp>
      <p:sp>
        <p:nvSpPr>
          <p:cNvPr id="9" name="Text Placeholder 8">
            <a:extLst>
              <a:ext uri="{FF2B5EF4-FFF2-40B4-BE49-F238E27FC236}">
                <a16:creationId xmlns:a16="http://schemas.microsoft.com/office/drawing/2014/main" id="{470A5A52-2CD2-EE49-BC94-E044F6C58AF7}"/>
              </a:ext>
            </a:extLst>
          </p:cNvPr>
          <p:cNvSpPr>
            <a:spLocks noGrp="1"/>
          </p:cNvSpPr>
          <p:nvPr>
            <p:ph type="body" idx="16"/>
          </p:nvPr>
        </p:nvSpPr>
        <p:spPr>
          <a:xfrm>
            <a:off x="2089150" y="3662457"/>
            <a:ext cx="3614120" cy="424457"/>
          </a:xfrm>
        </p:spPr>
        <p:txBody>
          <a:bodyPr>
            <a:normAutofit/>
          </a:bodyPr>
          <a:lstStyle/>
          <a:p>
            <a:r>
              <a:rPr lang="en-GB" sz="2300"/>
              <a:t>Reading</a:t>
            </a:r>
          </a:p>
        </p:txBody>
      </p:sp>
      <p:sp>
        <p:nvSpPr>
          <p:cNvPr id="10" name="Text Placeholder 9">
            <a:extLst>
              <a:ext uri="{FF2B5EF4-FFF2-40B4-BE49-F238E27FC236}">
                <a16:creationId xmlns:a16="http://schemas.microsoft.com/office/drawing/2014/main" id="{0857DE82-9ED9-D149-9389-1AB7527B651E}"/>
              </a:ext>
            </a:extLst>
          </p:cNvPr>
          <p:cNvSpPr>
            <a:spLocks noGrp="1"/>
          </p:cNvSpPr>
          <p:nvPr>
            <p:ph type="body" idx="17"/>
          </p:nvPr>
        </p:nvSpPr>
        <p:spPr>
          <a:xfrm>
            <a:off x="2089150" y="4467722"/>
            <a:ext cx="3800206" cy="424458"/>
          </a:xfrm>
        </p:spPr>
        <p:txBody>
          <a:bodyPr anchor="ctr">
            <a:noAutofit/>
          </a:bodyPr>
          <a:lstStyle/>
          <a:p>
            <a:r>
              <a:rPr lang="en-GB" sz="2300"/>
              <a:t>Readership</a:t>
            </a:r>
          </a:p>
        </p:txBody>
      </p:sp>
      <p:sp>
        <p:nvSpPr>
          <p:cNvPr id="12" name="Text Placeholder 3">
            <a:extLst>
              <a:ext uri="{FF2B5EF4-FFF2-40B4-BE49-F238E27FC236}">
                <a16:creationId xmlns:a16="http://schemas.microsoft.com/office/drawing/2014/main" id="{80E17EB9-6DEB-8842-8B7F-829FE5F6DD6F}"/>
              </a:ext>
            </a:extLst>
          </p:cNvPr>
          <p:cNvSpPr txBox="1">
            <a:spLocks/>
          </p:cNvSpPr>
          <p:nvPr/>
        </p:nvSpPr>
        <p:spPr>
          <a:xfrm>
            <a:off x="6488731" y="2832497"/>
            <a:ext cx="996950" cy="596503"/>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0" i="0" kern="1200">
                <a:solidFill>
                  <a:schemeClr val="bg1"/>
                </a:solidFill>
                <a:latin typeface="Canela Medium"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a:t>05</a:t>
            </a:r>
          </a:p>
        </p:txBody>
      </p:sp>
      <p:sp>
        <p:nvSpPr>
          <p:cNvPr id="13" name="Text Placeholder 4">
            <a:extLst>
              <a:ext uri="{FF2B5EF4-FFF2-40B4-BE49-F238E27FC236}">
                <a16:creationId xmlns:a16="http://schemas.microsoft.com/office/drawing/2014/main" id="{EE36C623-F87E-A54D-A9CA-73CDF974137E}"/>
              </a:ext>
            </a:extLst>
          </p:cNvPr>
          <p:cNvSpPr txBox="1">
            <a:spLocks/>
          </p:cNvSpPr>
          <p:nvPr/>
        </p:nvSpPr>
        <p:spPr>
          <a:xfrm>
            <a:off x="6488731" y="3614937"/>
            <a:ext cx="996950" cy="596503"/>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0" i="0" kern="1200">
                <a:solidFill>
                  <a:schemeClr val="bg1"/>
                </a:solidFill>
                <a:latin typeface="Canela Medium"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a:t>06</a:t>
            </a:r>
          </a:p>
        </p:txBody>
      </p:sp>
      <p:sp>
        <p:nvSpPr>
          <p:cNvPr id="14" name="Text Placeholder 5">
            <a:extLst>
              <a:ext uri="{FF2B5EF4-FFF2-40B4-BE49-F238E27FC236}">
                <a16:creationId xmlns:a16="http://schemas.microsoft.com/office/drawing/2014/main" id="{2426C84C-3CD5-AE4C-89B1-204E60B74E97}"/>
              </a:ext>
            </a:extLst>
          </p:cNvPr>
          <p:cNvSpPr txBox="1">
            <a:spLocks/>
          </p:cNvSpPr>
          <p:nvPr/>
        </p:nvSpPr>
        <p:spPr>
          <a:xfrm>
            <a:off x="6488731" y="4382197"/>
            <a:ext cx="996950" cy="596503"/>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0" i="0" kern="1200">
                <a:solidFill>
                  <a:schemeClr val="bg1"/>
                </a:solidFill>
                <a:latin typeface="Canela Medium"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a:t>07</a:t>
            </a:r>
          </a:p>
        </p:txBody>
      </p:sp>
      <p:sp>
        <p:nvSpPr>
          <p:cNvPr id="15" name="Text Placeholder 7">
            <a:extLst>
              <a:ext uri="{FF2B5EF4-FFF2-40B4-BE49-F238E27FC236}">
                <a16:creationId xmlns:a16="http://schemas.microsoft.com/office/drawing/2014/main" id="{9C245EBD-A8B9-A945-B1F1-1B01048E2A8D}"/>
              </a:ext>
            </a:extLst>
          </p:cNvPr>
          <p:cNvSpPr txBox="1">
            <a:spLocks/>
          </p:cNvSpPr>
          <p:nvPr/>
        </p:nvSpPr>
        <p:spPr>
          <a:xfrm>
            <a:off x="7746030" y="2919165"/>
            <a:ext cx="4407903" cy="5360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bg1"/>
                </a:solidFill>
                <a:latin typeface="Neue Haas Unica W1G Light" panose="020B0404030206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sz="2300"/>
              <a:t>Advertising</a:t>
            </a:r>
          </a:p>
        </p:txBody>
      </p:sp>
      <p:sp>
        <p:nvSpPr>
          <p:cNvPr id="16" name="Text Placeholder 8">
            <a:extLst>
              <a:ext uri="{FF2B5EF4-FFF2-40B4-BE49-F238E27FC236}">
                <a16:creationId xmlns:a16="http://schemas.microsoft.com/office/drawing/2014/main" id="{70546DDA-8DA7-3E48-8AB1-7D6905EED662}"/>
              </a:ext>
            </a:extLst>
          </p:cNvPr>
          <p:cNvSpPr txBox="1">
            <a:spLocks/>
          </p:cNvSpPr>
          <p:nvPr/>
        </p:nvSpPr>
        <p:spPr>
          <a:xfrm>
            <a:off x="7746031" y="3499955"/>
            <a:ext cx="4407902" cy="4244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bg1"/>
                </a:solidFill>
                <a:latin typeface="Neue Haas Unica W1G Light" panose="020B0404030206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sz="2300"/>
              <a:t>Readers’ background information</a:t>
            </a:r>
          </a:p>
        </p:txBody>
      </p:sp>
      <p:sp>
        <p:nvSpPr>
          <p:cNvPr id="17" name="Text Placeholder 9">
            <a:extLst>
              <a:ext uri="{FF2B5EF4-FFF2-40B4-BE49-F238E27FC236}">
                <a16:creationId xmlns:a16="http://schemas.microsoft.com/office/drawing/2014/main" id="{31F7207C-5400-094C-B919-D9E847980DA6}"/>
              </a:ext>
            </a:extLst>
          </p:cNvPr>
          <p:cNvSpPr txBox="1">
            <a:spLocks/>
          </p:cNvSpPr>
          <p:nvPr/>
        </p:nvSpPr>
        <p:spPr>
          <a:xfrm>
            <a:off x="7746031" y="4467722"/>
            <a:ext cx="4445969" cy="42445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bg1"/>
                </a:solidFill>
                <a:latin typeface="Neue Haas Unica W1G Light" panose="020B0404030206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sz="2300" dirty="0"/>
              <a:t>Summary</a:t>
            </a:r>
          </a:p>
        </p:txBody>
      </p:sp>
      <p:sp>
        <p:nvSpPr>
          <p:cNvPr id="18" name="Text Placeholder 3">
            <a:extLst>
              <a:ext uri="{FF2B5EF4-FFF2-40B4-BE49-F238E27FC236}">
                <a16:creationId xmlns:a16="http://schemas.microsoft.com/office/drawing/2014/main" id="{A15136C8-7E7E-DA43-AA33-0A2E5E1406FC}"/>
              </a:ext>
            </a:extLst>
          </p:cNvPr>
          <p:cNvSpPr txBox="1">
            <a:spLocks/>
          </p:cNvSpPr>
          <p:nvPr/>
        </p:nvSpPr>
        <p:spPr>
          <a:xfrm>
            <a:off x="923925" y="5188043"/>
            <a:ext cx="996950" cy="596503"/>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0" i="0" kern="1200">
                <a:solidFill>
                  <a:schemeClr val="bg1"/>
                </a:solidFill>
                <a:latin typeface="Canela Medium"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a:t>04</a:t>
            </a:r>
          </a:p>
        </p:txBody>
      </p:sp>
      <p:sp>
        <p:nvSpPr>
          <p:cNvPr id="19" name="Text Placeholder 7">
            <a:extLst>
              <a:ext uri="{FF2B5EF4-FFF2-40B4-BE49-F238E27FC236}">
                <a16:creationId xmlns:a16="http://schemas.microsoft.com/office/drawing/2014/main" id="{5BEB6E04-1855-D14C-AAA2-8B89ED2BE7EE}"/>
              </a:ext>
            </a:extLst>
          </p:cNvPr>
          <p:cNvSpPr txBox="1">
            <a:spLocks/>
          </p:cNvSpPr>
          <p:nvPr/>
        </p:nvSpPr>
        <p:spPr>
          <a:xfrm>
            <a:off x="2089149" y="5188043"/>
            <a:ext cx="4407903" cy="5360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bg1"/>
                </a:solidFill>
                <a:latin typeface="Neue Haas Unica W1G Light" panose="020B0404030206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sz="2300"/>
              <a:t>Researched articles</a:t>
            </a:r>
          </a:p>
        </p:txBody>
      </p:sp>
    </p:spTree>
    <p:extLst>
      <p:ext uri="{BB962C8B-B14F-4D97-AF65-F5344CB8AC3E}">
        <p14:creationId xmlns:p14="http://schemas.microsoft.com/office/powerpoint/2010/main" val="8038375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a:xfrm>
            <a:off x="838200" y="220294"/>
            <a:ext cx="10515600" cy="853057"/>
          </a:xfrm>
        </p:spPr>
        <p:txBody>
          <a:bodyPr>
            <a:normAutofit/>
          </a:bodyPr>
          <a:lstStyle/>
          <a:p>
            <a:pPr algn="ctr">
              <a:lnSpc>
                <a:spcPts val="3000"/>
              </a:lnSpc>
            </a:pPr>
            <a:r>
              <a:rPr lang="en-FI" sz="3200" dirty="0">
                <a:solidFill>
                  <a:schemeClr val="tx2"/>
                </a:solidFill>
              </a:rPr>
              <a:t>Article ratings</a:t>
            </a:r>
            <a:br>
              <a:rPr lang="en-FI" sz="3200" dirty="0">
                <a:solidFill>
                  <a:schemeClr val="tx2"/>
                </a:solidFill>
              </a:rPr>
            </a:br>
            <a:r>
              <a:rPr lang="en-FI" sz="2000" dirty="0">
                <a:solidFill>
                  <a:schemeClr val="tx2"/>
                </a:solidFill>
              </a:rPr>
              <a:t>(on a scale of 4 to 10)</a:t>
            </a:r>
            <a:endParaRPr lang="fi-FI" sz="2000" dirty="0"/>
          </a:p>
        </p:txBody>
      </p:sp>
      <p:cxnSp>
        <p:nvCxnSpPr>
          <p:cNvPr id="10" name="Straight Connector 9">
            <a:extLst>
              <a:ext uri="{FF2B5EF4-FFF2-40B4-BE49-F238E27FC236}">
                <a16:creationId xmlns:a16="http://schemas.microsoft.com/office/drawing/2014/main" id="{7E041FFE-0500-4640-9F09-5368A6FDD083}"/>
              </a:ext>
            </a:extLst>
          </p:cNvPr>
          <p:cNvCxnSpPr>
            <a:cxnSpLocks/>
          </p:cNvCxnSpPr>
          <p:nvPr/>
        </p:nvCxnSpPr>
        <p:spPr>
          <a:xfrm>
            <a:off x="1563266" y="1094430"/>
            <a:ext cx="86750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28299DD5-9277-E547-95B4-8068C82B1F7B}"/>
              </a:ext>
            </a:extLst>
          </p:cNvPr>
          <p:cNvGraphicFramePr/>
          <p:nvPr>
            <p:extLst>
              <p:ext uri="{D42A27DB-BD31-4B8C-83A1-F6EECF244321}">
                <p14:modId xmlns:p14="http://schemas.microsoft.com/office/powerpoint/2010/main" val="366720812"/>
              </p:ext>
            </p:extLst>
          </p:nvPr>
        </p:nvGraphicFramePr>
        <p:xfrm>
          <a:off x="-1138187" y="1993330"/>
          <a:ext cx="12491987" cy="442830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6B6F04EA-158D-D54A-B4D3-9FDECCC884D7}"/>
              </a:ext>
            </a:extLst>
          </p:cNvPr>
          <p:cNvSpPr txBox="1"/>
          <p:nvPr/>
        </p:nvSpPr>
        <p:spPr>
          <a:xfrm>
            <a:off x="2147634" y="1389992"/>
            <a:ext cx="7896732" cy="307777"/>
          </a:xfrm>
          <a:prstGeom prst="rect">
            <a:avLst/>
          </a:prstGeom>
          <a:noFill/>
          <a:ln w="12700">
            <a:solidFill>
              <a:schemeClr val="accent1"/>
            </a:solidFill>
            <a:prstDash val="sysDot"/>
          </a:ln>
        </p:spPr>
        <p:txBody>
          <a:bodyPr wrap="square" rtlCol="0">
            <a:spAutoFit/>
          </a:bodyPr>
          <a:lstStyle/>
          <a:p>
            <a:pPr algn="ctr"/>
            <a:r>
              <a:rPr lang="en-GB" sz="1400" dirty="0">
                <a:latin typeface="Neue Haas Unica W1G" panose="020B0504030206020203" pitchFamily="34" charset="0"/>
              </a:rPr>
              <a:t>Ratings for different features of the selected story, N = 9,408 (only those that read the stories)</a:t>
            </a:r>
            <a:r>
              <a:rPr lang="en-FI" sz="1400" dirty="0">
                <a:latin typeface="Neue Haas Unica W1G" panose="020B0504030206020203" pitchFamily="34" charset="0"/>
              </a:rPr>
              <a:t> </a:t>
            </a:r>
            <a:endParaRPr lang="fi-FI" sz="1400" dirty="0">
              <a:latin typeface="Neue Haas Unica W1G" panose="020B0504030206020203" pitchFamily="34" charset="0"/>
            </a:endParaRPr>
          </a:p>
        </p:txBody>
      </p:sp>
    </p:spTree>
    <p:extLst>
      <p:ext uri="{BB962C8B-B14F-4D97-AF65-F5344CB8AC3E}">
        <p14:creationId xmlns:p14="http://schemas.microsoft.com/office/powerpoint/2010/main" val="37840376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lstStyle/>
          <a:p>
            <a:r>
              <a:rPr lang="en-GB" dirty="0"/>
              <a:t>Examined articles in numbers</a:t>
            </a:r>
            <a:r>
              <a:rPr lang="en-FI" dirty="0"/>
              <a:t> </a:t>
            </a:r>
            <a:endParaRPr lang="fi-FI" dirty="0"/>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338355" y="1227221"/>
            <a:ext cx="9515290" cy="5081113"/>
          </a:xfrm>
        </p:spPr>
        <p:txBody>
          <a:bodyPr anchor="ctr">
            <a:noAutofit/>
          </a:bodyPr>
          <a:lstStyle/>
          <a:p>
            <a:pPr>
              <a:spcBef>
                <a:spcPts val="800"/>
              </a:spcBef>
            </a:pPr>
            <a:r>
              <a:rPr lang="fi-FI" sz="1800" b="1" dirty="0">
                <a:latin typeface="Neue Haas Unica W1G" panose="020B0504030206020203" pitchFamily="34" charset="0"/>
              </a:rPr>
              <a:t>96% </a:t>
            </a:r>
            <a:r>
              <a:rPr lang="en-GB" sz="1800" b="1" dirty="0">
                <a:latin typeface="Neue Haas Unica W1G" panose="020B0504030206020203" pitchFamily="34" charset="0"/>
              </a:rPr>
              <a:t>of the respondents read at least some of the studied articles</a:t>
            </a:r>
            <a:r>
              <a:rPr lang="fi-FI" sz="1800" dirty="0">
                <a:latin typeface="Neue Haas Unica W1G" panose="020B0504030206020203" pitchFamily="34" charset="0"/>
              </a:rPr>
              <a:t>.</a:t>
            </a:r>
            <a:br>
              <a:rPr lang="fi-FI" sz="1800" dirty="0"/>
            </a:br>
            <a:endParaRPr lang="fi-FI" sz="1800" dirty="0"/>
          </a:p>
          <a:p>
            <a:pPr>
              <a:spcBef>
                <a:spcPts val="800"/>
              </a:spcBef>
            </a:pPr>
            <a:r>
              <a:rPr lang="fi-FI" sz="1800" b="1" dirty="0">
                <a:latin typeface="Neue Haas Unica W1G" panose="020B0504030206020203" pitchFamily="34" charset="0"/>
              </a:rPr>
              <a:t>63 % </a:t>
            </a:r>
            <a:r>
              <a:rPr lang="en-GB" sz="1800" b="1" dirty="0">
                <a:latin typeface="Neue Haas Unica W1G" panose="020B0504030206020203" pitchFamily="34" charset="0"/>
              </a:rPr>
              <a:t>read the story they chose wholly and accurately</a:t>
            </a:r>
            <a:r>
              <a:rPr lang="fi-FI" sz="1800" b="1" dirty="0">
                <a:latin typeface="Neue Haas Unica W1G" panose="020B0504030206020203" pitchFamily="34" charset="0"/>
              </a:rPr>
              <a:t>.</a:t>
            </a:r>
          </a:p>
          <a:p>
            <a:pPr>
              <a:spcBef>
                <a:spcPts val="800"/>
              </a:spcBef>
            </a:pPr>
            <a:br>
              <a:rPr lang="fi-FI" sz="1000" dirty="0"/>
            </a:br>
            <a:r>
              <a:rPr lang="en-GB" sz="1800" dirty="0"/>
              <a:t>The stories read met the readers’ expectations - </a:t>
            </a:r>
            <a:r>
              <a:rPr lang="en-GB" sz="1800" b="1" dirty="0">
                <a:latin typeface="Neue Haas Unica W1G" panose="020B0504030206020203" pitchFamily="34" charset="0"/>
              </a:rPr>
              <a:t>99% of the stories chosen as the best contributed positively to the perception of the magazine </a:t>
            </a:r>
            <a:r>
              <a:rPr lang="en-GB" sz="1800" dirty="0"/>
              <a:t>(36% very positively and 63% quite positively)</a:t>
            </a:r>
            <a:r>
              <a:rPr lang="en-FI" sz="1800" dirty="0"/>
              <a:t> </a:t>
            </a:r>
            <a:r>
              <a:rPr lang="fi-FI" sz="1800" dirty="0"/>
              <a:t>63 %).</a:t>
            </a:r>
          </a:p>
          <a:p>
            <a:pPr>
              <a:spcBef>
                <a:spcPts val="800"/>
              </a:spcBef>
            </a:pPr>
            <a:endParaRPr lang="fi-FI" sz="1000" b="1" dirty="0">
              <a:latin typeface="Neue Haas Unica W1G" panose="020B0504030206020203" pitchFamily="34" charset="0"/>
            </a:endParaRPr>
          </a:p>
          <a:p>
            <a:pPr>
              <a:spcBef>
                <a:spcPts val="800"/>
              </a:spcBef>
            </a:pPr>
            <a:r>
              <a:rPr lang="en-GB" sz="1800" b="1" dirty="0">
                <a:latin typeface="Neue Haas Unica W1G" panose="020B0504030206020203" pitchFamily="34" charset="0"/>
              </a:rPr>
              <a:t>The overall rating given to the stories by the readers was 8.5</a:t>
            </a:r>
            <a:r>
              <a:rPr lang="fi-FI" sz="1800" b="1" dirty="0">
                <a:latin typeface="Neue Haas Unica W1G" panose="020B0504030206020203" pitchFamily="34" charset="0"/>
              </a:rPr>
              <a:t>. </a:t>
            </a:r>
          </a:p>
          <a:p>
            <a:pPr>
              <a:spcBef>
                <a:spcPts val="800"/>
              </a:spcBef>
            </a:pPr>
            <a:endParaRPr lang="fi-FI" sz="1000" b="1" dirty="0">
              <a:latin typeface="Neue Haas Unica W1G" panose="020B0504030206020203" pitchFamily="34" charset="0"/>
            </a:endParaRPr>
          </a:p>
          <a:p>
            <a:pPr>
              <a:spcBef>
                <a:spcPts val="800"/>
              </a:spcBef>
            </a:pPr>
            <a:r>
              <a:rPr lang="en-GB" sz="1800" dirty="0">
                <a:latin typeface="Neue Haas Unica W1G" panose="020B0504030206020203" pitchFamily="34" charset="0"/>
              </a:rPr>
              <a:t>The best-rated features were </a:t>
            </a:r>
            <a:r>
              <a:rPr lang="en-GB" sz="1800" b="1" dirty="0">
                <a:latin typeface="Neue Haas Unica W1G" panose="020B0504030206020203" pitchFamily="34" charset="0"/>
              </a:rPr>
              <a:t>comprehensibility and clarity of the story, as well as reliability</a:t>
            </a:r>
            <a:r>
              <a:rPr lang="fi-FI" sz="1800" dirty="0">
                <a:latin typeface="Neue Haas Unica W1G" panose="020B0504030206020203" pitchFamily="34" charset="0"/>
              </a:rPr>
              <a:t>.</a:t>
            </a:r>
            <a:endParaRPr lang="fi-FI" sz="1800" dirty="0"/>
          </a:p>
        </p:txBody>
      </p:sp>
    </p:spTree>
    <p:extLst>
      <p:ext uri="{BB962C8B-B14F-4D97-AF65-F5344CB8AC3E}">
        <p14:creationId xmlns:p14="http://schemas.microsoft.com/office/powerpoint/2010/main" val="41698633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5E04A-BBD6-C04C-9B67-C0959A39B937}"/>
              </a:ext>
            </a:extLst>
          </p:cNvPr>
          <p:cNvSpPr>
            <a:spLocks noGrp="1"/>
          </p:cNvSpPr>
          <p:nvPr>
            <p:ph type="title"/>
          </p:nvPr>
        </p:nvSpPr>
        <p:spPr/>
        <p:txBody>
          <a:bodyPr/>
          <a:lstStyle/>
          <a:p>
            <a:r>
              <a:rPr lang="en-GB">
                <a:solidFill>
                  <a:schemeClr val="bg2"/>
                </a:solidFill>
              </a:rPr>
              <a:t>5.</a:t>
            </a:r>
            <a:br>
              <a:rPr lang="en-GB">
                <a:solidFill>
                  <a:schemeClr val="bg2"/>
                </a:solidFill>
              </a:rPr>
            </a:br>
            <a:r>
              <a:rPr lang="en-GB">
                <a:solidFill>
                  <a:schemeClr val="bg2"/>
                </a:solidFill>
              </a:rPr>
              <a:t>Advertising</a:t>
            </a:r>
          </a:p>
        </p:txBody>
      </p:sp>
    </p:spTree>
    <p:extLst>
      <p:ext uri="{BB962C8B-B14F-4D97-AF65-F5344CB8AC3E}">
        <p14:creationId xmlns:p14="http://schemas.microsoft.com/office/powerpoint/2010/main" val="42776739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Autofit/>
          </a:bodyPr>
          <a:lstStyle/>
          <a:p>
            <a:r>
              <a:rPr lang="en-GB" sz="3200" dirty="0"/>
              <a:t>On average, the ads were noticed </a:t>
            </a:r>
            <a:br>
              <a:rPr lang="en-GB" sz="3200" dirty="0"/>
            </a:br>
            <a:r>
              <a:rPr lang="en-GB" sz="3200" dirty="0"/>
              <a:t>39 % of the time</a:t>
            </a:r>
            <a:endParaRPr lang="en-FI" sz="3200" dirty="0"/>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r>
              <a:rPr lang="en-GB" dirty="0"/>
              <a:t>In advertising, size matters - larger ads were best noticed</a:t>
            </a:r>
            <a:r>
              <a:rPr lang="en-FI" dirty="0"/>
              <a:t>.</a:t>
            </a:r>
          </a:p>
          <a:p>
            <a:r>
              <a:rPr lang="en-FI" sz="5000" dirty="0"/>
              <a:t>83 %</a:t>
            </a:r>
            <a:br>
              <a:rPr lang="en-FI" dirty="0"/>
            </a:br>
            <a:r>
              <a:rPr lang="en-GB" dirty="0"/>
              <a:t>83% noticed at least some of the ads surveyed</a:t>
            </a:r>
            <a:r>
              <a:rPr lang="en-FI" dirty="0"/>
              <a:t>.</a:t>
            </a:r>
            <a:endParaRPr lang="fi-FI" dirty="0"/>
          </a:p>
        </p:txBody>
      </p:sp>
      <p:sp>
        <p:nvSpPr>
          <p:cNvPr id="3" name="TextBox 2">
            <a:extLst>
              <a:ext uri="{FF2B5EF4-FFF2-40B4-BE49-F238E27FC236}">
                <a16:creationId xmlns:a16="http://schemas.microsoft.com/office/drawing/2014/main" id="{00850169-5D2D-7F48-820B-3EDB48E744F2}"/>
              </a:ext>
            </a:extLst>
          </p:cNvPr>
          <p:cNvSpPr txBox="1"/>
          <p:nvPr/>
        </p:nvSpPr>
        <p:spPr>
          <a:xfrm>
            <a:off x="602311" y="1603819"/>
            <a:ext cx="6413736" cy="461665"/>
          </a:xfrm>
          <a:prstGeom prst="rect">
            <a:avLst/>
          </a:prstGeom>
          <a:noFill/>
        </p:spPr>
        <p:txBody>
          <a:bodyPr wrap="square" rtlCol="0">
            <a:spAutoFit/>
          </a:bodyPr>
          <a:lstStyle/>
          <a:p>
            <a:pPr algn="r"/>
            <a:r>
              <a:rPr lang="en-GB" sz="1200" dirty="0">
                <a:latin typeface="Neue Haas Unica W1G" panose="020B0504030206020203" pitchFamily="34" charset="0"/>
              </a:rPr>
              <a:t>respondents who noticed the ad, % </a:t>
            </a:r>
            <a:r>
              <a:rPr lang="en-FI" sz="1200" dirty="0">
                <a:latin typeface="Neue Haas Unica W1G" panose="020B0504030206020203" pitchFamily="34" charset="0"/>
              </a:rPr>
              <a:t>  </a:t>
            </a:r>
            <a:br>
              <a:rPr lang="en-FI" sz="1200" dirty="0">
                <a:latin typeface="Neue Haas Unica W1G" panose="020B0504030206020203" pitchFamily="34" charset="0"/>
              </a:rPr>
            </a:br>
            <a:r>
              <a:rPr lang="fi-FI" sz="1200" dirty="0">
                <a:latin typeface="Neue Haas Unica W1G" panose="020B0504030206020203" pitchFamily="34" charset="0"/>
              </a:rPr>
              <a:t>N = 9,408 (</a:t>
            </a:r>
            <a:r>
              <a:rPr lang="fi-FI" sz="1200" dirty="0" err="1">
                <a:latin typeface="Neue Haas Unica W1G" panose="020B0504030206020203" pitchFamily="34" charset="0"/>
              </a:rPr>
              <a:t>only</a:t>
            </a:r>
            <a:r>
              <a:rPr lang="fi-FI" sz="1200" dirty="0">
                <a:latin typeface="Neue Haas Unica W1G" panose="020B0504030206020203" pitchFamily="34" charset="0"/>
              </a:rPr>
              <a:t> </a:t>
            </a:r>
            <a:r>
              <a:rPr lang="fi-FI" sz="1200" dirty="0" err="1">
                <a:latin typeface="Neue Haas Unica W1G" panose="020B0504030206020203" pitchFamily="34" charset="0"/>
              </a:rPr>
              <a:t>those</a:t>
            </a:r>
            <a:r>
              <a:rPr lang="fi-FI" sz="1200" dirty="0">
                <a:latin typeface="Neue Haas Unica W1G" panose="020B0504030206020203" pitchFamily="34" charset="0"/>
              </a:rPr>
              <a:t>, </a:t>
            </a:r>
            <a:r>
              <a:rPr lang="en-GB" sz="1200" dirty="0">
                <a:latin typeface="Neue Haas Unica W1G" panose="020B0504030206020203" pitchFamily="34" charset="0"/>
              </a:rPr>
              <a:t>who read the latest magazine issue)</a:t>
            </a:r>
            <a:endParaRPr lang="fi-FI" sz="1200" dirty="0">
              <a:latin typeface="Neue Haas Unica W1G" panose="020B0504030206020203" pitchFamily="34" charset="0"/>
            </a:endParaRPr>
          </a:p>
        </p:txBody>
      </p:sp>
      <p:graphicFrame>
        <p:nvGraphicFramePr>
          <p:cNvPr id="7" name="Chart 6">
            <a:extLst>
              <a:ext uri="{FF2B5EF4-FFF2-40B4-BE49-F238E27FC236}">
                <a16:creationId xmlns:a16="http://schemas.microsoft.com/office/drawing/2014/main" id="{07DF110D-651B-2F44-B559-94D93DEABF35}"/>
              </a:ext>
            </a:extLst>
          </p:cNvPr>
          <p:cNvGraphicFramePr/>
          <p:nvPr>
            <p:extLst>
              <p:ext uri="{D42A27DB-BD31-4B8C-83A1-F6EECF244321}">
                <p14:modId xmlns:p14="http://schemas.microsoft.com/office/powerpoint/2010/main" val="4116397809"/>
              </p:ext>
            </p:extLst>
          </p:nvPr>
        </p:nvGraphicFramePr>
        <p:xfrm>
          <a:off x="194871" y="1865429"/>
          <a:ext cx="7629995" cy="4426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94265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r>
              <a:rPr lang="en-GB" sz="3200" dirty="0">
                <a:solidFill>
                  <a:schemeClr val="tx2"/>
                </a:solidFill>
              </a:rPr>
              <a:t>The position of the ad in the magazine does not determine the noting score</a:t>
            </a:r>
          </a:p>
        </p:txBody>
      </p:sp>
      <p:graphicFrame>
        <p:nvGraphicFramePr>
          <p:cNvPr id="7" name="Chart 6">
            <a:extLst>
              <a:ext uri="{FF2B5EF4-FFF2-40B4-BE49-F238E27FC236}">
                <a16:creationId xmlns:a16="http://schemas.microsoft.com/office/drawing/2014/main" id="{07DF110D-651B-2F44-B559-94D93DEABF35}"/>
              </a:ext>
            </a:extLst>
          </p:cNvPr>
          <p:cNvGraphicFramePr/>
          <p:nvPr>
            <p:extLst>
              <p:ext uri="{D42A27DB-BD31-4B8C-83A1-F6EECF244321}">
                <p14:modId xmlns:p14="http://schemas.microsoft.com/office/powerpoint/2010/main" val="1822000007"/>
              </p:ext>
            </p:extLst>
          </p:nvPr>
        </p:nvGraphicFramePr>
        <p:xfrm>
          <a:off x="-634004" y="2022108"/>
          <a:ext cx="8814816" cy="442618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3">
            <a:extLst>
              <a:ext uri="{FF2B5EF4-FFF2-40B4-BE49-F238E27FC236}">
                <a16:creationId xmlns:a16="http://schemas.microsoft.com/office/drawing/2014/main" id="{EACB9FCC-6F2C-5E4B-AD07-AE4114F43070}"/>
              </a:ext>
            </a:extLst>
          </p:cNvPr>
          <p:cNvSpPr>
            <a:spLocks noGrp="1"/>
          </p:cNvSpPr>
          <p:nvPr>
            <p:ph type="body" sz="half" idx="2"/>
          </p:nvPr>
        </p:nvSpPr>
        <p:spPr>
          <a:xfrm>
            <a:off x="8065850" y="1554763"/>
            <a:ext cx="3659703" cy="4169750"/>
          </a:xfrm>
        </p:spPr>
        <p:txBody>
          <a:bodyPr anchor="ctr">
            <a:normAutofit/>
          </a:bodyPr>
          <a:lstStyle/>
          <a:p>
            <a:r>
              <a:rPr lang="en-GB" dirty="0"/>
              <a:t>Ads are equally noticed at the beginning, middle, and end of a magazine.</a:t>
            </a:r>
          </a:p>
        </p:txBody>
      </p:sp>
      <p:sp>
        <p:nvSpPr>
          <p:cNvPr id="9" name="TextBox 8">
            <a:extLst>
              <a:ext uri="{FF2B5EF4-FFF2-40B4-BE49-F238E27FC236}">
                <a16:creationId xmlns:a16="http://schemas.microsoft.com/office/drawing/2014/main" id="{518AFCDC-6E31-AB44-AFDA-5F0DFD8D7CEF}"/>
              </a:ext>
            </a:extLst>
          </p:cNvPr>
          <p:cNvSpPr txBox="1"/>
          <p:nvPr/>
        </p:nvSpPr>
        <p:spPr>
          <a:xfrm>
            <a:off x="602311" y="1603819"/>
            <a:ext cx="6413736" cy="461665"/>
          </a:xfrm>
          <a:prstGeom prst="rect">
            <a:avLst/>
          </a:prstGeom>
          <a:noFill/>
        </p:spPr>
        <p:txBody>
          <a:bodyPr wrap="square" rtlCol="0">
            <a:spAutoFit/>
          </a:bodyPr>
          <a:lstStyle/>
          <a:p>
            <a:pPr algn="r"/>
            <a:r>
              <a:rPr lang="en-GB" sz="1200" dirty="0">
                <a:latin typeface="Neue Haas Unica W1G" panose="020B0504030206020203" pitchFamily="34" charset="0"/>
              </a:rPr>
              <a:t>respondents who noticed the ad, %   </a:t>
            </a:r>
            <a:br>
              <a:rPr lang="en-GB" sz="1200" dirty="0">
                <a:latin typeface="Neue Haas Unica W1G" panose="020B0504030206020203" pitchFamily="34" charset="0"/>
              </a:rPr>
            </a:br>
            <a:r>
              <a:rPr lang="en-GB" sz="1200" dirty="0">
                <a:latin typeface="Neue Haas Unica W1G" panose="020B0504030206020203" pitchFamily="34" charset="0"/>
              </a:rPr>
              <a:t>N = 9,408 (only those, who read the latest magazine issue)</a:t>
            </a:r>
          </a:p>
        </p:txBody>
      </p:sp>
    </p:spTree>
    <p:extLst>
      <p:ext uri="{BB962C8B-B14F-4D97-AF65-F5344CB8AC3E}">
        <p14:creationId xmlns:p14="http://schemas.microsoft.com/office/powerpoint/2010/main" val="1031432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a:xfrm>
            <a:off x="1563266" y="220294"/>
            <a:ext cx="8675017" cy="853057"/>
          </a:xfrm>
        </p:spPr>
        <p:txBody>
          <a:bodyPr>
            <a:normAutofit fontScale="90000"/>
          </a:bodyPr>
          <a:lstStyle/>
          <a:p>
            <a:pPr algn="ctr"/>
            <a:r>
              <a:rPr lang="en-GB" sz="3200" dirty="0">
                <a:solidFill>
                  <a:schemeClr val="tx2"/>
                </a:solidFill>
              </a:rPr>
              <a:t>How accurately did you read/consider the ad of your choice</a:t>
            </a:r>
            <a:endParaRPr lang="en-GB" sz="3200" dirty="0"/>
          </a:p>
        </p:txBody>
      </p:sp>
      <p:cxnSp>
        <p:nvCxnSpPr>
          <p:cNvPr id="10" name="Straight Connector 9">
            <a:extLst>
              <a:ext uri="{FF2B5EF4-FFF2-40B4-BE49-F238E27FC236}">
                <a16:creationId xmlns:a16="http://schemas.microsoft.com/office/drawing/2014/main" id="{7E041FFE-0500-4640-9F09-5368A6FDD083}"/>
              </a:ext>
            </a:extLst>
          </p:cNvPr>
          <p:cNvCxnSpPr>
            <a:cxnSpLocks/>
          </p:cNvCxnSpPr>
          <p:nvPr/>
        </p:nvCxnSpPr>
        <p:spPr>
          <a:xfrm>
            <a:off x="1563266" y="1094430"/>
            <a:ext cx="86750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Chart 7">
            <a:extLst>
              <a:ext uri="{FF2B5EF4-FFF2-40B4-BE49-F238E27FC236}">
                <a16:creationId xmlns:a16="http://schemas.microsoft.com/office/drawing/2014/main" id="{ECFF5DBF-0473-A24D-B795-5868BBBFC848}"/>
              </a:ext>
            </a:extLst>
          </p:cNvPr>
          <p:cNvGraphicFramePr/>
          <p:nvPr>
            <p:extLst>
              <p:ext uri="{D42A27DB-BD31-4B8C-83A1-F6EECF244321}">
                <p14:modId xmlns:p14="http://schemas.microsoft.com/office/powerpoint/2010/main" val="4081844427"/>
              </p:ext>
            </p:extLst>
          </p:nvPr>
        </p:nvGraphicFramePr>
        <p:xfrm>
          <a:off x="107397" y="1793612"/>
          <a:ext cx="11586754" cy="3969958"/>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D05EAB86-308C-1046-86C6-9A0B0F04D26E}"/>
              </a:ext>
            </a:extLst>
          </p:cNvPr>
          <p:cNvSpPr txBox="1"/>
          <p:nvPr/>
        </p:nvSpPr>
        <p:spPr>
          <a:xfrm>
            <a:off x="0" y="1279593"/>
            <a:ext cx="12191999" cy="307776"/>
          </a:xfrm>
          <a:prstGeom prst="rect">
            <a:avLst/>
          </a:prstGeom>
          <a:noFill/>
        </p:spPr>
        <p:txBody>
          <a:bodyPr wrap="square" rtlCol="0">
            <a:spAutoFit/>
          </a:bodyPr>
          <a:lstStyle/>
          <a:p>
            <a:pPr algn="ctr"/>
            <a:r>
              <a:rPr lang="en-GB" sz="1400" dirty="0">
                <a:latin typeface="Neue Haas Unica W1G" panose="020B0504030206020203" pitchFamily="34" charset="0"/>
              </a:rPr>
              <a:t>% of those who noticed the ads, N = 7,816</a:t>
            </a:r>
          </a:p>
        </p:txBody>
      </p:sp>
    </p:spTree>
    <p:extLst>
      <p:ext uri="{BB962C8B-B14F-4D97-AF65-F5344CB8AC3E}">
        <p14:creationId xmlns:p14="http://schemas.microsoft.com/office/powerpoint/2010/main" val="7227165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a:xfrm>
            <a:off x="1563266" y="220294"/>
            <a:ext cx="8675017" cy="853057"/>
          </a:xfrm>
        </p:spPr>
        <p:txBody>
          <a:bodyPr>
            <a:normAutofit fontScale="90000"/>
          </a:bodyPr>
          <a:lstStyle/>
          <a:p>
            <a:pPr algn="ctr"/>
            <a:r>
              <a:rPr lang="en-GB" sz="3200" dirty="0">
                <a:solidFill>
                  <a:schemeClr val="tx2"/>
                </a:solidFill>
              </a:rPr>
              <a:t>Ads drive you to seek more information online and increase your consideration of purchases</a:t>
            </a:r>
            <a:endParaRPr lang="en-GB" sz="3200" dirty="0"/>
          </a:p>
        </p:txBody>
      </p:sp>
      <p:cxnSp>
        <p:nvCxnSpPr>
          <p:cNvPr id="10" name="Straight Connector 9">
            <a:extLst>
              <a:ext uri="{FF2B5EF4-FFF2-40B4-BE49-F238E27FC236}">
                <a16:creationId xmlns:a16="http://schemas.microsoft.com/office/drawing/2014/main" id="{7E041FFE-0500-4640-9F09-5368A6FDD083}"/>
              </a:ext>
            </a:extLst>
          </p:cNvPr>
          <p:cNvCxnSpPr>
            <a:cxnSpLocks/>
          </p:cNvCxnSpPr>
          <p:nvPr/>
        </p:nvCxnSpPr>
        <p:spPr>
          <a:xfrm>
            <a:off x="1563266" y="1094430"/>
            <a:ext cx="86750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05EAB86-308C-1046-86C6-9A0B0F04D26E}"/>
              </a:ext>
            </a:extLst>
          </p:cNvPr>
          <p:cNvSpPr txBox="1"/>
          <p:nvPr/>
        </p:nvSpPr>
        <p:spPr>
          <a:xfrm>
            <a:off x="0" y="1279593"/>
            <a:ext cx="12191999" cy="307777"/>
          </a:xfrm>
          <a:prstGeom prst="rect">
            <a:avLst/>
          </a:prstGeom>
          <a:noFill/>
        </p:spPr>
        <p:txBody>
          <a:bodyPr wrap="square" rtlCol="0">
            <a:spAutoFit/>
          </a:bodyPr>
          <a:lstStyle/>
          <a:p>
            <a:pPr algn="ctr"/>
            <a:r>
              <a:rPr lang="en-GB" sz="1400" dirty="0">
                <a:latin typeface="Neue Haas Unica W1G" panose="020B0504030206020203" pitchFamily="34" charset="0"/>
              </a:rPr>
              <a:t>What the best ad makes you do  |  % of those who noticed the ads, N = 7,816</a:t>
            </a:r>
          </a:p>
        </p:txBody>
      </p:sp>
      <p:graphicFrame>
        <p:nvGraphicFramePr>
          <p:cNvPr id="7" name="Chart 6">
            <a:extLst>
              <a:ext uri="{FF2B5EF4-FFF2-40B4-BE49-F238E27FC236}">
                <a16:creationId xmlns:a16="http://schemas.microsoft.com/office/drawing/2014/main" id="{888AFEEC-4397-0D40-AE5C-00DC54CD6C5D}"/>
              </a:ext>
            </a:extLst>
          </p:cNvPr>
          <p:cNvGraphicFramePr/>
          <p:nvPr>
            <p:extLst>
              <p:ext uri="{D42A27DB-BD31-4B8C-83A1-F6EECF244321}">
                <p14:modId xmlns:p14="http://schemas.microsoft.com/office/powerpoint/2010/main" val="1501879909"/>
              </p:ext>
            </p:extLst>
          </p:nvPr>
        </p:nvGraphicFramePr>
        <p:xfrm>
          <a:off x="-378106" y="1800486"/>
          <a:ext cx="12192000" cy="44283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263097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10DE22-E16F-6246-85B3-AFD63C1CC7E8}"/>
              </a:ext>
            </a:extLst>
          </p:cNvPr>
          <p:cNvSpPr>
            <a:spLocks noGrp="1"/>
          </p:cNvSpPr>
          <p:nvPr>
            <p:ph type="title"/>
          </p:nvPr>
        </p:nvSpPr>
        <p:spPr/>
        <p:txBody>
          <a:bodyPr>
            <a:normAutofit/>
          </a:bodyPr>
          <a:lstStyle/>
          <a:p>
            <a:r>
              <a:rPr lang="en-GB" sz="8000"/>
              <a:t>The most notable &amp; </a:t>
            </a:r>
            <a:br>
              <a:rPr lang="en-GB" sz="8000"/>
            </a:br>
            <a:r>
              <a:rPr lang="en-GB" sz="8000"/>
              <a:t>best rated ads</a:t>
            </a:r>
          </a:p>
        </p:txBody>
      </p:sp>
    </p:spTree>
    <p:extLst>
      <p:ext uri="{BB962C8B-B14F-4D97-AF65-F5344CB8AC3E}">
        <p14:creationId xmlns:p14="http://schemas.microsoft.com/office/powerpoint/2010/main" val="27807915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2"/>
          <a:srcRect l="49396" t="-842" b="16248"/>
          <a:stretch/>
        </p:blipFill>
        <p:spPr>
          <a:xfrm rot="5400000">
            <a:off x="617793"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45571"/>
            <a:ext cx="2328472" cy="461665"/>
          </a:xfrm>
          <a:prstGeom prst="rect">
            <a:avLst/>
          </a:prstGeom>
          <a:noFill/>
        </p:spPr>
        <p:txBody>
          <a:bodyPr wrap="square" rtlCol="0">
            <a:spAutoFit/>
          </a:bodyPr>
          <a:lstStyle/>
          <a:p>
            <a:pPr algn="ctr"/>
            <a:r>
              <a:rPr lang="en-GB" sz="2400">
                <a:solidFill>
                  <a:schemeClr val="tx2"/>
                </a:solidFill>
                <a:latin typeface="Canela Medium" pitchFamily="2" charset="77"/>
              </a:rPr>
              <a:t>Apteekkari</a:t>
            </a:r>
          </a:p>
        </p:txBody>
      </p:sp>
      <p:pic>
        <p:nvPicPr>
          <p:cNvPr id="5" name="Picture 4" descr="Graphical user interface, website&#10;&#10;Description automatically generated">
            <a:extLst>
              <a:ext uri="{FF2B5EF4-FFF2-40B4-BE49-F238E27FC236}">
                <a16:creationId xmlns:a16="http://schemas.microsoft.com/office/drawing/2014/main" id="{07B6F6F1-C017-E34C-94CE-C479F01455E6}"/>
              </a:ext>
            </a:extLst>
          </p:cNvPr>
          <p:cNvPicPr>
            <a:picLocks noChangeAspect="1"/>
          </p:cNvPicPr>
          <p:nvPr/>
        </p:nvPicPr>
        <p:blipFill rotWithShape="1">
          <a:blip r:embed="rId3"/>
          <a:srcRect b="2076"/>
          <a:stretch/>
        </p:blipFill>
        <p:spPr>
          <a:xfrm>
            <a:off x="3448286" y="1176056"/>
            <a:ext cx="3519094" cy="4505888"/>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D276D982-7140-3048-8300-91446E5E55E0}"/>
              </a:ext>
            </a:extLst>
          </p:cNvPr>
          <p:cNvPicPr>
            <a:picLocks noChangeAspect="1"/>
          </p:cNvPicPr>
          <p:nvPr/>
        </p:nvPicPr>
        <p:blipFill rotWithShape="1">
          <a:blip r:embed="rId4"/>
          <a:srcRect b="2076"/>
          <a:stretch/>
        </p:blipFill>
        <p:spPr>
          <a:xfrm>
            <a:off x="7552259" y="1176056"/>
            <a:ext cx="3496622" cy="4505888"/>
          </a:xfrm>
          <a:prstGeom prst="rect">
            <a:avLst/>
          </a:prstGeom>
        </p:spPr>
      </p:pic>
      <p:sp>
        <p:nvSpPr>
          <p:cNvPr id="11" name="TextBox 10">
            <a:extLst>
              <a:ext uri="{FF2B5EF4-FFF2-40B4-BE49-F238E27FC236}">
                <a16:creationId xmlns:a16="http://schemas.microsoft.com/office/drawing/2014/main" id="{CBF21897-94AE-DC44-944A-927B97863023}"/>
              </a:ext>
            </a:extLst>
          </p:cNvPr>
          <p:cNvSpPr txBox="1"/>
          <p:nvPr/>
        </p:nvSpPr>
        <p:spPr>
          <a:xfrm>
            <a:off x="3448868" y="389720"/>
            <a:ext cx="3518512" cy="707886"/>
          </a:xfrm>
          <a:prstGeom prst="rect">
            <a:avLst/>
          </a:prstGeom>
          <a:noFill/>
        </p:spPr>
        <p:txBody>
          <a:bodyPr wrap="square" rtlCol="0">
            <a:spAutoFit/>
          </a:bodyPr>
          <a:lstStyle/>
          <a:p>
            <a:pPr algn="ctr"/>
            <a:r>
              <a:rPr lang="en-GB" sz="2000">
                <a:solidFill>
                  <a:schemeClr val="tx2"/>
                </a:solidFill>
                <a:latin typeface="Neue Haas Unica W1G Medium" panose="020B0504030206020203" pitchFamily="34" charset="0"/>
              </a:rPr>
              <a:t>Noting score </a:t>
            </a:r>
            <a:br>
              <a:rPr lang="en-GB" sz="2000">
                <a:solidFill>
                  <a:schemeClr val="tx2"/>
                </a:solidFill>
                <a:latin typeface="Neue Haas Unica W1G Medium" panose="020B0504030206020203" pitchFamily="34" charset="0"/>
              </a:rPr>
            </a:br>
            <a:r>
              <a:rPr lang="en-GB" sz="2000">
                <a:solidFill>
                  <a:schemeClr val="tx2"/>
                </a:solidFill>
                <a:latin typeface="Neue Haas Unica W1G Medium" panose="020B0504030206020203" pitchFamily="34" charset="0"/>
              </a:rPr>
              <a:t>57 % </a:t>
            </a:r>
          </a:p>
        </p:txBody>
      </p:sp>
      <p:sp>
        <p:nvSpPr>
          <p:cNvPr id="12" name="TextBox 11">
            <a:extLst>
              <a:ext uri="{FF2B5EF4-FFF2-40B4-BE49-F238E27FC236}">
                <a16:creationId xmlns:a16="http://schemas.microsoft.com/office/drawing/2014/main" id="{BA59900D-2F07-874C-8656-F13FBF2935C8}"/>
              </a:ext>
            </a:extLst>
          </p:cNvPr>
          <p:cNvSpPr txBox="1"/>
          <p:nvPr/>
        </p:nvSpPr>
        <p:spPr>
          <a:xfrm>
            <a:off x="7556173" y="389720"/>
            <a:ext cx="3492708" cy="707886"/>
          </a:xfrm>
          <a:prstGeom prst="rect">
            <a:avLst/>
          </a:prstGeom>
          <a:noFill/>
        </p:spPr>
        <p:txBody>
          <a:bodyPr wrap="square" rtlCol="0">
            <a:spAutoFit/>
          </a:bodyPr>
          <a:lstStyle/>
          <a:p>
            <a:pPr algn="ctr"/>
            <a:r>
              <a:rPr lang="en-GB" sz="2000">
                <a:solidFill>
                  <a:schemeClr val="tx2"/>
                </a:solidFill>
                <a:latin typeface="Neue Haas Unica W1G Medium" panose="020B0504030206020203" pitchFamily="34" charset="0"/>
              </a:rPr>
              <a:t>Noting score </a:t>
            </a:r>
            <a:br>
              <a:rPr lang="en-GB" sz="2000">
                <a:solidFill>
                  <a:schemeClr val="tx2"/>
                </a:solidFill>
                <a:latin typeface="Neue Haas Unica W1G Medium" panose="020B0504030206020203" pitchFamily="34" charset="0"/>
              </a:rPr>
            </a:br>
            <a:r>
              <a:rPr lang="en-GB" sz="2000">
                <a:solidFill>
                  <a:schemeClr val="tx2"/>
                </a:solidFill>
                <a:latin typeface="Neue Haas Unica W1G Medium" panose="020B0504030206020203" pitchFamily="34" charset="0"/>
              </a:rPr>
              <a:t>57 % </a:t>
            </a:r>
          </a:p>
        </p:txBody>
      </p:sp>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5"/>
          <a:srcRect t="-243" r="36959" b="17402"/>
          <a:stretch/>
        </p:blipFill>
        <p:spPr>
          <a:xfrm rot="16200000">
            <a:off x="1836863" y="2721456"/>
            <a:ext cx="2398126" cy="2544102"/>
          </a:xfrm>
          <a:prstGeom prst="rect">
            <a:avLst/>
          </a:prstGeom>
        </p:spPr>
      </p:pic>
      <p:sp>
        <p:nvSpPr>
          <p:cNvPr id="13" name="TextBox 12">
            <a:extLst>
              <a:ext uri="{FF2B5EF4-FFF2-40B4-BE49-F238E27FC236}">
                <a16:creationId xmlns:a16="http://schemas.microsoft.com/office/drawing/2014/main" id="{8AB0F63C-21E7-124A-92C6-EE91586DCDC2}"/>
              </a:ext>
            </a:extLst>
          </p:cNvPr>
          <p:cNvSpPr txBox="1"/>
          <p:nvPr/>
        </p:nvSpPr>
        <p:spPr>
          <a:xfrm>
            <a:off x="1998572" y="3447203"/>
            <a:ext cx="1818422" cy="1092607"/>
          </a:xfrm>
          <a:prstGeom prst="rect">
            <a:avLst/>
          </a:prstGeom>
          <a:noFill/>
        </p:spPr>
        <p:txBody>
          <a:bodyPr wrap="square" rtlCol="0">
            <a:spAutoFit/>
          </a:bodyPr>
          <a:lstStyle/>
          <a:p>
            <a:pPr algn="ctr"/>
            <a:r>
              <a:rPr lang="en-GB" sz="2500" dirty="0">
                <a:solidFill>
                  <a:schemeClr val="bg1"/>
                </a:solidFill>
                <a:latin typeface="Neue Haas Unica W1G Medium" panose="020B0504030206020203" pitchFamily="34" charset="0"/>
              </a:rPr>
              <a:t>45 % </a:t>
            </a:r>
            <a:br>
              <a:rPr lang="en-GB" sz="2000" dirty="0">
                <a:solidFill>
                  <a:schemeClr val="bg1"/>
                </a:solidFill>
                <a:latin typeface="Neue Haas Unica W1G Medium" panose="020B0504030206020203" pitchFamily="34" charset="0"/>
              </a:rPr>
            </a:br>
            <a:r>
              <a:rPr lang="en-GB" sz="2000" dirty="0">
                <a:solidFill>
                  <a:schemeClr val="bg1"/>
                </a:solidFill>
                <a:latin typeface="Neue Haas Unica W1G Medium" panose="020B0504030206020203" pitchFamily="34" charset="0"/>
              </a:rPr>
              <a:t>rated the ad as the best</a:t>
            </a:r>
          </a:p>
        </p:txBody>
      </p:sp>
    </p:spTree>
    <p:extLst>
      <p:ext uri="{BB962C8B-B14F-4D97-AF65-F5344CB8AC3E}">
        <p14:creationId xmlns:p14="http://schemas.microsoft.com/office/powerpoint/2010/main" val="17175606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low confidence">
            <a:extLst>
              <a:ext uri="{FF2B5EF4-FFF2-40B4-BE49-F238E27FC236}">
                <a16:creationId xmlns:a16="http://schemas.microsoft.com/office/drawing/2014/main" id="{92242612-ABDF-AF4C-8626-405B7C1ED45D}"/>
              </a:ext>
            </a:extLst>
          </p:cNvPr>
          <p:cNvPicPr>
            <a:picLocks noChangeAspect="1"/>
          </p:cNvPicPr>
          <p:nvPr/>
        </p:nvPicPr>
        <p:blipFill>
          <a:blip r:embed="rId2"/>
          <a:stretch>
            <a:fillRect/>
          </a:stretch>
        </p:blipFill>
        <p:spPr>
          <a:xfrm>
            <a:off x="4152275" y="389720"/>
            <a:ext cx="4211347" cy="5959056"/>
          </a:xfrm>
          <a:prstGeom prst="rect">
            <a:avLst/>
          </a:prstGeom>
          <a:ln>
            <a:solidFill>
              <a:schemeClr val="accent6">
                <a:lumMod val="20000"/>
                <a:lumOff val="80000"/>
              </a:schemeClr>
            </a:solidFill>
          </a:ln>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3"/>
          <a:srcRect l="49396" t="-842" b="16248"/>
          <a:stretch/>
        </p:blipFill>
        <p:spPr>
          <a:xfrm rot="5400000">
            <a:off x="617793"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45571"/>
            <a:ext cx="2328472" cy="461665"/>
          </a:xfrm>
          <a:prstGeom prst="rect">
            <a:avLst/>
          </a:prstGeom>
          <a:noFill/>
        </p:spPr>
        <p:txBody>
          <a:bodyPr wrap="square" rtlCol="0">
            <a:spAutoFit/>
          </a:bodyPr>
          <a:lstStyle/>
          <a:p>
            <a:pPr algn="ctr"/>
            <a:r>
              <a:rPr lang="en-GB" sz="2400">
                <a:solidFill>
                  <a:schemeClr val="tx2"/>
                </a:solidFill>
                <a:latin typeface="Canela Medium" pitchFamily="2" charset="77"/>
              </a:rPr>
              <a:t>Betoni</a:t>
            </a:r>
          </a:p>
        </p:txBody>
      </p:sp>
      <p:sp>
        <p:nvSpPr>
          <p:cNvPr id="12" name="TextBox 11">
            <a:extLst>
              <a:ext uri="{FF2B5EF4-FFF2-40B4-BE49-F238E27FC236}">
                <a16:creationId xmlns:a16="http://schemas.microsoft.com/office/drawing/2014/main" id="{BA59900D-2F07-874C-8656-F13FBF2935C8}"/>
              </a:ext>
            </a:extLst>
          </p:cNvPr>
          <p:cNvSpPr txBox="1"/>
          <p:nvPr/>
        </p:nvSpPr>
        <p:spPr>
          <a:xfrm>
            <a:off x="7556173" y="389720"/>
            <a:ext cx="3492708" cy="707886"/>
          </a:xfrm>
          <a:prstGeom prst="rect">
            <a:avLst/>
          </a:prstGeom>
          <a:noFill/>
        </p:spPr>
        <p:txBody>
          <a:bodyPr wrap="square" rtlCol="0">
            <a:spAutoFit/>
          </a:bodyPr>
          <a:lstStyle/>
          <a:p>
            <a:pPr algn="ctr"/>
            <a:r>
              <a:rPr lang="en-GB" sz="2000">
                <a:solidFill>
                  <a:schemeClr val="tx2"/>
                </a:solidFill>
                <a:latin typeface="Neue Haas Unica W1G Medium" panose="020B0504030206020203" pitchFamily="34" charset="0"/>
              </a:rPr>
              <a:t>Noting score </a:t>
            </a:r>
            <a:br>
              <a:rPr lang="en-GB" sz="2000">
                <a:solidFill>
                  <a:schemeClr val="tx2"/>
                </a:solidFill>
                <a:latin typeface="Neue Haas Unica W1G Medium" panose="020B0504030206020203" pitchFamily="34" charset="0"/>
              </a:rPr>
            </a:br>
            <a:r>
              <a:rPr lang="en-GB" sz="2000">
                <a:solidFill>
                  <a:schemeClr val="tx2"/>
                </a:solidFill>
                <a:latin typeface="Neue Haas Unica W1G Medium" panose="020B0504030206020203" pitchFamily="34" charset="0"/>
              </a:rPr>
              <a:t>41 % </a:t>
            </a:r>
          </a:p>
        </p:txBody>
      </p:sp>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4"/>
          <a:srcRect t="-243" r="36959" b="17402"/>
          <a:stretch/>
        </p:blipFill>
        <p:spPr>
          <a:xfrm rot="16200000">
            <a:off x="1836863" y="2721456"/>
            <a:ext cx="2398126" cy="2544102"/>
          </a:xfrm>
          <a:prstGeom prst="rect">
            <a:avLst/>
          </a:prstGeom>
        </p:spPr>
      </p:pic>
      <p:sp>
        <p:nvSpPr>
          <p:cNvPr id="13" name="TextBox 12">
            <a:extLst>
              <a:ext uri="{FF2B5EF4-FFF2-40B4-BE49-F238E27FC236}">
                <a16:creationId xmlns:a16="http://schemas.microsoft.com/office/drawing/2014/main" id="{8AB0F63C-21E7-124A-92C6-EE91586DCDC2}"/>
              </a:ext>
            </a:extLst>
          </p:cNvPr>
          <p:cNvSpPr txBox="1"/>
          <p:nvPr/>
        </p:nvSpPr>
        <p:spPr>
          <a:xfrm>
            <a:off x="1995075" y="3447203"/>
            <a:ext cx="1925999" cy="1092607"/>
          </a:xfrm>
          <a:prstGeom prst="rect">
            <a:avLst/>
          </a:prstGeom>
          <a:noFill/>
        </p:spPr>
        <p:txBody>
          <a:bodyPr wrap="square" rtlCol="0">
            <a:spAutoFit/>
          </a:bodyPr>
          <a:lstStyle/>
          <a:p>
            <a:pPr algn="ctr"/>
            <a:r>
              <a:rPr lang="en-GB" sz="2500">
                <a:solidFill>
                  <a:schemeClr val="bg1"/>
                </a:solidFill>
                <a:latin typeface="Neue Haas Unica W1G Medium" panose="020B0504030206020203" pitchFamily="34" charset="0"/>
              </a:rPr>
              <a:t>43 % </a:t>
            </a:r>
            <a:br>
              <a:rPr lang="en-GB" sz="2000">
                <a:solidFill>
                  <a:schemeClr val="bg1"/>
                </a:solidFill>
                <a:latin typeface="Neue Haas Unica W1G Medium" panose="020B0504030206020203" pitchFamily="34" charset="0"/>
              </a:rPr>
            </a:br>
            <a:r>
              <a:rPr lang="en-GB" sz="2000">
                <a:solidFill>
                  <a:schemeClr val="bg1"/>
                </a:solidFill>
                <a:latin typeface="Neue Haas Unica W1G Medium" panose="020B0504030206020203" pitchFamily="34" charset="0"/>
              </a:rPr>
              <a:t>rated the ad as the best</a:t>
            </a:r>
          </a:p>
        </p:txBody>
      </p:sp>
    </p:spTree>
    <p:extLst>
      <p:ext uri="{BB962C8B-B14F-4D97-AF65-F5344CB8AC3E}">
        <p14:creationId xmlns:p14="http://schemas.microsoft.com/office/powerpoint/2010/main" val="1836118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FEA46FC-E773-B046-A616-F099181C2459}"/>
              </a:ext>
            </a:extLst>
          </p:cNvPr>
          <p:cNvSpPr>
            <a:spLocks noGrp="1"/>
          </p:cNvSpPr>
          <p:nvPr>
            <p:ph type="title"/>
          </p:nvPr>
        </p:nvSpPr>
        <p:spPr/>
        <p:txBody>
          <a:bodyPr>
            <a:normAutofit/>
          </a:bodyPr>
          <a:lstStyle/>
          <a:p>
            <a:r>
              <a:rPr lang="fi-FI" sz="8000" dirty="0"/>
              <a:t>1. </a:t>
            </a:r>
            <a:br>
              <a:rPr lang="fi-FI" sz="8000" dirty="0"/>
            </a:br>
            <a:r>
              <a:rPr lang="en-GB" dirty="0"/>
              <a:t>About the study</a:t>
            </a:r>
            <a:endParaRPr lang="fi-FI" sz="8000" dirty="0"/>
          </a:p>
        </p:txBody>
      </p:sp>
    </p:spTree>
    <p:extLst>
      <p:ext uri="{BB962C8B-B14F-4D97-AF65-F5344CB8AC3E}">
        <p14:creationId xmlns:p14="http://schemas.microsoft.com/office/powerpoint/2010/main" val="26898402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ewspaper, screenshot&#10;&#10;Description automatically generated">
            <a:extLst>
              <a:ext uri="{FF2B5EF4-FFF2-40B4-BE49-F238E27FC236}">
                <a16:creationId xmlns:a16="http://schemas.microsoft.com/office/drawing/2014/main" id="{F7A1D5C1-2904-574E-B2CA-82046593E97C}"/>
              </a:ext>
            </a:extLst>
          </p:cNvPr>
          <p:cNvPicPr>
            <a:picLocks noChangeAspect="1"/>
          </p:cNvPicPr>
          <p:nvPr/>
        </p:nvPicPr>
        <p:blipFill>
          <a:blip r:embed="rId2"/>
          <a:stretch>
            <a:fillRect/>
          </a:stretch>
        </p:blipFill>
        <p:spPr>
          <a:xfrm>
            <a:off x="2383983" y="1389391"/>
            <a:ext cx="2933254" cy="4268625"/>
          </a:xfrm>
          <a:prstGeom prst="rect">
            <a:avLst/>
          </a:prstGeom>
          <a:ln>
            <a:solidFill>
              <a:schemeClr val="accent6">
                <a:lumMod val="20000"/>
                <a:lumOff val="80000"/>
              </a:schemeClr>
            </a:solidFill>
          </a:ln>
        </p:spPr>
      </p:pic>
      <p:pic>
        <p:nvPicPr>
          <p:cNvPr id="8" name="Picture 7" descr="A picture containing text&#10;&#10;Description automatically generated">
            <a:extLst>
              <a:ext uri="{FF2B5EF4-FFF2-40B4-BE49-F238E27FC236}">
                <a16:creationId xmlns:a16="http://schemas.microsoft.com/office/drawing/2014/main" id="{A47D1456-4956-1A44-8EBE-E4E7871FC2DF}"/>
              </a:ext>
            </a:extLst>
          </p:cNvPr>
          <p:cNvPicPr>
            <a:picLocks noChangeAspect="1"/>
          </p:cNvPicPr>
          <p:nvPr/>
        </p:nvPicPr>
        <p:blipFill>
          <a:blip r:embed="rId3"/>
          <a:stretch>
            <a:fillRect/>
          </a:stretch>
        </p:blipFill>
        <p:spPr>
          <a:xfrm>
            <a:off x="5798876" y="1396559"/>
            <a:ext cx="6014880" cy="4268625"/>
          </a:xfrm>
          <a:prstGeom prst="rect">
            <a:avLst/>
          </a:prstGeom>
          <a:ln>
            <a:solidFill>
              <a:schemeClr val="accent6">
                <a:lumMod val="20000"/>
                <a:lumOff val="80000"/>
              </a:schemeClr>
            </a:solidFill>
          </a:ln>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4"/>
          <a:srcRect l="49396" t="-842" b="16248"/>
          <a:stretch/>
        </p:blipFill>
        <p:spPr>
          <a:xfrm rot="5400000">
            <a:off x="617793"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45571"/>
            <a:ext cx="2328472" cy="461665"/>
          </a:xfrm>
          <a:prstGeom prst="rect">
            <a:avLst/>
          </a:prstGeom>
          <a:noFill/>
        </p:spPr>
        <p:txBody>
          <a:bodyPr wrap="square" rtlCol="0">
            <a:spAutoFit/>
          </a:bodyPr>
          <a:lstStyle/>
          <a:p>
            <a:pPr algn="ctr"/>
            <a:r>
              <a:rPr lang="fi-FI" sz="2400" dirty="0">
                <a:solidFill>
                  <a:schemeClr val="tx2"/>
                </a:solidFill>
                <a:latin typeface="Canela Medium" pitchFamily="2" charset="77"/>
              </a:rPr>
              <a:t>Caravan</a:t>
            </a:r>
          </a:p>
        </p:txBody>
      </p:sp>
      <p:sp>
        <p:nvSpPr>
          <p:cNvPr id="11" name="TextBox 10">
            <a:extLst>
              <a:ext uri="{FF2B5EF4-FFF2-40B4-BE49-F238E27FC236}">
                <a16:creationId xmlns:a16="http://schemas.microsoft.com/office/drawing/2014/main" id="{CBF21897-94AE-DC44-944A-927B97863023}"/>
              </a:ext>
            </a:extLst>
          </p:cNvPr>
          <p:cNvSpPr txBox="1"/>
          <p:nvPr/>
        </p:nvSpPr>
        <p:spPr>
          <a:xfrm>
            <a:off x="2383983" y="445571"/>
            <a:ext cx="2933254" cy="707886"/>
          </a:xfrm>
          <a:prstGeom prst="rect">
            <a:avLst/>
          </a:prstGeom>
          <a:noFill/>
        </p:spPr>
        <p:txBody>
          <a:bodyPr wrap="square" rtlCol="0">
            <a:spAutoFit/>
          </a:bodyPr>
          <a:lstStyle/>
          <a:p>
            <a:pPr algn="ctr"/>
            <a:r>
              <a:rPr lang="fi-FI" sz="2000" dirty="0" err="1">
                <a:solidFill>
                  <a:schemeClr val="tx2"/>
                </a:solidFill>
                <a:latin typeface="Neue Haas Unica W1G Medium" panose="020B0504030206020203" pitchFamily="34" charset="0"/>
              </a:rPr>
              <a:t>Noting</a:t>
            </a:r>
            <a:r>
              <a:rPr lang="fi-FI" sz="2000" dirty="0">
                <a:solidFill>
                  <a:schemeClr val="tx2"/>
                </a:solidFill>
                <a:latin typeface="Neue Haas Unica W1G Medium" panose="020B0504030206020203" pitchFamily="34" charset="0"/>
              </a:rPr>
              <a:t> </a:t>
            </a:r>
            <a:r>
              <a:rPr lang="fi-FI" sz="2000" dirty="0" err="1">
                <a:solidFill>
                  <a:schemeClr val="tx2"/>
                </a:solidFill>
                <a:latin typeface="Neue Haas Unica W1G Medium" panose="020B0504030206020203" pitchFamily="34" charset="0"/>
              </a:rPr>
              <a:t>score</a:t>
            </a:r>
            <a:r>
              <a:rPr lang="fi-FI" sz="2000" dirty="0">
                <a:solidFill>
                  <a:schemeClr val="tx2"/>
                </a:solidFill>
                <a:latin typeface="Neue Haas Unica W1G Medium" panose="020B0504030206020203" pitchFamily="34" charset="0"/>
              </a:rPr>
              <a:t>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72 % </a:t>
            </a:r>
          </a:p>
        </p:txBody>
      </p:sp>
      <p:grpSp>
        <p:nvGrpSpPr>
          <p:cNvPr id="9" name="Group 8">
            <a:extLst>
              <a:ext uri="{FF2B5EF4-FFF2-40B4-BE49-F238E27FC236}">
                <a16:creationId xmlns:a16="http://schemas.microsoft.com/office/drawing/2014/main" id="{8F198D79-0057-054B-A410-7E1F9C3329E7}"/>
              </a:ext>
            </a:extLst>
          </p:cNvPr>
          <p:cNvGrpSpPr/>
          <p:nvPr/>
        </p:nvGrpSpPr>
        <p:grpSpPr>
          <a:xfrm>
            <a:off x="9269653" y="-45606"/>
            <a:ext cx="2544103" cy="2398126"/>
            <a:chOff x="1763874" y="2794444"/>
            <a:chExt cx="2544103" cy="2398126"/>
          </a:xfrm>
        </p:grpSpPr>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5"/>
            <a:srcRect t="-243" r="36959" b="17402"/>
            <a:stretch/>
          </p:blipFill>
          <p:spPr>
            <a:xfrm rot="16200000">
              <a:off x="1836863" y="2721456"/>
              <a:ext cx="2398126" cy="2544102"/>
            </a:xfrm>
            <a:prstGeom prst="rect">
              <a:avLst/>
            </a:prstGeom>
          </p:spPr>
        </p:pic>
        <p:sp>
          <p:nvSpPr>
            <p:cNvPr id="13" name="TextBox 12">
              <a:extLst>
                <a:ext uri="{FF2B5EF4-FFF2-40B4-BE49-F238E27FC236}">
                  <a16:creationId xmlns:a16="http://schemas.microsoft.com/office/drawing/2014/main" id="{8AB0F63C-21E7-124A-92C6-EE91586DCDC2}"/>
                </a:ext>
              </a:extLst>
            </p:cNvPr>
            <p:cNvSpPr txBox="1"/>
            <p:nvPr/>
          </p:nvSpPr>
          <p:spPr>
            <a:xfrm>
              <a:off x="1763874" y="3447203"/>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39 % </a:t>
              </a:r>
              <a:br>
                <a:rPr lang="fi-FI" sz="2000" dirty="0">
                  <a:solidFill>
                    <a:schemeClr val="bg1"/>
                  </a:solidFill>
                  <a:latin typeface="Neue Haas Unica W1G Medium" panose="020B0504030206020203" pitchFamily="34" charset="0"/>
                </a:rPr>
              </a:br>
              <a:r>
                <a:rPr lang="fi-FI" sz="2000" dirty="0" err="1">
                  <a:solidFill>
                    <a:schemeClr val="bg1"/>
                  </a:solidFill>
                  <a:latin typeface="Neue Haas Unica W1G Medium" panose="020B0504030206020203" pitchFamily="34" charset="0"/>
                </a:rPr>
                <a:t>rated</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the</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ad</a:t>
              </a:r>
              <a:r>
                <a:rPr lang="fi-FI" sz="2000" dirty="0">
                  <a:solidFill>
                    <a:schemeClr val="bg1"/>
                  </a:solidFill>
                  <a:latin typeface="Neue Haas Unica W1G Medium" panose="020B0504030206020203" pitchFamily="34" charset="0"/>
                </a:rPr>
                <a:t> as </a:t>
              </a:r>
              <a:br>
                <a:rPr lang="fi-FI" sz="2000" dirty="0">
                  <a:solidFill>
                    <a:schemeClr val="bg1"/>
                  </a:solidFill>
                  <a:latin typeface="Neue Haas Unica W1G Medium" panose="020B0504030206020203" pitchFamily="34" charset="0"/>
                </a:rPr>
              </a:br>
              <a:r>
                <a:rPr lang="fi-FI" sz="2000" dirty="0" err="1">
                  <a:solidFill>
                    <a:schemeClr val="bg1"/>
                  </a:solidFill>
                  <a:latin typeface="Neue Haas Unica W1G Medium" panose="020B0504030206020203" pitchFamily="34" charset="0"/>
                </a:rPr>
                <a:t>the</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best</a:t>
              </a:r>
              <a:endParaRPr lang="fi-FI" sz="2000" dirty="0">
                <a:solidFill>
                  <a:schemeClr val="bg1"/>
                </a:solidFill>
                <a:latin typeface="Neue Haas Unica W1G Medium" panose="020B0504030206020203" pitchFamily="34" charset="0"/>
              </a:endParaRPr>
            </a:p>
          </p:txBody>
        </p:sp>
      </p:grpSp>
    </p:spTree>
    <p:extLst>
      <p:ext uri="{BB962C8B-B14F-4D97-AF65-F5344CB8AC3E}">
        <p14:creationId xmlns:p14="http://schemas.microsoft.com/office/powerpoint/2010/main" val="14816570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 text&#10;&#10;Description automatically generated">
            <a:extLst>
              <a:ext uri="{FF2B5EF4-FFF2-40B4-BE49-F238E27FC236}">
                <a16:creationId xmlns:a16="http://schemas.microsoft.com/office/drawing/2014/main" id="{EC7F1243-3EA4-A34D-B3BC-D3B16080E415}"/>
              </a:ext>
            </a:extLst>
          </p:cNvPr>
          <p:cNvPicPr>
            <a:picLocks noChangeAspect="1"/>
          </p:cNvPicPr>
          <p:nvPr/>
        </p:nvPicPr>
        <p:blipFill rotWithShape="1">
          <a:blip r:embed="rId2"/>
          <a:srcRect t="1158" r="921" b="1136"/>
          <a:stretch/>
        </p:blipFill>
        <p:spPr>
          <a:xfrm>
            <a:off x="3314928" y="1097606"/>
            <a:ext cx="4254299" cy="4802582"/>
          </a:xfrm>
          <a:prstGeom prst="rect">
            <a:avLst/>
          </a:prstGeom>
        </p:spPr>
      </p:pic>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3"/>
          <a:srcRect t="-243" r="36959" b="17402"/>
          <a:stretch/>
        </p:blipFill>
        <p:spPr>
          <a:xfrm rot="16200000">
            <a:off x="1783217" y="2943525"/>
            <a:ext cx="2398126" cy="2544102"/>
          </a:xfrm>
          <a:prstGeom prst="rect">
            <a:avLst/>
          </a:prstGeom>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4"/>
          <a:srcRect l="49396" t="-842" b="16248"/>
          <a:stretch/>
        </p:blipFill>
        <p:spPr>
          <a:xfrm rot="5400000">
            <a:off x="614438"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45571"/>
            <a:ext cx="2328472" cy="461665"/>
          </a:xfrm>
          <a:prstGeom prst="rect">
            <a:avLst/>
          </a:prstGeom>
          <a:noFill/>
        </p:spPr>
        <p:txBody>
          <a:bodyPr wrap="square" rtlCol="0">
            <a:spAutoFit/>
          </a:bodyPr>
          <a:lstStyle/>
          <a:p>
            <a:pPr algn="ctr"/>
            <a:r>
              <a:rPr lang="fi-FI" sz="2400" dirty="0">
                <a:solidFill>
                  <a:schemeClr val="tx2"/>
                </a:solidFill>
                <a:latin typeface="Canela Medium" pitchFamily="2" charset="77"/>
              </a:rPr>
              <a:t>Ekonomi</a:t>
            </a:r>
          </a:p>
        </p:txBody>
      </p:sp>
      <p:sp>
        <p:nvSpPr>
          <p:cNvPr id="11" name="TextBox 10">
            <a:extLst>
              <a:ext uri="{FF2B5EF4-FFF2-40B4-BE49-F238E27FC236}">
                <a16:creationId xmlns:a16="http://schemas.microsoft.com/office/drawing/2014/main" id="{CBF21897-94AE-DC44-944A-927B97863023}"/>
              </a:ext>
            </a:extLst>
          </p:cNvPr>
          <p:cNvSpPr txBox="1"/>
          <p:nvPr/>
        </p:nvSpPr>
        <p:spPr>
          <a:xfrm>
            <a:off x="3614502" y="389720"/>
            <a:ext cx="3518512" cy="707886"/>
          </a:xfrm>
          <a:prstGeom prst="rect">
            <a:avLst/>
          </a:prstGeom>
          <a:noFill/>
        </p:spPr>
        <p:txBody>
          <a:bodyPr wrap="square" rtlCol="0">
            <a:spAutoFit/>
          </a:bodyPr>
          <a:lstStyle/>
          <a:p>
            <a:pPr algn="ctr"/>
            <a:r>
              <a:rPr lang="fi-FI" sz="2000" dirty="0" err="1">
                <a:solidFill>
                  <a:schemeClr val="tx2"/>
                </a:solidFill>
                <a:latin typeface="Neue Haas Unica W1G Medium" panose="020B0504030206020203" pitchFamily="34" charset="0"/>
              </a:rPr>
              <a:t>Noting</a:t>
            </a:r>
            <a:r>
              <a:rPr lang="fi-FI" sz="2000" dirty="0">
                <a:solidFill>
                  <a:schemeClr val="tx2"/>
                </a:solidFill>
                <a:latin typeface="Neue Haas Unica W1G Medium" panose="020B0504030206020203" pitchFamily="34" charset="0"/>
              </a:rPr>
              <a:t> </a:t>
            </a:r>
            <a:r>
              <a:rPr lang="fi-FI" sz="2000" dirty="0" err="1">
                <a:solidFill>
                  <a:schemeClr val="tx2"/>
                </a:solidFill>
                <a:latin typeface="Neue Haas Unica W1G Medium" panose="020B0504030206020203" pitchFamily="34" charset="0"/>
              </a:rPr>
              <a:t>score</a:t>
            </a:r>
            <a:r>
              <a:rPr lang="fi-FI" sz="2000" dirty="0">
                <a:solidFill>
                  <a:schemeClr val="tx2"/>
                </a:solidFill>
                <a:latin typeface="Neue Haas Unica W1G Medium" panose="020B0504030206020203" pitchFamily="34" charset="0"/>
              </a:rPr>
              <a:t>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42 % </a:t>
            </a:r>
          </a:p>
        </p:txBody>
      </p:sp>
      <p:sp>
        <p:nvSpPr>
          <p:cNvPr id="12" name="TextBox 11">
            <a:extLst>
              <a:ext uri="{FF2B5EF4-FFF2-40B4-BE49-F238E27FC236}">
                <a16:creationId xmlns:a16="http://schemas.microsoft.com/office/drawing/2014/main" id="{BA59900D-2F07-874C-8656-F13FBF2935C8}"/>
              </a:ext>
            </a:extLst>
          </p:cNvPr>
          <p:cNvSpPr txBox="1"/>
          <p:nvPr/>
        </p:nvSpPr>
        <p:spPr>
          <a:xfrm>
            <a:off x="7904146" y="389720"/>
            <a:ext cx="3492708" cy="707886"/>
          </a:xfrm>
          <a:prstGeom prst="rect">
            <a:avLst/>
          </a:prstGeom>
          <a:noFill/>
        </p:spPr>
        <p:txBody>
          <a:bodyPr wrap="square" rtlCol="0">
            <a:spAutoFit/>
          </a:bodyPr>
          <a:lstStyle/>
          <a:p>
            <a:pPr algn="ctr"/>
            <a:r>
              <a:rPr lang="fi-FI" sz="2000" dirty="0" err="1">
                <a:solidFill>
                  <a:schemeClr val="tx2"/>
                </a:solidFill>
                <a:latin typeface="Neue Haas Unica W1G Medium" panose="020B0504030206020203" pitchFamily="34" charset="0"/>
              </a:rPr>
              <a:t>Noting</a:t>
            </a:r>
            <a:r>
              <a:rPr lang="fi-FI" sz="2000" dirty="0">
                <a:solidFill>
                  <a:schemeClr val="tx2"/>
                </a:solidFill>
                <a:latin typeface="Neue Haas Unica W1G Medium" panose="020B0504030206020203" pitchFamily="34" charset="0"/>
              </a:rPr>
              <a:t> </a:t>
            </a:r>
            <a:r>
              <a:rPr lang="fi-FI" sz="2000" dirty="0" err="1">
                <a:solidFill>
                  <a:schemeClr val="tx2"/>
                </a:solidFill>
                <a:latin typeface="Neue Haas Unica W1G Medium" panose="020B0504030206020203" pitchFamily="34" charset="0"/>
              </a:rPr>
              <a:t>score</a:t>
            </a:r>
            <a:r>
              <a:rPr lang="fi-FI" sz="2000" dirty="0">
                <a:solidFill>
                  <a:schemeClr val="tx2"/>
                </a:solidFill>
                <a:latin typeface="Neue Haas Unica W1G Medium" panose="020B0504030206020203" pitchFamily="34" charset="0"/>
              </a:rPr>
              <a:t>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42 % </a:t>
            </a:r>
          </a:p>
        </p:txBody>
      </p:sp>
      <p:sp>
        <p:nvSpPr>
          <p:cNvPr id="13" name="TextBox 12">
            <a:extLst>
              <a:ext uri="{FF2B5EF4-FFF2-40B4-BE49-F238E27FC236}">
                <a16:creationId xmlns:a16="http://schemas.microsoft.com/office/drawing/2014/main" id="{8AB0F63C-21E7-124A-92C6-EE91586DCDC2}"/>
              </a:ext>
            </a:extLst>
          </p:cNvPr>
          <p:cNvSpPr txBox="1"/>
          <p:nvPr/>
        </p:nvSpPr>
        <p:spPr>
          <a:xfrm>
            <a:off x="1710228" y="3669272"/>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32 % </a:t>
            </a:r>
            <a:br>
              <a:rPr lang="fi-FI" sz="2000" dirty="0">
                <a:solidFill>
                  <a:schemeClr val="bg1"/>
                </a:solidFill>
                <a:latin typeface="Neue Haas Unica W1G Medium" panose="020B0504030206020203" pitchFamily="34" charset="0"/>
              </a:rPr>
            </a:br>
            <a:r>
              <a:rPr lang="fi-FI" sz="2000" dirty="0" err="1">
                <a:solidFill>
                  <a:schemeClr val="bg1"/>
                </a:solidFill>
                <a:latin typeface="Neue Haas Unica W1G Medium" panose="020B0504030206020203" pitchFamily="34" charset="0"/>
              </a:rPr>
              <a:t>rated</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the</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ad</a:t>
            </a:r>
            <a:r>
              <a:rPr lang="fi-FI" sz="2000" dirty="0">
                <a:solidFill>
                  <a:schemeClr val="bg1"/>
                </a:solidFill>
                <a:latin typeface="Neue Haas Unica W1G Medium" panose="020B0504030206020203" pitchFamily="34" charset="0"/>
              </a:rPr>
              <a:t> as</a:t>
            </a:r>
            <a:br>
              <a:rPr lang="fi-FI" sz="2000" dirty="0">
                <a:solidFill>
                  <a:schemeClr val="bg1"/>
                </a:solidFill>
                <a:latin typeface="Neue Haas Unica W1G Medium" panose="020B0504030206020203" pitchFamily="34" charset="0"/>
              </a:rPr>
            </a:br>
            <a:r>
              <a:rPr lang="fi-FI" sz="2000" dirty="0" err="1">
                <a:solidFill>
                  <a:schemeClr val="bg1"/>
                </a:solidFill>
                <a:latin typeface="Neue Haas Unica W1G Medium" panose="020B0504030206020203" pitchFamily="34" charset="0"/>
              </a:rPr>
              <a:t>the</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best</a:t>
            </a:r>
            <a:endParaRPr lang="fi-FI" sz="2000" dirty="0">
              <a:solidFill>
                <a:schemeClr val="bg1"/>
              </a:solidFill>
              <a:latin typeface="Neue Haas Unica W1G Medium" panose="020B0504030206020203" pitchFamily="34" charset="0"/>
            </a:endParaRPr>
          </a:p>
        </p:txBody>
      </p:sp>
      <p:pic>
        <p:nvPicPr>
          <p:cNvPr id="4" name="Picture 3" descr="A picture containing text, road, outdoor, screenshot&#10;&#10;Description automatically generated">
            <a:extLst>
              <a:ext uri="{FF2B5EF4-FFF2-40B4-BE49-F238E27FC236}">
                <a16:creationId xmlns:a16="http://schemas.microsoft.com/office/drawing/2014/main" id="{101FC52A-F2EA-E64A-B58D-D8AE5BE0A3B0}"/>
              </a:ext>
            </a:extLst>
          </p:cNvPr>
          <p:cNvPicPr>
            <a:picLocks noChangeAspect="1"/>
          </p:cNvPicPr>
          <p:nvPr/>
        </p:nvPicPr>
        <p:blipFill>
          <a:blip r:embed="rId5"/>
          <a:stretch>
            <a:fillRect/>
          </a:stretch>
        </p:blipFill>
        <p:spPr>
          <a:xfrm>
            <a:off x="7798310" y="1097605"/>
            <a:ext cx="3704381" cy="4802583"/>
          </a:xfrm>
          <a:prstGeom prst="rect">
            <a:avLst/>
          </a:prstGeom>
          <a:ln>
            <a:solidFill>
              <a:schemeClr val="accent6">
                <a:lumMod val="20000"/>
                <a:lumOff val="80000"/>
              </a:schemeClr>
            </a:solidFill>
          </a:ln>
        </p:spPr>
      </p:pic>
    </p:spTree>
    <p:extLst>
      <p:ext uri="{BB962C8B-B14F-4D97-AF65-F5344CB8AC3E}">
        <p14:creationId xmlns:p14="http://schemas.microsoft.com/office/powerpoint/2010/main" val="35488499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36FF4FDC-1298-B94F-BA1E-63D41B3396E4}"/>
              </a:ext>
            </a:extLst>
          </p:cNvPr>
          <p:cNvPicPr>
            <a:picLocks noChangeAspect="1"/>
          </p:cNvPicPr>
          <p:nvPr/>
        </p:nvPicPr>
        <p:blipFill>
          <a:blip r:embed="rId2"/>
          <a:stretch>
            <a:fillRect/>
          </a:stretch>
        </p:blipFill>
        <p:spPr>
          <a:xfrm>
            <a:off x="3142063" y="743663"/>
            <a:ext cx="5907874" cy="5206437"/>
          </a:xfrm>
          <a:prstGeom prst="rect">
            <a:avLst/>
          </a:prstGeom>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3"/>
          <a:srcRect l="49396" t="-842" b="16248"/>
          <a:stretch/>
        </p:blipFill>
        <p:spPr>
          <a:xfrm rot="5400000">
            <a:off x="617793"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45571"/>
            <a:ext cx="2328472" cy="461665"/>
          </a:xfrm>
          <a:prstGeom prst="rect">
            <a:avLst/>
          </a:prstGeom>
          <a:noFill/>
        </p:spPr>
        <p:txBody>
          <a:bodyPr wrap="square" rtlCol="0">
            <a:spAutoFit/>
          </a:bodyPr>
          <a:lstStyle/>
          <a:p>
            <a:pPr algn="ctr"/>
            <a:r>
              <a:rPr lang="fi-FI" sz="2400" dirty="0">
                <a:solidFill>
                  <a:schemeClr val="tx2"/>
                </a:solidFill>
                <a:latin typeface="Canela Medium" pitchFamily="2" charset="77"/>
              </a:rPr>
              <a:t>Hammaslääkäri</a:t>
            </a:r>
          </a:p>
        </p:txBody>
      </p:sp>
      <p:sp>
        <p:nvSpPr>
          <p:cNvPr id="12" name="TextBox 11">
            <a:extLst>
              <a:ext uri="{FF2B5EF4-FFF2-40B4-BE49-F238E27FC236}">
                <a16:creationId xmlns:a16="http://schemas.microsoft.com/office/drawing/2014/main" id="{BA59900D-2F07-874C-8656-F13FBF2935C8}"/>
              </a:ext>
            </a:extLst>
          </p:cNvPr>
          <p:cNvSpPr txBox="1"/>
          <p:nvPr/>
        </p:nvSpPr>
        <p:spPr>
          <a:xfrm>
            <a:off x="8363622" y="743663"/>
            <a:ext cx="3492708" cy="707886"/>
          </a:xfrm>
          <a:prstGeom prst="rect">
            <a:avLst/>
          </a:prstGeom>
          <a:noFill/>
        </p:spPr>
        <p:txBody>
          <a:bodyPr wrap="square" rtlCol="0">
            <a:spAutoFit/>
          </a:bodyPr>
          <a:lstStyle/>
          <a:p>
            <a:pPr algn="ctr"/>
            <a:r>
              <a:rPr lang="fi-FI" sz="2000" dirty="0" err="1">
                <a:solidFill>
                  <a:schemeClr val="tx2"/>
                </a:solidFill>
                <a:latin typeface="Neue Haas Unica W1G Medium" panose="020B0504030206020203" pitchFamily="34" charset="0"/>
              </a:rPr>
              <a:t>Noting</a:t>
            </a:r>
            <a:r>
              <a:rPr lang="fi-FI" sz="2000" dirty="0">
                <a:solidFill>
                  <a:schemeClr val="tx2"/>
                </a:solidFill>
                <a:latin typeface="Neue Haas Unica W1G Medium" panose="020B0504030206020203" pitchFamily="34" charset="0"/>
              </a:rPr>
              <a:t> </a:t>
            </a:r>
            <a:r>
              <a:rPr lang="fi-FI" sz="2000" dirty="0" err="1">
                <a:solidFill>
                  <a:schemeClr val="tx2"/>
                </a:solidFill>
                <a:latin typeface="Neue Haas Unica W1G Medium" panose="020B0504030206020203" pitchFamily="34" charset="0"/>
              </a:rPr>
              <a:t>score</a:t>
            </a:r>
            <a:r>
              <a:rPr lang="fi-FI" sz="2000" dirty="0">
                <a:solidFill>
                  <a:schemeClr val="tx2"/>
                </a:solidFill>
                <a:latin typeface="Neue Haas Unica W1G Medium" panose="020B0504030206020203" pitchFamily="34" charset="0"/>
              </a:rPr>
              <a:t>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56 % </a:t>
            </a:r>
          </a:p>
        </p:txBody>
      </p:sp>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4"/>
          <a:srcRect t="-243" r="36959" b="17402"/>
          <a:stretch/>
        </p:blipFill>
        <p:spPr>
          <a:xfrm rot="16200000">
            <a:off x="1836863" y="2721456"/>
            <a:ext cx="2398126" cy="2544102"/>
          </a:xfrm>
          <a:prstGeom prst="rect">
            <a:avLst/>
          </a:prstGeom>
        </p:spPr>
      </p:pic>
      <p:sp>
        <p:nvSpPr>
          <p:cNvPr id="13" name="TextBox 12">
            <a:extLst>
              <a:ext uri="{FF2B5EF4-FFF2-40B4-BE49-F238E27FC236}">
                <a16:creationId xmlns:a16="http://schemas.microsoft.com/office/drawing/2014/main" id="{8AB0F63C-21E7-124A-92C6-EE91586DCDC2}"/>
              </a:ext>
            </a:extLst>
          </p:cNvPr>
          <p:cNvSpPr txBox="1"/>
          <p:nvPr/>
        </p:nvSpPr>
        <p:spPr>
          <a:xfrm>
            <a:off x="1763874" y="3447203"/>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35 % </a:t>
            </a:r>
            <a:br>
              <a:rPr lang="fi-FI" sz="2000" dirty="0">
                <a:solidFill>
                  <a:schemeClr val="bg1"/>
                </a:solidFill>
                <a:latin typeface="Neue Haas Unica W1G Medium" panose="020B0504030206020203" pitchFamily="34" charset="0"/>
              </a:rPr>
            </a:br>
            <a:r>
              <a:rPr lang="fi-FI" sz="2000" dirty="0" err="1">
                <a:solidFill>
                  <a:schemeClr val="bg1"/>
                </a:solidFill>
                <a:latin typeface="Neue Haas Unica W1G Medium" panose="020B0504030206020203" pitchFamily="34" charset="0"/>
              </a:rPr>
              <a:t>rated</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the</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ad</a:t>
            </a:r>
            <a:r>
              <a:rPr lang="fi-FI" sz="2000" dirty="0">
                <a:solidFill>
                  <a:schemeClr val="bg1"/>
                </a:solidFill>
                <a:latin typeface="Neue Haas Unica W1G Medium" panose="020B0504030206020203" pitchFamily="34" charset="0"/>
              </a:rPr>
              <a:t> as </a:t>
            </a:r>
            <a:br>
              <a:rPr lang="fi-FI" sz="2000" dirty="0">
                <a:solidFill>
                  <a:schemeClr val="bg1"/>
                </a:solidFill>
                <a:latin typeface="Neue Haas Unica W1G Medium" panose="020B0504030206020203" pitchFamily="34" charset="0"/>
              </a:rPr>
            </a:br>
            <a:r>
              <a:rPr lang="fi-FI" sz="2000" dirty="0" err="1">
                <a:solidFill>
                  <a:schemeClr val="bg1"/>
                </a:solidFill>
                <a:latin typeface="Neue Haas Unica W1G Medium" panose="020B0504030206020203" pitchFamily="34" charset="0"/>
              </a:rPr>
              <a:t>the</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best</a:t>
            </a:r>
            <a:endParaRPr lang="fi-FI" sz="2000" dirty="0">
              <a:solidFill>
                <a:schemeClr val="bg1"/>
              </a:solidFill>
              <a:latin typeface="Neue Haas Unica W1G Medium" panose="020B0504030206020203" pitchFamily="34" charset="0"/>
            </a:endParaRPr>
          </a:p>
        </p:txBody>
      </p:sp>
    </p:spTree>
    <p:extLst>
      <p:ext uri="{BB962C8B-B14F-4D97-AF65-F5344CB8AC3E}">
        <p14:creationId xmlns:p14="http://schemas.microsoft.com/office/powerpoint/2010/main" val="6451535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A4F5FBA7-CA5C-504D-B024-BD2A65BD2276}"/>
              </a:ext>
            </a:extLst>
          </p:cNvPr>
          <p:cNvPicPr>
            <a:picLocks noChangeAspect="1"/>
          </p:cNvPicPr>
          <p:nvPr/>
        </p:nvPicPr>
        <p:blipFill>
          <a:blip r:embed="rId2"/>
          <a:stretch>
            <a:fillRect/>
          </a:stretch>
        </p:blipFill>
        <p:spPr>
          <a:xfrm>
            <a:off x="7325889" y="1097606"/>
            <a:ext cx="3604189" cy="4802582"/>
          </a:xfrm>
          <a:prstGeom prst="rect">
            <a:avLst/>
          </a:prstGeom>
        </p:spPr>
      </p:pic>
      <p:pic>
        <p:nvPicPr>
          <p:cNvPr id="7" name="Picture 6" descr="Timeline&#10;&#10;Description automatically generated">
            <a:extLst>
              <a:ext uri="{FF2B5EF4-FFF2-40B4-BE49-F238E27FC236}">
                <a16:creationId xmlns:a16="http://schemas.microsoft.com/office/drawing/2014/main" id="{C72F1D1D-104E-BA4F-A1B3-C28B216C0794}"/>
              </a:ext>
            </a:extLst>
          </p:cNvPr>
          <p:cNvPicPr>
            <a:picLocks noChangeAspect="1"/>
          </p:cNvPicPr>
          <p:nvPr/>
        </p:nvPicPr>
        <p:blipFill>
          <a:blip r:embed="rId3"/>
          <a:stretch>
            <a:fillRect/>
          </a:stretch>
        </p:blipFill>
        <p:spPr>
          <a:xfrm>
            <a:off x="3437805" y="1097606"/>
            <a:ext cx="3604189" cy="4802582"/>
          </a:xfrm>
          <a:prstGeom prst="rect">
            <a:avLst/>
          </a:prstGeom>
        </p:spPr>
      </p:pic>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4"/>
          <a:srcRect t="-243" r="36959" b="17402"/>
          <a:stretch/>
        </p:blipFill>
        <p:spPr>
          <a:xfrm rot="16200000">
            <a:off x="1637090" y="2943524"/>
            <a:ext cx="2398126" cy="2544102"/>
          </a:xfrm>
          <a:prstGeom prst="rect">
            <a:avLst/>
          </a:prstGeom>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5"/>
          <a:srcRect l="49396" t="-842" b="16248"/>
          <a:stretch/>
        </p:blipFill>
        <p:spPr>
          <a:xfrm rot="5400000">
            <a:off x="614438"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45571"/>
            <a:ext cx="2328472" cy="461665"/>
          </a:xfrm>
          <a:prstGeom prst="rect">
            <a:avLst/>
          </a:prstGeom>
          <a:noFill/>
        </p:spPr>
        <p:txBody>
          <a:bodyPr wrap="square" rtlCol="0">
            <a:spAutoFit/>
          </a:bodyPr>
          <a:lstStyle/>
          <a:p>
            <a:pPr algn="ctr"/>
            <a:r>
              <a:rPr lang="fi-FI" sz="2400" dirty="0">
                <a:solidFill>
                  <a:schemeClr val="tx2"/>
                </a:solidFill>
                <a:latin typeface="Canela Medium" pitchFamily="2" charset="77"/>
              </a:rPr>
              <a:t>Ihon aika</a:t>
            </a:r>
          </a:p>
        </p:txBody>
      </p:sp>
      <p:sp>
        <p:nvSpPr>
          <p:cNvPr id="12" name="TextBox 11">
            <a:extLst>
              <a:ext uri="{FF2B5EF4-FFF2-40B4-BE49-F238E27FC236}">
                <a16:creationId xmlns:a16="http://schemas.microsoft.com/office/drawing/2014/main" id="{BA59900D-2F07-874C-8656-F13FBF2935C8}"/>
              </a:ext>
            </a:extLst>
          </p:cNvPr>
          <p:cNvSpPr txBox="1"/>
          <p:nvPr/>
        </p:nvSpPr>
        <p:spPr>
          <a:xfrm>
            <a:off x="7381630" y="389720"/>
            <a:ext cx="3492708" cy="707886"/>
          </a:xfrm>
          <a:prstGeom prst="rect">
            <a:avLst/>
          </a:prstGeom>
          <a:noFill/>
        </p:spPr>
        <p:txBody>
          <a:bodyPr wrap="square" rtlCol="0">
            <a:spAutoFit/>
          </a:bodyPr>
          <a:lstStyle/>
          <a:p>
            <a:pPr algn="ctr"/>
            <a:r>
              <a:rPr lang="fi-FI" sz="2000" dirty="0" err="1">
                <a:solidFill>
                  <a:schemeClr val="tx2"/>
                </a:solidFill>
                <a:latin typeface="Neue Haas Unica W1G Medium" panose="020B0504030206020203" pitchFamily="34" charset="0"/>
              </a:rPr>
              <a:t>Noting</a:t>
            </a:r>
            <a:r>
              <a:rPr lang="fi-FI" sz="2000" dirty="0">
                <a:solidFill>
                  <a:schemeClr val="tx2"/>
                </a:solidFill>
                <a:latin typeface="Neue Haas Unica W1G Medium" panose="020B0504030206020203" pitchFamily="34" charset="0"/>
              </a:rPr>
              <a:t> </a:t>
            </a:r>
            <a:r>
              <a:rPr lang="fi-FI" sz="2000" dirty="0" err="1">
                <a:solidFill>
                  <a:schemeClr val="tx2"/>
                </a:solidFill>
                <a:latin typeface="Neue Haas Unica W1G Medium" panose="020B0504030206020203" pitchFamily="34" charset="0"/>
              </a:rPr>
              <a:t>score</a:t>
            </a:r>
            <a:r>
              <a:rPr lang="fi-FI" sz="2000" dirty="0">
                <a:solidFill>
                  <a:schemeClr val="tx2"/>
                </a:solidFill>
                <a:latin typeface="Neue Haas Unica W1G Medium" panose="020B0504030206020203" pitchFamily="34" charset="0"/>
              </a:rPr>
              <a:t>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55 % </a:t>
            </a:r>
          </a:p>
        </p:txBody>
      </p:sp>
      <p:sp>
        <p:nvSpPr>
          <p:cNvPr id="13" name="TextBox 12">
            <a:extLst>
              <a:ext uri="{FF2B5EF4-FFF2-40B4-BE49-F238E27FC236}">
                <a16:creationId xmlns:a16="http://schemas.microsoft.com/office/drawing/2014/main" id="{8AB0F63C-21E7-124A-92C6-EE91586DCDC2}"/>
              </a:ext>
            </a:extLst>
          </p:cNvPr>
          <p:cNvSpPr txBox="1"/>
          <p:nvPr/>
        </p:nvSpPr>
        <p:spPr>
          <a:xfrm>
            <a:off x="1564102" y="3669271"/>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25 % </a:t>
            </a:r>
            <a:br>
              <a:rPr lang="fi-FI" sz="2000" dirty="0">
                <a:solidFill>
                  <a:schemeClr val="bg1"/>
                </a:solidFill>
                <a:latin typeface="Neue Haas Unica W1G Medium" panose="020B0504030206020203" pitchFamily="34" charset="0"/>
              </a:rPr>
            </a:br>
            <a:r>
              <a:rPr lang="fi-FI" sz="2000" dirty="0" err="1">
                <a:solidFill>
                  <a:schemeClr val="bg1"/>
                </a:solidFill>
                <a:latin typeface="Neue Haas Unica W1G Medium" panose="020B0504030206020203" pitchFamily="34" charset="0"/>
              </a:rPr>
              <a:t>rated</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the</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ad</a:t>
            </a:r>
            <a:r>
              <a:rPr lang="fi-FI" sz="2000" dirty="0">
                <a:solidFill>
                  <a:schemeClr val="bg1"/>
                </a:solidFill>
                <a:latin typeface="Neue Haas Unica W1G Medium" panose="020B0504030206020203" pitchFamily="34" charset="0"/>
              </a:rPr>
              <a:t> as </a:t>
            </a:r>
            <a:br>
              <a:rPr lang="fi-FI" sz="2000" dirty="0">
                <a:solidFill>
                  <a:schemeClr val="bg1"/>
                </a:solidFill>
                <a:latin typeface="Neue Haas Unica W1G Medium" panose="020B0504030206020203" pitchFamily="34" charset="0"/>
              </a:rPr>
            </a:br>
            <a:r>
              <a:rPr lang="fi-FI" sz="2000" dirty="0" err="1">
                <a:solidFill>
                  <a:schemeClr val="bg1"/>
                </a:solidFill>
                <a:latin typeface="Neue Haas Unica W1G Medium" panose="020B0504030206020203" pitchFamily="34" charset="0"/>
              </a:rPr>
              <a:t>the</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best</a:t>
            </a:r>
            <a:endParaRPr lang="fi-FI" sz="2000" dirty="0">
              <a:solidFill>
                <a:schemeClr val="bg1"/>
              </a:solidFill>
              <a:latin typeface="Neue Haas Unica W1G Medium" panose="020B0504030206020203" pitchFamily="34" charset="0"/>
            </a:endParaRPr>
          </a:p>
        </p:txBody>
      </p:sp>
    </p:spTree>
    <p:extLst>
      <p:ext uri="{BB962C8B-B14F-4D97-AF65-F5344CB8AC3E}">
        <p14:creationId xmlns:p14="http://schemas.microsoft.com/office/powerpoint/2010/main" val="10351603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BD6FB5E-50F6-EE49-AAB5-AB8664AD8AED}"/>
              </a:ext>
            </a:extLst>
          </p:cNvPr>
          <p:cNvPicPr>
            <a:picLocks noChangeAspect="1"/>
          </p:cNvPicPr>
          <p:nvPr/>
        </p:nvPicPr>
        <p:blipFill>
          <a:blip r:embed="rId2"/>
          <a:stretch>
            <a:fillRect/>
          </a:stretch>
        </p:blipFill>
        <p:spPr>
          <a:xfrm>
            <a:off x="3784900" y="389720"/>
            <a:ext cx="4622200" cy="5959056"/>
          </a:xfrm>
          <a:prstGeom prst="rect">
            <a:avLst/>
          </a:prstGeom>
          <a:ln>
            <a:solidFill>
              <a:schemeClr val="accent6">
                <a:lumMod val="20000"/>
                <a:lumOff val="80000"/>
              </a:schemeClr>
            </a:solidFill>
          </a:ln>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3"/>
          <a:srcRect l="49396" t="-842" b="16248"/>
          <a:stretch/>
        </p:blipFill>
        <p:spPr>
          <a:xfrm rot="5400000">
            <a:off x="617793"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45571"/>
            <a:ext cx="2328472" cy="461665"/>
          </a:xfrm>
          <a:prstGeom prst="rect">
            <a:avLst/>
          </a:prstGeom>
          <a:noFill/>
        </p:spPr>
        <p:txBody>
          <a:bodyPr wrap="square" rtlCol="0">
            <a:spAutoFit/>
          </a:bodyPr>
          <a:lstStyle/>
          <a:p>
            <a:pPr algn="ctr"/>
            <a:r>
              <a:rPr lang="fi-FI" sz="2400" dirty="0">
                <a:solidFill>
                  <a:schemeClr val="tx2"/>
                </a:solidFill>
                <a:latin typeface="Canela Medium" pitchFamily="2" charset="77"/>
              </a:rPr>
              <a:t>Ilmailu</a:t>
            </a:r>
          </a:p>
        </p:txBody>
      </p:sp>
      <p:sp>
        <p:nvSpPr>
          <p:cNvPr id="12" name="TextBox 11">
            <a:extLst>
              <a:ext uri="{FF2B5EF4-FFF2-40B4-BE49-F238E27FC236}">
                <a16:creationId xmlns:a16="http://schemas.microsoft.com/office/drawing/2014/main" id="{BA59900D-2F07-874C-8656-F13FBF2935C8}"/>
              </a:ext>
            </a:extLst>
          </p:cNvPr>
          <p:cNvSpPr txBox="1"/>
          <p:nvPr/>
        </p:nvSpPr>
        <p:spPr>
          <a:xfrm>
            <a:off x="7556173" y="389720"/>
            <a:ext cx="3492708" cy="707886"/>
          </a:xfrm>
          <a:prstGeom prst="rect">
            <a:avLst/>
          </a:prstGeom>
          <a:noFill/>
        </p:spPr>
        <p:txBody>
          <a:bodyPr wrap="square" rtlCol="0">
            <a:spAutoFit/>
          </a:bodyPr>
          <a:lstStyle/>
          <a:p>
            <a:pPr algn="ctr"/>
            <a:r>
              <a:rPr lang="fi-FI" sz="2000" dirty="0" err="1">
                <a:solidFill>
                  <a:schemeClr val="tx2"/>
                </a:solidFill>
                <a:latin typeface="Neue Haas Unica W1G Medium" panose="020B0504030206020203" pitchFamily="34" charset="0"/>
              </a:rPr>
              <a:t>Noting</a:t>
            </a:r>
            <a:r>
              <a:rPr lang="fi-FI" sz="2000" dirty="0">
                <a:solidFill>
                  <a:schemeClr val="tx2"/>
                </a:solidFill>
                <a:latin typeface="Neue Haas Unica W1G Medium" panose="020B0504030206020203" pitchFamily="34" charset="0"/>
              </a:rPr>
              <a:t> </a:t>
            </a:r>
            <a:r>
              <a:rPr lang="fi-FI" sz="2000" dirty="0" err="1">
                <a:solidFill>
                  <a:schemeClr val="tx2"/>
                </a:solidFill>
                <a:latin typeface="Neue Haas Unica W1G Medium" panose="020B0504030206020203" pitchFamily="34" charset="0"/>
              </a:rPr>
              <a:t>score</a:t>
            </a:r>
            <a:r>
              <a:rPr lang="fi-FI" sz="2000" dirty="0">
                <a:solidFill>
                  <a:schemeClr val="tx2"/>
                </a:solidFill>
                <a:latin typeface="Neue Haas Unica W1G Medium" panose="020B0504030206020203" pitchFamily="34" charset="0"/>
              </a:rPr>
              <a:t>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62 % </a:t>
            </a:r>
          </a:p>
        </p:txBody>
      </p:sp>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4"/>
          <a:srcRect t="-243" r="36959" b="17402"/>
          <a:stretch/>
        </p:blipFill>
        <p:spPr>
          <a:xfrm rot="16200000">
            <a:off x="1836863" y="2721456"/>
            <a:ext cx="2398126" cy="2544102"/>
          </a:xfrm>
          <a:prstGeom prst="rect">
            <a:avLst/>
          </a:prstGeom>
        </p:spPr>
      </p:pic>
      <p:sp>
        <p:nvSpPr>
          <p:cNvPr id="13" name="TextBox 12">
            <a:extLst>
              <a:ext uri="{FF2B5EF4-FFF2-40B4-BE49-F238E27FC236}">
                <a16:creationId xmlns:a16="http://schemas.microsoft.com/office/drawing/2014/main" id="{8AB0F63C-21E7-124A-92C6-EE91586DCDC2}"/>
              </a:ext>
            </a:extLst>
          </p:cNvPr>
          <p:cNvSpPr txBox="1"/>
          <p:nvPr/>
        </p:nvSpPr>
        <p:spPr>
          <a:xfrm>
            <a:off x="1763874" y="3447203"/>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52 % </a:t>
            </a:r>
            <a:br>
              <a:rPr lang="fi-FI" sz="2000" dirty="0">
                <a:solidFill>
                  <a:schemeClr val="bg1"/>
                </a:solidFill>
                <a:latin typeface="Neue Haas Unica W1G Medium" panose="020B0504030206020203" pitchFamily="34" charset="0"/>
              </a:rPr>
            </a:br>
            <a:r>
              <a:rPr lang="fi-FI" sz="2000" dirty="0" err="1">
                <a:solidFill>
                  <a:schemeClr val="bg1"/>
                </a:solidFill>
                <a:latin typeface="Neue Haas Unica W1G Medium" panose="020B0504030206020203" pitchFamily="34" charset="0"/>
              </a:rPr>
              <a:t>rated</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the</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ad</a:t>
            </a:r>
            <a:r>
              <a:rPr lang="fi-FI" sz="2000" dirty="0">
                <a:solidFill>
                  <a:schemeClr val="bg1"/>
                </a:solidFill>
                <a:latin typeface="Neue Haas Unica W1G Medium" panose="020B0504030206020203" pitchFamily="34" charset="0"/>
              </a:rPr>
              <a:t> as </a:t>
            </a:r>
            <a:br>
              <a:rPr lang="fi-FI" sz="2000" dirty="0">
                <a:solidFill>
                  <a:schemeClr val="bg1"/>
                </a:solidFill>
                <a:latin typeface="Neue Haas Unica W1G Medium" panose="020B0504030206020203" pitchFamily="34" charset="0"/>
              </a:rPr>
            </a:br>
            <a:r>
              <a:rPr lang="fi-FI" sz="2000" dirty="0" err="1">
                <a:solidFill>
                  <a:schemeClr val="bg1"/>
                </a:solidFill>
                <a:latin typeface="Neue Haas Unica W1G Medium" panose="020B0504030206020203" pitchFamily="34" charset="0"/>
              </a:rPr>
              <a:t>the</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best</a:t>
            </a:r>
            <a:endParaRPr lang="fi-FI" sz="2000" dirty="0">
              <a:solidFill>
                <a:schemeClr val="bg1"/>
              </a:solidFill>
              <a:latin typeface="Neue Haas Unica W1G Medium" panose="020B0504030206020203" pitchFamily="34" charset="0"/>
            </a:endParaRPr>
          </a:p>
        </p:txBody>
      </p:sp>
    </p:spTree>
    <p:extLst>
      <p:ext uri="{BB962C8B-B14F-4D97-AF65-F5344CB8AC3E}">
        <p14:creationId xmlns:p14="http://schemas.microsoft.com/office/powerpoint/2010/main" val="4943781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04082E40-A18F-DD4C-9DB2-9E8DA737E85E}"/>
              </a:ext>
            </a:extLst>
          </p:cNvPr>
          <p:cNvPicPr>
            <a:picLocks noChangeAspect="1"/>
          </p:cNvPicPr>
          <p:nvPr/>
        </p:nvPicPr>
        <p:blipFill>
          <a:blip r:embed="rId2"/>
          <a:stretch>
            <a:fillRect/>
          </a:stretch>
        </p:blipFill>
        <p:spPr>
          <a:xfrm>
            <a:off x="4230880" y="405310"/>
            <a:ext cx="4557465" cy="6083786"/>
          </a:xfrm>
          <a:prstGeom prst="rect">
            <a:avLst/>
          </a:prstGeom>
          <a:ln>
            <a:solidFill>
              <a:schemeClr val="accent6">
                <a:lumMod val="20000"/>
                <a:lumOff val="80000"/>
              </a:schemeClr>
            </a:solidFill>
          </a:ln>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3"/>
          <a:srcRect l="49396" t="-842" b="16248"/>
          <a:stretch/>
        </p:blipFill>
        <p:spPr>
          <a:xfrm rot="5400000">
            <a:off x="617793"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45571"/>
            <a:ext cx="2328472" cy="461665"/>
          </a:xfrm>
          <a:prstGeom prst="rect">
            <a:avLst/>
          </a:prstGeom>
          <a:noFill/>
        </p:spPr>
        <p:txBody>
          <a:bodyPr wrap="square" rtlCol="0">
            <a:spAutoFit/>
          </a:bodyPr>
          <a:lstStyle/>
          <a:p>
            <a:pPr algn="ctr"/>
            <a:r>
              <a:rPr lang="fi-FI" sz="2400" dirty="0">
                <a:solidFill>
                  <a:schemeClr val="tx2"/>
                </a:solidFill>
                <a:latin typeface="Canela Medium" pitchFamily="2" charset="77"/>
              </a:rPr>
              <a:t>Koneviesti</a:t>
            </a:r>
          </a:p>
        </p:txBody>
      </p:sp>
      <p:sp>
        <p:nvSpPr>
          <p:cNvPr id="12" name="TextBox 11">
            <a:extLst>
              <a:ext uri="{FF2B5EF4-FFF2-40B4-BE49-F238E27FC236}">
                <a16:creationId xmlns:a16="http://schemas.microsoft.com/office/drawing/2014/main" id="{BA59900D-2F07-874C-8656-F13FBF2935C8}"/>
              </a:ext>
            </a:extLst>
          </p:cNvPr>
          <p:cNvSpPr txBox="1"/>
          <p:nvPr/>
        </p:nvSpPr>
        <p:spPr>
          <a:xfrm>
            <a:off x="7961121" y="389720"/>
            <a:ext cx="3492708" cy="707886"/>
          </a:xfrm>
          <a:prstGeom prst="rect">
            <a:avLst/>
          </a:prstGeom>
          <a:noFill/>
        </p:spPr>
        <p:txBody>
          <a:bodyPr wrap="square" rtlCol="0">
            <a:spAutoFit/>
          </a:bodyPr>
          <a:lstStyle/>
          <a:p>
            <a:pPr algn="ctr"/>
            <a:r>
              <a:rPr lang="fi-FI" sz="2000" dirty="0" err="1">
                <a:solidFill>
                  <a:schemeClr val="tx2"/>
                </a:solidFill>
                <a:latin typeface="Neue Haas Unica W1G Medium" panose="020B0504030206020203" pitchFamily="34" charset="0"/>
              </a:rPr>
              <a:t>Noting</a:t>
            </a:r>
            <a:r>
              <a:rPr lang="fi-FI" sz="2000" dirty="0">
                <a:solidFill>
                  <a:schemeClr val="tx2"/>
                </a:solidFill>
                <a:latin typeface="Neue Haas Unica W1G Medium" panose="020B0504030206020203" pitchFamily="34" charset="0"/>
              </a:rPr>
              <a:t> </a:t>
            </a:r>
            <a:r>
              <a:rPr lang="fi-FI" sz="2000" dirty="0" err="1">
                <a:solidFill>
                  <a:schemeClr val="tx2"/>
                </a:solidFill>
                <a:latin typeface="Neue Haas Unica W1G Medium" panose="020B0504030206020203" pitchFamily="34" charset="0"/>
              </a:rPr>
              <a:t>score</a:t>
            </a:r>
            <a:r>
              <a:rPr lang="fi-FI" sz="2000" dirty="0">
                <a:solidFill>
                  <a:schemeClr val="tx2"/>
                </a:solidFill>
                <a:latin typeface="Neue Haas Unica W1G Medium" panose="020B0504030206020203" pitchFamily="34" charset="0"/>
              </a:rPr>
              <a:t>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68 % </a:t>
            </a:r>
          </a:p>
        </p:txBody>
      </p:sp>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4"/>
          <a:srcRect t="-243" r="36959" b="17402"/>
          <a:stretch/>
        </p:blipFill>
        <p:spPr>
          <a:xfrm rot="16200000">
            <a:off x="2176497" y="2721456"/>
            <a:ext cx="2398126" cy="2544102"/>
          </a:xfrm>
          <a:prstGeom prst="rect">
            <a:avLst/>
          </a:prstGeom>
        </p:spPr>
      </p:pic>
      <p:sp>
        <p:nvSpPr>
          <p:cNvPr id="13" name="TextBox 12">
            <a:extLst>
              <a:ext uri="{FF2B5EF4-FFF2-40B4-BE49-F238E27FC236}">
                <a16:creationId xmlns:a16="http://schemas.microsoft.com/office/drawing/2014/main" id="{8AB0F63C-21E7-124A-92C6-EE91586DCDC2}"/>
              </a:ext>
            </a:extLst>
          </p:cNvPr>
          <p:cNvSpPr txBox="1"/>
          <p:nvPr/>
        </p:nvSpPr>
        <p:spPr>
          <a:xfrm>
            <a:off x="2103508" y="3447203"/>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37 % </a:t>
            </a:r>
            <a:br>
              <a:rPr lang="fi-FI" sz="2000" dirty="0">
                <a:solidFill>
                  <a:schemeClr val="bg1"/>
                </a:solidFill>
                <a:latin typeface="Neue Haas Unica W1G Medium" panose="020B0504030206020203" pitchFamily="34" charset="0"/>
              </a:rPr>
            </a:br>
            <a:r>
              <a:rPr lang="fi-FI" sz="2000" dirty="0" err="1">
                <a:solidFill>
                  <a:schemeClr val="bg1"/>
                </a:solidFill>
                <a:latin typeface="Neue Haas Unica W1G Medium" panose="020B0504030206020203" pitchFamily="34" charset="0"/>
              </a:rPr>
              <a:t>rated</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the</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ad</a:t>
            </a:r>
            <a:r>
              <a:rPr lang="fi-FI" sz="2000" dirty="0">
                <a:solidFill>
                  <a:schemeClr val="bg1"/>
                </a:solidFill>
                <a:latin typeface="Neue Haas Unica W1G Medium" panose="020B0504030206020203" pitchFamily="34" charset="0"/>
              </a:rPr>
              <a:t> as </a:t>
            </a:r>
            <a:r>
              <a:rPr lang="fi-FI" sz="2000" dirty="0" err="1">
                <a:solidFill>
                  <a:schemeClr val="bg1"/>
                </a:solidFill>
                <a:latin typeface="Neue Haas Unica W1G Medium" panose="020B0504030206020203" pitchFamily="34" charset="0"/>
              </a:rPr>
              <a:t>the</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best</a:t>
            </a:r>
            <a:endParaRPr lang="fi-FI" sz="2000" dirty="0">
              <a:solidFill>
                <a:schemeClr val="bg1"/>
              </a:solidFill>
              <a:latin typeface="Neue Haas Unica W1G Medium" panose="020B0504030206020203" pitchFamily="34" charset="0"/>
            </a:endParaRPr>
          </a:p>
        </p:txBody>
      </p:sp>
    </p:spTree>
    <p:extLst>
      <p:ext uri="{BB962C8B-B14F-4D97-AF65-F5344CB8AC3E}">
        <p14:creationId xmlns:p14="http://schemas.microsoft.com/office/powerpoint/2010/main" val="5804446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D5F58D11-6DF6-E843-BB1A-A5FE94079973}"/>
              </a:ext>
            </a:extLst>
          </p:cNvPr>
          <p:cNvPicPr>
            <a:picLocks noChangeAspect="1"/>
          </p:cNvPicPr>
          <p:nvPr/>
        </p:nvPicPr>
        <p:blipFill rotWithShape="1">
          <a:blip r:embed="rId2"/>
          <a:srcRect l="2908" t="3516" r="3613" b="3516"/>
          <a:stretch/>
        </p:blipFill>
        <p:spPr>
          <a:xfrm>
            <a:off x="4230880" y="540709"/>
            <a:ext cx="4193177" cy="5740175"/>
          </a:xfrm>
          <a:prstGeom prst="rect">
            <a:avLst/>
          </a:prstGeom>
          <a:ln>
            <a:solidFill>
              <a:schemeClr val="accent6">
                <a:lumMod val="20000"/>
                <a:lumOff val="80000"/>
              </a:schemeClr>
            </a:solidFill>
          </a:ln>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3"/>
          <a:srcRect l="49396" t="-842" b="16248"/>
          <a:stretch/>
        </p:blipFill>
        <p:spPr>
          <a:xfrm rot="5400000">
            <a:off x="617793"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328164"/>
            <a:ext cx="2328472" cy="830997"/>
          </a:xfrm>
          <a:prstGeom prst="rect">
            <a:avLst/>
          </a:prstGeom>
          <a:noFill/>
        </p:spPr>
        <p:txBody>
          <a:bodyPr wrap="square" rtlCol="0">
            <a:spAutoFit/>
          </a:bodyPr>
          <a:lstStyle/>
          <a:p>
            <a:pPr algn="ctr"/>
            <a:r>
              <a:rPr lang="fi-FI" sz="2400" dirty="0">
                <a:solidFill>
                  <a:schemeClr val="tx2"/>
                </a:solidFill>
                <a:latin typeface="Canela Medium" pitchFamily="2" charset="77"/>
              </a:rPr>
              <a:t>Lapsen Maailma</a:t>
            </a:r>
          </a:p>
        </p:txBody>
      </p:sp>
      <p:sp>
        <p:nvSpPr>
          <p:cNvPr id="12" name="TextBox 11">
            <a:extLst>
              <a:ext uri="{FF2B5EF4-FFF2-40B4-BE49-F238E27FC236}">
                <a16:creationId xmlns:a16="http://schemas.microsoft.com/office/drawing/2014/main" id="{BA59900D-2F07-874C-8656-F13FBF2935C8}"/>
              </a:ext>
            </a:extLst>
          </p:cNvPr>
          <p:cNvSpPr txBox="1"/>
          <p:nvPr/>
        </p:nvSpPr>
        <p:spPr>
          <a:xfrm>
            <a:off x="8000800" y="540709"/>
            <a:ext cx="3492708" cy="707886"/>
          </a:xfrm>
          <a:prstGeom prst="rect">
            <a:avLst/>
          </a:prstGeom>
          <a:noFill/>
        </p:spPr>
        <p:txBody>
          <a:bodyPr wrap="square" rtlCol="0">
            <a:spAutoFit/>
          </a:bodyPr>
          <a:lstStyle/>
          <a:p>
            <a:pPr algn="ctr"/>
            <a:r>
              <a:rPr lang="fi-FI" sz="2000" dirty="0" err="1">
                <a:solidFill>
                  <a:schemeClr val="tx2"/>
                </a:solidFill>
                <a:latin typeface="Neue Haas Unica W1G Medium" panose="020B0504030206020203" pitchFamily="34" charset="0"/>
              </a:rPr>
              <a:t>Noting</a:t>
            </a:r>
            <a:r>
              <a:rPr lang="fi-FI" sz="2000" dirty="0">
                <a:solidFill>
                  <a:schemeClr val="tx2"/>
                </a:solidFill>
                <a:latin typeface="Neue Haas Unica W1G Medium" panose="020B0504030206020203" pitchFamily="34" charset="0"/>
              </a:rPr>
              <a:t> </a:t>
            </a:r>
            <a:r>
              <a:rPr lang="fi-FI" sz="2000" dirty="0" err="1">
                <a:solidFill>
                  <a:schemeClr val="tx2"/>
                </a:solidFill>
                <a:latin typeface="Neue Haas Unica W1G Medium" panose="020B0504030206020203" pitchFamily="34" charset="0"/>
              </a:rPr>
              <a:t>score</a:t>
            </a:r>
            <a:r>
              <a:rPr lang="fi-FI" sz="2000" dirty="0">
                <a:solidFill>
                  <a:schemeClr val="tx2"/>
                </a:solidFill>
                <a:latin typeface="Neue Haas Unica W1G Medium" panose="020B0504030206020203" pitchFamily="34" charset="0"/>
              </a:rPr>
              <a:t>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43 % </a:t>
            </a:r>
          </a:p>
        </p:txBody>
      </p:sp>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4"/>
          <a:srcRect t="-243" r="36959" b="17402"/>
          <a:stretch/>
        </p:blipFill>
        <p:spPr>
          <a:xfrm rot="16200000">
            <a:off x="2176497" y="2721456"/>
            <a:ext cx="2398126" cy="2544102"/>
          </a:xfrm>
          <a:prstGeom prst="rect">
            <a:avLst/>
          </a:prstGeom>
        </p:spPr>
      </p:pic>
      <p:sp>
        <p:nvSpPr>
          <p:cNvPr id="13" name="TextBox 12">
            <a:extLst>
              <a:ext uri="{FF2B5EF4-FFF2-40B4-BE49-F238E27FC236}">
                <a16:creationId xmlns:a16="http://schemas.microsoft.com/office/drawing/2014/main" id="{8AB0F63C-21E7-124A-92C6-EE91586DCDC2}"/>
              </a:ext>
            </a:extLst>
          </p:cNvPr>
          <p:cNvSpPr txBox="1"/>
          <p:nvPr/>
        </p:nvSpPr>
        <p:spPr>
          <a:xfrm>
            <a:off x="2103508" y="3447203"/>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32 % </a:t>
            </a:r>
            <a:br>
              <a:rPr lang="fi-FI" sz="2000" dirty="0">
                <a:solidFill>
                  <a:schemeClr val="bg1"/>
                </a:solidFill>
                <a:latin typeface="Neue Haas Unica W1G Medium" panose="020B0504030206020203" pitchFamily="34" charset="0"/>
              </a:rPr>
            </a:br>
            <a:r>
              <a:rPr lang="fi-FI" sz="2000" dirty="0" err="1">
                <a:solidFill>
                  <a:schemeClr val="bg1"/>
                </a:solidFill>
                <a:latin typeface="Neue Haas Unica W1G Medium" panose="020B0504030206020203" pitchFamily="34" charset="0"/>
              </a:rPr>
              <a:t>rated</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the</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ad</a:t>
            </a:r>
            <a:r>
              <a:rPr lang="fi-FI" sz="2000" dirty="0">
                <a:solidFill>
                  <a:schemeClr val="bg1"/>
                </a:solidFill>
                <a:latin typeface="Neue Haas Unica W1G Medium" panose="020B0504030206020203" pitchFamily="34" charset="0"/>
              </a:rPr>
              <a:t> as </a:t>
            </a:r>
            <a:br>
              <a:rPr lang="fi-FI" sz="2000" dirty="0">
                <a:solidFill>
                  <a:schemeClr val="bg1"/>
                </a:solidFill>
                <a:latin typeface="Neue Haas Unica W1G Medium" panose="020B0504030206020203" pitchFamily="34" charset="0"/>
              </a:rPr>
            </a:br>
            <a:r>
              <a:rPr lang="fi-FI" sz="2000" dirty="0" err="1">
                <a:solidFill>
                  <a:schemeClr val="bg1"/>
                </a:solidFill>
                <a:latin typeface="Neue Haas Unica W1G Medium" panose="020B0504030206020203" pitchFamily="34" charset="0"/>
              </a:rPr>
              <a:t>the</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best</a:t>
            </a:r>
            <a:endParaRPr lang="fi-FI" sz="2000" dirty="0">
              <a:solidFill>
                <a:schemeClr val="bg1"/>
              </a:solidFill>
              <a:latin typeface="Neue Haas Unica W1G Medium" panose="020B0504030206020203" pitchFamily="34" charset="0"/>
            </a:endParaRPr>
          </a:p>
        </p:txBody>
      </p:sp>
    </p:spTree>
    <p:extLst>
      <p:ext uri="{BB962C8B-B14F-4D97-AF65-F5344CB8AC3E}">
        <p14:creationId xmlns:p14="http://schemas.microsoft.com/office/powerpoint/2010/main" val="7016432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ebsite&#10;&#10;Description automatically generated">
            <a:extLst>
              <a:ext uri="{FF2B5EF4-FFF2-40B4-BE49-F238E27FC236}">
                <a16:creationId xmlns:a16="http://schemas.microsoft.com/office/drawing/2014/main" id="{AFC97970-C912-0A4D-952D-FD9574C5BA7E}"/>
              </a:ext>
            </a:extLst>
          </p:cNvPr>
          <p:cNvPicPr>
            <a:picLocks noChangeAspect="1"/>
          </p:cNvPicPr>
          <p:nvPr/>
        </p:nvPicPr>
        <p:blipFill rotWithShape="1">
          <a:blip r:embed="rId2"/>
          <a:srcRect l="2774" t="2477" r="1775" b="1905"/>
          <a:stretch/>
        </p:blipFill>
        <p:spPr>
          <a:xfrm>
            <a:off x="4009308" y="462818"/>
            <a:ext cx="4173383" cy="5968770"/>
          </a:xfrm>
          <a:prstGeom prst="rect">
            <a:avLst/>
          </a:prstGeom>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3"/>
          <a:srcRect l="49396" t="-842" b="16248"/>
          <a:stretch/>
        </p:blipFill>
        <p:spPr>
          <a:xfrm rot="5400000">
            <a:off x="617793"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32987"/>
            <a:ext cx="2328472" cy="461665"/>
          </a:xfrm>
          <a:prstGeom prst="rect">
            <a:avLst/>
          </a:prstGeom>
          <a:noFill/>
        </p:spPr>
        <p:txBody>
          <a:bodyPr wrap="square" rtlCol="0">
            <a:spAutoFit/>
          </a:bodyPr>
          <a:lstStyle/>
          <a:p>
            <a:pPr algn="ctr"/>
            <a:r>
              <a:rPr lang="fi-FI" sz="2400" dirty="0">
                <a:solidFill>
                  <a:schemeClr val="tx2"/>
                </a:solidFill>
                <a:latin typeface="Canela Medium" pitchFamily="2" charset="77"/>
              </a:rPr>
              <a:t>Metsälehti</a:t>
            </a:r>
          </a:p>
        </p:txBody>
      </p:sp>
      <p:sp>
        <p:nvSpPr>
          <p:cNvPr id="12" name="TextBox 11">
            <a:extLst>
              <a:ext uri="{FF2B5EF4-FFF2-40B4-BE49-F238E27FC236}">
                <a16:creationId xmlns:a16="http://schemas.microsoft.com/office/drawing/2014/main" id="{BA59900D-2F07-874C-8656-F13FBF2935C8}"/>
              </a:ext>
            </a:extLst>
          </p:cNvPr>
          <p:cNvSpPr txBox="1"/>
          <p:nvPr/>
        </p:nvSpPr>
        <p:spPr>
          <a:xfrm>
            <a:off x="8000800" y="482156"/>
            <a:ext cx="3492708" cy="707886"/>
          </a:xfrm>
          <a:prstGeom prst="rect">
            <a:avLst/>
          </a:prstGeom>
          <a:noFill/>
        </p:spPr>
        <p:txBody>
          <a:bodyPr wrap="square" rtlCol="0">
            <a:spAutoFit/>
          </a:bodyPr>
          <a:lstStyle/>
          <a:p>
            <a:pPr algn="ctr"/>
            <a:r>
              <a:rPr lang="fi-FI" sz="2000" dirty="0" err="1">
                <a:solidFill>
                  <a:schemeClr val="tx2"/>
                </a:solidFill>
                <a:latin typeface="Neue Haas Unica W1G Medium" panose="020B0504030206020203" pitchFamily="34" charset="0"/>
              </a:rPr>
              <a:t>Noting</a:t>
            </a:r>
            <a:r>
              <a:rPr lang="fi-FI" sz="2000" dirty="0">
                <a:solidFill>
                  <a:schemeClr val="tx2"/>
                </a:solidFill>
                <a:latin typeface="Neue Haas Unica W1G Medium" panose="020B0504030206020203" pitchFamily="34" charset="0"/>
              </a:rPr>
              <a:t> </a:t>
            </a:r>
            <a:r>
              <a:rPr lang="fi-FI" sz="2000" dirty="0" err="1">
                <a:solidFill>
                  <a:schemeClr val="tx2"/>
                </a:solidFill>
                <a:latin typeface="Neue Haas Unica W1G Medium" panose="020B0504030206020203" pitchFamily="34" charset="0"/>
              </a:rPr>
              <a:t>score</a:t>
            </a:r>
            <a:r>
              <a:rPr lang="fi-FI" sz="2000" dirty="0">
                <a:solidFill>
                  <a:schemeClr val="tx2"/>
                </a:solidFill>
                <a:latin typeface="Neue Haas Unica W1G Medium" panose="020B0504030206020203" pitchFamily="34" charset="0"/>
              </a:rPr>
              <a:t>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65 % </a:t>
            </a:r>
          </a:p>
        </p:txBody>
      </p:sp>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4"/>
          <a:srcRect t="-243" r="36959" b="17402"/>
          <a:stretch/>
        </p:blipFill>
        <p:spPr>
          <a:xfrm rot="16200000">
            <a:off x="2176497" y="2721456"/>
            <a:ext cx="2398126" cy="2544102"/>
          </a:xfrm>
          <a:prstGeom prst="rect">
            <a:avLst/>
          </a:prstGeom>
        </p:spPr>
      </p:pic>
      <p:sp>
        <p:nvSpPr>
          <p:cNvPr id="13" name="TextBox 12">
            <a:extLst>
              <a:ext uri="{FF2B5EF4-FFF2-40B4-BE49-F238E27FC236}">
                <a16:creationId xmlns:a16="http://schemas.microsoft.com/office/drawing/2014/main" id="{8AB0F63C-21E7-124A-92C6-EE91586DCDC2}"/>
              </a:ext>
            </a:extLst>
          </p:cNvPr>
          <p:cNvSpPr txBox="1"/>
          <p:nvPr/>
        </p:nvSpPr>
        <p:spPr>
          <a:xfrm>
            <a:off x="2103508" y="3447203"/>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51 % </a:t>
            </a:r>
            <a:br>
              <a:rPr lang="fi-FI" sz="2000" dirty="0">
                <a:solidFill>
                  <a:schemeClr val="bg1"/>
                </a:solidFill>
                <a:latin typeface="Neue Haas Unica W1G Medium" panose="020B0504030206020203" pitchFamily="34" charset="0"/>
              </a:rPr>
            </a:br>
            <a:r>
              <a:rPr lang="fi-FI" sz="2000" dirty="0" err="1">
                <a:solidFill>
                  <a:schemeClr val="bg1"/>
                </a:solidFill>
                <a:latin typeface="Neue Haas Unica W1G Medium" panose="020B0504030206020203" pitchFamily="34" charset="0"/>
              </a:rPr>
              <a:t>rated</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the</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ad</a:t>
            </a:r>
            <a:r>
              <a:rPr lang="fi-FI" sz="2000" dirty="0">
                <a:solidFill>
                  <a:schemeClr val="bg1"/>
                </a:solidFill>
                <a:latin typeface="Neue Haas Unica W1G Medium" panose="020B0504030206020203" pitchFamily="34" charset="0"/>
              </a:rPr>
              <a:t> as </a:t>
            </a:r>
            <a:br>
              <a:rPr lang="fi-FI" sz="2000" dirty="0">
                <a:solidFill>
                  <a:schemeClr val="bg1"/>
                </a:solidFill>
                <a:latin typeface="Neue Haas Unica W1G Medium" panose="020B0504030206020203" pitchFamily="34" charset="0"/>
              </a:rPr>
            </a:br>
            <a:r>
              <a:rPr lang="fi-FI" sz="2000" dirty="0" err="1">
                <a:solidFill>
                  <a:schemeClr val="bg1"/>
                </a:solidFill>
                <a:latin typeface="Neue Haas Unica W1G Medium" panose="020B0504030206020203" pitchFamily="34" charset="0"/>
              </a:rPr>
              <a:t>the</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best</a:t>
            </a:r>
            <a:endParaRPr lang="fi-FI" sz="2000" dirty="0">
              <a:solidFill>
                <a:schemeClr val="bg1"/>
              </a:solidFill>
              <a:latin typeface="Neue Haas Unica W1G Medium" panose="020B0504030206020203" pitchFamily="34" charset="0"/>
            </a:endParaRPr>
          </a:p>
        </p:txBody>
      </p:sp>
    </p:spTree>
    <p:extLst>
      <p:ext uri="{BB962C8B-B14F-4D97-AF65-F5344CB8AC3E}">
        <p14:creationId xmlns:p14="http://schemas.microsoft.com/office/powerpoint/2010/main" val="31428202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0B079B0A-BB40-9E42-99CD-24A77C3F2C56}"/>
              </a:ext>
            </a:extLst>
          </p:cNvPr>
          <p:cNvPicPr>
            <a:picLocks noChangeAspect="1"/>
          </p:cNvPicPr>
          <p:nvPr/>
        </p:nvPicPr>
        <p:blipFill>
          <a:blip r:embed="rId2"/>
          <a:stretch>
            <a:fillRect/>
          </a:stretch>
        </p:blipFill>
        <p:spPr>
          <a:xfrm>
            <a:off x="4191201" y="426412"/>
            <a:ext cx="4341886" cy="5788015"/>
          </a:xfrm>
          <a:prstGeom prst="rect">
            <a:avLst/>
          </a:prstGeom>
          <a:ln>
            <a:solidFill>
              <a:schemeClr val="accent6">
                <a:lumMod val="20000"/>
                <a:lumOff val="80000"/>
              </a:schemeClr>
            </a:solidFill>
          </a:ln>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3"/>
          <a:srcRect l="49396" t="-842" b="16248"/>
          <a:stretch/>
        </p:blipFill>
        <p:spPr>
          <a:xfrm rot="5400000">
            <a:off x="617793"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32987"/>
            <a:ext cx="2328472" cy="461665"/>
          </a:xfrm>
          <a:prstGeom prst="rect">
            <a:avLst/>
          </a:prstGeom>
          <a:noFill/>
        </p:spPr>
        <p:txBody>
          <a:bodyPr wrap="square" rtlCol="0">
            <a:spAutoFit/>
          </a:bodyPr>
          <a:lstStyle/>
          <a:p>
            <a:pPr algn="ctr"/>
            <a:r>
              <a:rPr lang="fi-FI" sz="2400" dirty="0">
                <a:solidFill>
                  <a:schemeClr val="tx2"/>
                </a:solidFill>
                <a:latin typeface="Canela Medium" pitchFamily="2" charset="77"/>
              </a:rPr>
              <a:t>Opettaja</a:t>
            </a:r>
          </a:p>
        </p:txBody>
      </p:sp>
      <p:sp>
        <p:nvSpPr>
          <p:cNvPr id="12" name="TextBox 11">
            <a:extLst>
              <a:ext uri="{FF2B5EF4-FFF2-40B4-BE49-F238E27FC236}">
                <a16:creationId xmlns:a16="http://schemas.microsoft.com/office/drawing/2014/main" id="{BA59900D-2F07-874C-8656-F13FBF2935C8}"/>
              </a:ext>
            </a:extLst>
          </p:cNvPr>
          <p:cNvSpPr txBox="1"/>
          <p:nvPr/>
        </p:nvSpPr>
        <p:spPr>
          <a:xfrm>
            <a:off x="8070151" y="482156"/>
            <a:ext cx="3492708" cy="707886"/>
          </a:xfrm>
          <a:prstGeom prst="rect">
            <a:avLst/>
          </a:prstGeom>
          <a:noFill/>
        </p:spPr>
        <p:txBody>
          <a:bodyPr wrap="square" rtlCol="0">
            <a:spAutoFit/>
          </a:bodyPr>
          <a:lstStyle/>
          <a:p>
            <a:pPr algn="ctr"/>
            <a:r>
              <a:rPr lang="fi-FI" sz="2000" dirty="0" err="1">
                <a:solidFill>
                  <a:schemeClr val="tx2"/>
                </a:solidFill>
                <a:latin typeface="Neue Haas Unica W1G Medium" panose="020B0504030206020203" pitchFamily="34" charset="0"/>
              </a:rPr>
              <a:t>Noting</a:t>
            </a:r>
            <a:r>
              <a:rPr lang="fi-FI" sz="2000" dirty="0">
                <a:solidFill>
                  <a:schemeClr val="tx2"/>
                </a:solidFill>
                <a:latin typeface="Neue Haas Unica W1G Medium" panose="020B0504030206020203" pitchFamily="34" charset="0"/>
              </a:rPr>
              <a:t> </a:t>
            </a:r>
            <a:r>
              <a:rPr lang="fi-FI" sz="2000" dirty="0" err="1">
                <a:solidFill>
                  <a:schemeClr val="tx2"/>
                </a:solidFill>
                <a:latin typeface="Neue Haas Unica W1G Medium" panose="020B0504030206020203" pitchFamily="34" charset="0"/>
              </a:rPr>
              <a:t>score</a:t>
            </a:r>
            <a:r>
              <a:rPr lang="fi-FI" sz="2000" dirty="0">
                <a:solidFill>
                  <a:schemeClr val="tx2"/>
                </a:solidFill>
                <a:latin typeface="Neue Haas Unica W1G Medium" panose="020B0504030206020203" pitchFamily="34" charset="0"/>
              </a:rPr>
              <a:t>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37 % </a:t>
            </a:r>
          </a:p>
        </p:txBody>
      </p:sp>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4"/>
          <a:srcRect t="-243" r="36959" b="17402"/>
          <a:stretch/>
        </p:blipFill>
        <p:spPr>
          <a:xfrm rot="16200000">
            <a:off x="2176497" y="2721456"/>
            <a:ext cx="2398126" cy="2544102"/>
          </a:xfrm>
          <a:prstGeom prst="rect">
            <a:avLst/>
          </a:prstGeom>
        </p:spPr>
      </p:pic>
      <p:sp>
        <p:nvSpPr>
          <p:cNvPr id="13" name="TextBox 12">
            <a:extLst>
              <a:ext uri="{FF2B5EF4-FFF2-40B4-BE49-F238E27FC236}">
                <a16:creationId xmlns:a16="http://schemas.microsoft.com/office/drawing/2014/main" id="{8AB0F63C-21E7-124A-92C6-EE91586DCDC2}"/>
              </a:ext>
            </a:extLst>
          </p:cNvPr>
          <p:cNvSpPr txBox="1"/>
          <p:nvPr/>
        </p:nvSpPr>
        <p:spPr>
          <a:xfrm>
            <a:off x="2103508" y="3447203"/>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31 % </a:t>
            </a:r>
            <a:br>
              <a:rPr lang="fi-FI" sz="2000" dirty="0">
                <a:solidFill>
                  <a:schemeClr val="bg1"/>
                </a:solidFill>
                <a:latin typeface="Neue Haas Unica W1G Medium" panose="020B0504030206020203" pitchFamily="34" charset="0"/>
              </a:rPr>
            </a:br>
            <a:r>
              <a:rPr lang="fi-FI" sz="2000" dirty="0" err="1">
                <a:solidFill>
                  <a:schemeClr val="bg1"/>
                </a:solidFill>
                <a:latin typeface="Neue Haas Unica W1G Medium" panose="020B0504030206020203" pitchFamily="34" charset="0"/>
              </a:rPr>
              <a:t>rated</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the</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ad</a:t>
            </a:r>
            <a:r>
              <a:rPr lang="fi-FI" sz="2000" dirty="0">
                <a:solidFill>
                  <a:schemeClr val="bg1"/>
                </a:solidFill>
                <a:latin typeface="Neue Haas Unica W1G Medium" panose="020B0504030206020203" pitchFamily="34" charset="0"/>
              </a:rPr>
              <a:t> as </a:t>
            </a:r>
            <a:br>
              <a:rPr lang="fi-FI" sz="2000" dirty="0">
                <a:solidFill>
                  <a:schemeClr val="bg1"/>
                </a:solidFill>
                <a:latin typeface="Neue Haas Unica W1G Medium" panose="020B0504030206020203" pitchFamily="34" charset="0"/>
              </a:rPr>
            </a:br>
            <a:r>
              <a:rPr lang="fi-FI" sz="2000" dirty="0" err="1">
                <a:solidFill>
                  <a:schemeClr val="bg1"/>
                </a:solidFill>
                <a:latin typeface="Neue Haas Unica W1G Medium" panose="020B0504030206020203" pitchFamily="34" charset="0"/>
              </a:rPr>
              <a:t>the</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best</a:t>
            </a:r>
            <a:endParaRPr lang="fi-FI" sz="2000" dirty="0">
              <a:solidFill>
                <a:schemeClr val="bg1"/>
              </a:solidFill>
              <a:latin typeface="Neue Haas Unica W1G Medium" panose="020B0504030206020203" pitchFamily="34" charset="0"/>
            </a:endParaRPr>
          </a:p>
        </p:txBody>
      </p:sp>
    </p:spTree>
    <p:extLst>
      <p:ext uri="{BB962C8B-B14F-4D97-AF65-F5344CB8AC3E}">
        <p14:creationId xmlns:p14="http://schemas.microsoft.com/office/powerpoint/2010/main" val="28962989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everal, crowd&#10;&#10;Description automatically generated">
            <a:extLst>
              <a:ext uri="{FF2B5EF4-FFF2-40B4-BE49-F238E27FC236}">
                <a16:creationId xmlns:a16="http://schemas.microsoft.com/office/drawing/2014/main" id="{F176316C-F048-E448-BFCE-E56F3DC4F7E3}"/>
              </a:ext>
            </a:extLst>
          </p:cNvPr>
          <p:cNvPicPr>
            <a:picLocks noChangeAspect="1"/>
          </p:cNvPicPr>
          <p:nvPr/>
        </p:nvPicPr>
        <p:blipFill>
          <a:blip r:embed="rId2"/>
          <a:stretch>
            <a:fillRect/>
          </a:stretch>
        </p:blipFill>
        <p:spPr>
          <a:xfrm>
            <a:off x="2877865" y="1110274"/>
            <a:ext cx="7036832" cy="5003969"/>
          </a:xfrm>
          <a:prstGeom prst="rect">
            <a:avLst/>
          </a:prstGeom>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3"/>
          <a:srcRect l="49396" t="-842" b="16248"/>
          <a:stretch/>
        </p:blipFill>
        <p:spPr>
          <a:xfrm rot="5400000">
            <a:off x="617793"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32987"/>
            <a:ext cx="2328472" cy="461665"/>
          </a:xfrm>
          <a:prstGeom prst="rect">
            <a:avLst/>
          </a:prstGeom>
          <a:noFill/>
        </p:spPr>
        <p:txBody>
          <a:bodyPr wrap="square" rtlCol="0">
            <a:spAutoFit/>
          </a:bodyPr>
          <a:lstStyle/>
          <a:p>
            <a:pPr algn="ctr"/>
            <a:r>
              <a:rPr lang="fi-FI" sz="2400" dirty="0">
                <a:solidFill>
                  <a:schemeClr val="tx2"/>
                </a:solidFill>
                <a:latin typeface="Canela Medium" pitchFamily="2" charset="77"/>
              </a:rPr>
              <a:t>Pinni</a:t>
            </a:r>
          </a:p>
        </p:txBody>
      </p:sp>
      <p:sp>
        <p:nvSpPr>
          <p:cNvPr id="12" name="TextBox 11">
            <a:extLst>
              <a:ext uri="{FF2B5EF4-FFF2-40B4-BE49-F238E27FC236}">
                <a16:creationId xmlns:a16="http://schemas.microsoft.com/office/drawing/2014/main" id="{BA59900D-2F07-874C-8656-F13FBF2935C8}"/>
              </a:ext>
            </a:extLst>
          </p:cNvPr>
          <p:cNvSpPr txBox="1"/>
          <p:nvPr/>
        </p:nvSpPr>
        <p:spPr>
          <a:xfrm>
            <a:off x="9914697" y="1110274"/>
            <a:ext cx="2277303" cy="707886"/>
          </a:xfrm>
          <a:prstGeom prst="rect">
            <a:avLst/>
          </a:prstGeom>
          <a:noFill/>
        </p:spPr>
        <p:txBody>
          <a:bodyPr wrap="square" rtlCol="0">
            <a:spAutoFit/>
          </a:bodyPr>
          <a:lstStyle/>
          <a:p>
            <a:pPr algn="ctr"/>
            <a:r>
              <a:rPr lang="fi-FI" sz="2000" dirty="0" err="1">
                <a:solidFill>
                  <a:schemeClr val="tx2"/>
                </a:solidFill>
                <a:latin typeface="Neue Haas Unica W1G Medium" panose="020B0504030206020203" pitchFamily="34" charset="0"/>
              </a:rPr>
              <a:t>Noting</a:t>
            </a:r>
            <a:r>
              <a:rPr lang="fi-FI" sz="2000" dirty="0">
                <a:solidFill>
                  <a:schemeClr val="tx2"/>
                </a:solidFill>
                <a:latin typeface="Neue Haas Unica W1G Medium" panose="020B0504030206020203" pitchFamily="34" charset="0"/>
              </a:rPr>
              <a:t> </a:t>
            </a:r>
            <a:r>
              <a:rPr lang="fi-FI" sz="2000" dirty="0" err="1">
                <a:solidFill>
                  <a:schemeClr val="tx2"/>
                </a:solidFill>
                <a:latin typeface="Neue Haas Unica W1G Medium" panose="020B0504030206020203" pitchFamily="34" charset="0"/>
              </a:rPr>
              <a:t>score</a:t>
            </a:r>
            <a:r>
              <a:rPr lang="fi-FI" sz="2000" dirty="0">
                <a:solidFill>
                  <a:schemeClr val="tx2"/>
                </a:solidFill>
                <a:latin typeface="Neue Haas Unica W1G Medium" panose="020B0504030206020203" pitchFamily="34" charset="0"/>
              </a:rPr>
              <a:t>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57 % </a:t>
            </a:r>
          </a:p>
        </p:txBody>
      </p:sp>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4"/>
          <a:srcRect t="-243" r="36959" b="17402"/>
          <a:stretch/>
        </p:blipFill>
        <p:spPr>
          <a:xfrm rot="16200000">
            <a:off x="1184920" y="2643079"/>
            <a:ext cx="2398126" cy="2544102"/>
          </a:xfrm>
          <a:prstGeom prst="rect">
            <a:avLst/>
          </a:prstGeom>
        </p:spPr>
      </p:pic>
      <p:sp>
        <p:nvSpPr>
          <p:cNvPr id="13" name="TextBox 12">
            <a:extLst>
              <a:ext uri="{FF2B5EF4-FFF2-40B4-BE49-F238E27FC236}">
                <a16:creationId xmlns:a16="http://schemas.microsoft.com/office/drawing/2014/main" id="{8AB0F63C-21E7-124A-92C6-EE91586DCDC2}"/>
              </a:ext>
            </a:extLst>
          </p:cNvPr>
          <p:cNvSpPr txBox="1"/>
          <p:nvPr/>
        </p:nvSpPr>
        <p:spPr>
          <a:xfrm>
            <a:off x="1111931" y="3368826"/>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51 % </a:t>
            </a:r>
            <a:br>
              <a:rPr lang="fi-FI" sz="2000" dirty="0">
                <a:solidFill>
                  <a:schemeClr val="bg1"/>
                </a:solidFill>
                <a:latin typeface="Neue Haas Unica W1G Medium" panose="020B0504030206020203" pitchFamily="34" charset="0"/>
              </a:rPr>
            </a:br>
            <a:r>
              <a:rPr lang="fi-FI" sz="2000" dirty="0" err="1">
                <a:solidFill>
                  <a:schemeClr val="bg1"/>
                </a:solidFill>
                <a:latin typeface="Neue Haas Unica W1G Medium" panose="020B0504030206020203" pitchFamily="34" charset="0"/>
              </a:rPr>
              <a:t>rated</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the</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ad</a:t>
            </a:r>
            <a:r>
              <a:rPr lang="fi-FI" sz="2000" dirty="0">
                <a:solidFill>
                  <a:schemeClr val="bg1"/>
                </a:solidFill>
                <a:latin typeface="Neue Haas Unica W1G Medium" panose="020B0504030206020203" pitchFamily="34" charset="0"/>
              </a:rPr>
              <a:t> as </a:t>
            </a:r>
            <a:br>
              <a:rPr lang="fi-FI" sz="2000" dirty="0">
                <a:solidFill>
                  <a:schemeClr val="bg1"/>
                </a:solidFill>
                <a:latin typeface="Neue Haas Unica W1G Medium" panose="020B0504030206020203" pitchFamily="34" charset="0"/>
              </a:rPr>
            </a:br>
            <a:r>
              <a:rPr lang="fi-FI" sz="2000" dirty="0" err="1">
                <a:solidFill>
                  <a:schemeClr val="bg1"/>
                </a:solidFill>
                <a:latin typeface="Neue Haas Unica W1G Medium" panose="020B0504030206020203" pitchFamily="34" charset="0"/>
              </a:rPr>
              <a:t>the</a:t>
            </a:r>
            <a:r>
              <a:rPr lang="fi-FI" sz="2000" dirty="0">
                <a:solidFill>
                  <a:schemeClr val="bg1"/>
                </a:solidFill>
                <a:latin typeface="Neue Haas Unica W1G Medium" panose="020B0504030206020203" pitchFamily="34" charset="0"/>
              </a:rPr>
              <a:t> </a:t>
            </a:r>
            <a:r>
              <a:rPr lang="fi-FI" sz="2000" dirty="0" err="1">
                <a:solidFill>
                  <a:schemeClr val="bg1"/>
                </a:solidFill>
                <a:latin typeface="Neue Haas Unica W1G Medium" panose="020B0504030206020203" pitchFamily="34" charset="0"/>
              </a:rPr>
              <a:t>best</a:t>
            </a:r>
            <a:endParaRPr lang="fi-FI" sz="2000" dirty="0">
              <a:solidFill>
                <a:schemeClr val="bg1"/>
              </a:solidFill>
              <a:latin typeface="Neue Haas Unica W1G Medium" panose="020B0504030206020203" pitchFamily="34" charset="0"/>
            </a:endParaRPr>
          </a:p>
        </p:txBody>
      </p:sp>
    </p:spTree>
    <p:extLst>
      <p:ext uri="{BB962C8B-B14F-4D97-AF65-F5344CB8AC3E}">
        <p14:creationId xmlns:p14="http://schemas.microsoft.com/office/powerpoint/2010/main" val="3864505450"/>
      </p:ext>
    </p:extLst>
  </p:cSld>
  <p:clrMapOvr>
    <a:masterClrMapping/>
  </p:clrMapOvr>
</p:sld>
</file>

<file path=ppt/theme/theme1.xml><?xml version="1.0" encoding="utf-8"?>
<a:theme xmlns:a="http://schemas.openxmlformats.org/drawingml/2006/main" name="Aikakausmedia-ADAM-2020">
  <a:themeElements>
    <a:clrScheme name="Custom 8">
      <a:dk1>
        <a:srgbClr val="002649"/>
      </a:dk1>
      <a:lt1>
        <a:srgbClr val="FFFFFF"/>
      </a:lt1>
      <a:dk2>
        <a:srgbClr val="002548"/>
      </a:dk2>
      <a:lt2>
        <a:srgbClr val="FEFCFF"/>
      </a:lt2>
      <a:accent1>
        <a:srgbClr val="FF6363"/>
      </a:accent1>
      <a:accent2>
        <a:srgbClr val="002548"/>
      </a:accent2>
      <a:accent3>
        <a:srgbClr val="F3CF67"/>
      </a:accent3>
      <a:accent4>
        <a:srgbClr val="9CFFF7"/>
      </a:accent4>
      <a:accent5>
        <a:srgbClr val="FFE0E0"/>
      </a:accent5>
      <a:accent6>
        <a:srgbClr val="B2B2B2"/>
      </a:accent6>
      <a:hlink>
        <a:srgbClr val="FF6464"/>
      </a:hlink>
      <a:folHlink>
        <a:srgbClr val="FF64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Neue Haas Unica W1G" panose="020B0504030206020203" pitchFamily="34" charset="0"/>
          </a:defRPr>
        </a:defPPr>
      </a:lstStyle>
    </a:txDef>
  </a:objectDefaults>
  <a:extraClrSchemeLst/>
  <a:extLst>
    <a:ext uri="{05A4C25C-085E-4340-85A3-A5531E510DB2}">
      <thm15:themeFamily xmlns:thm15="http://schemas.microsoft.com/office/thememl/2012/main" name="Aikakausmedia-ADAM-presepohja" id="{F7D3A7D6-CF6C-5341-9B6C-E716D49BDB7D}" vid="{C3A659DE-C3EF-A042-87E7-91673DF1B7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E45A82E613354D80BD012A097615F3" ma:contentTypeVersion="6" ma:contentTypeDescription="Create a new document." ma:contentTypeScope="" ma:versionID="43f4b67d881b59612cc3e6cb35b58f77">
  <xsd:schema xmlns:xsd="http://www.w3.org/2001/XMLSchema" xmlns:xs="http://www.w3.org/2001/XMLSchema" xmlns:p="http://schemas.microsoft.com/office/2006/metadata/properties" xmlns:ns2="767ec93f-5e29-40ad-8cce-e2f0684021be" targetNamespace="http://schemas.microsoft.com/office/2006/metadata/properties" ma:root="true" ma:fieldsID="a38773aaaa4e3b2e70143879d7eb05da" ns2:_="">
    <xsd:import namespace="767ec93f-5e29-40ad-8cce-e2f0684021b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7ec93f-5e29-40ad-8cce-e2f0684021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7A034B-F67A-4659-809F-A188054B59A0}">
  <ds:schemaRefs>
    <ds:schemaRef ds:uri="http://schemas.microsoft.com/sharepoint/v3/contenttype/forms"/>
  </ds:schemaRefs>
</ds:datastoreItem>
</file>

<file path=customXml/itemProps2.xml><?xml version="1.0" encoding="utf-8"?>
<ds:datastoreItem xmlns:ds="http://schemas.openxmlformats.org/officeDocument/2006/customXml" ds:itemID="{F07706A3-69F2-45BA-8199-A07451DC586F}">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767ec93f-5e29-40ad-8cce-e2f0684021be"/>
    <ds:schemaRef ds:uri="http://purl.org/dc/dcmitype/"/>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00DE1345-852B-4543-8B82-CC51D78C4D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7ec93f-5e29-40ad-8cce-e2f0684021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Aikakausmedia-ADAM-presepohja</Template>
  <TotalTime>46663</TotalTime>
  <Words>6643</Words>
  <Application>Microsoft Macintosh PowerPoint</Application>
  <PresentationFormat>Widescreen</PresentationFormat>
  <Paragraphs>756</Paragraphs>
  <Slides>115</Slides>
  <Notes>73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115</vt:i4>
      </vt:variant>
    </vt:vector>
  </HeadingPairs>
  <TitlesOfParts>
    <vt:vector size="124" baseType="lpstr">
      <vt:lpstr>Neue Haas Unica W1G Light</vt:lpstr>
      <vt:lpstr>Clattering</vt:lpstr>
      <vt:lpstr>Neue Haas Unica W1G</vt:lpstr>
      <vt:lpstr>Calibri</vt:lpstr>
      <vt:lpstr>Arial</vt:lpstr>
      <vt:lpstr>Neue Haas Unica W1G Medium</vt:lpstr>
      <vt:lpstr>Neue Haas Unica W1G Heavy</vt:lpstr>
      <vt:lpstr>Canela Medium</vt:lpstr>
      <vt:lpstr>Aikakausmedia-ADAM-2020</vt:lpstr>
      <vt:lpstr>PowerPoint Presentation</vt:lpstr>
      <vt:lpstr>Background</vt:lpstr>
      <vt:lpstr>PowerPoint Presentation</vt:lpstr>
      <vt:lpstr>PowerPoint Presentation</vt:lpstr>
      <vt:lpstr>PowerPoint Presentation</vt:lpstr>
      <vt:lpstr>PowerPoint Presentation</vt:lpstr>
      <vt:lpstr>PowerPoint Presentation</vt:lpstr>
      <vt:lpstr>Contents</vt:lpstr>
      <vt:lpstr>1.  About the study</vt:lpstr>
      <vt:lpstr>20 professional and organization magazines were examined </vt:lpstr>
      <vt:lpstr>Magazines examined </vt:lpstr>
      <vt:lpstr>PowerPoint Presentation</vt:lpstr>
      <vt:lpstr>PowerPoint Presentation</vt:lpstr>
      <vt:lpstr>Readers of the examined professional and organization magazines are…</vt:lpstr>
      <vt:lpstr>2.  Reading</vt:lpstr>
      <vt:lpstr>The majority of readers read each published issue </vt:lpstr>
      <vt:lpstr>The average time spent reading one magazine issue is  39 minutes</vt:lpstr>
      <vt:lpstr>Reading time according to  age and gender</vt:lpstr>
      <vt:lpstr>How many others besides you read each issue of the magazine? </vt:lpstr>
      <vt:lpstr>The magazine is typically browsed  more than once </vt:lpstr>
      <vt:lpstr>Readership of professional and organization publications is long-term</vt:lpstr>
      <vt:lpstr>How has COVID-19 affected your reading of this magazine?</vt:lpstr>
      <vt:lpstr>Reasons to have read more during COVID-19</vt:lpstr>
      <vt:lpstr>Reasons to have read more during COVID-19</vt:lpstr>
      <vt:lpstr>Reasons to have read more during COVID-19</vt:lpstr>
      <vt:lpstr>Reading Statistics </vt:lpstr>
      <vt:lpstr>3. Readership</vt:lpstr>
      <vt:lpstr>Facts about Finns</vt:lpstr>
      <vt:lpstr>Finnish magazines are high quality</vt:lpstr>
      <vt:lpstr>I get information about my hobbies and interests from a specialised magazine</vt:lpstr>
      <vt:lpstr>With the help of a professional magazine, I stay up to date on professional matters</vt:lpstr>
      <vt:lpstr>Where would you prefer to read news and articles about the industry or organization represented by this magazine   (choose the most important)</vt:lpstr>
      <vt:lpstr>Where would you prefer to read news and articles about the industry or organization represented by this magazine   (choose the most important)</vt:lpstr>
      <vt:lpstr>Where would you prefer to read news and stories about the industry and organization represented by this magazine (choose the most important)?  Those under 20</vt:lpstr>
      <vt:lpstr>Where would you prefer to read news and stories about the industry and organization represented by this magazine (choose the most important)?  20-29 years old</vt:lpstr>
      <vt:lpstr>Where would you prefer to read news and stories about the industry and organization represented by this magazine (choose the most important)?  30-39 years old</vt:lpstr>
      <vt:lpstr>Where would you prefer to read news and stories about the industry and organization represented by this magazine (choose the most important)?  40-49 years old</vt:lpstr>
      <vt:lpstr>Where would you prefer to read news and stories about the industry and organization represented by this magazine (choose the most important)?  50-59 years old</vt:lpstr>
      <vt:lpstr>Where would you prefer to read news and stories about the industry and organization represented by this magazine (choose the most important)?  Over 65 years old</vt:lpstr>
      <vt:lpstr>Where would you prefer to read news and stories about the industry and organization represented by this magazine (choose the most important)?  Women</vt:lpstr>
      <vt:lpstr>Where would you prefer to read news and stories about the industry and organization represented by this magazine (choose the most important)?  Men</vt:lpstr>
      <vt:lpstr>Where do you receive this magazine?</vt:lpstr>
      <vt:lpstr>Do you think the magazine is published…</vt:lpstr>
      <vt:lpstr>How often do you visit the website of this magazine?</vt:lpstr>
      <vt:lpstr>Facebook is both the most followed and the most commonly used channel by magazines </vt:lpstr>
      <vt:lpstr>The social media channels used by the magazines in this study</vt:lpstr>
      <vt:lpstr>Finnish professional and organization magazines have a total of 672,437 followers on social media</vt:lpstr>
      <vt:lpstr>Largest professional and organization magazines on social media / May 2021 </vt:lpstr>
      <vt:lpstr>Largest organization magazines on social media / May 2021 </vt:lpstr>
      <vt:lpstr>Professional and organization magazines are viewed very positively</vt:lpstr>
      <vt:lpstr>How has this magazine affected your perception of the field / organization / publisher represented by the magazine*</vt:lpstr>
      <vt:lpstr>How the magazine affects the perception of the publisher </vt:lpstr>
      <vt:lpstr>PowerPoint Presentation</vt:lpstr>
      <vt:lpstr>How the magazine affects the perception of the publisher </vt:lpstr>
      <vt:lpstr>How important do you find this magazine?</vt:lpstr>
      <vt:lpstr>The importance of the magazine</vt:lpstr>
      <vt:lpstr>The importance of the magazine</vt:lpstr>
      <vt:lpstr>The importance of the magazine</vt:lpstr>
      <vt:lpstr>The importance of the magazine</vt:lpstr>
      <vt:lpstr>The importance of the magazine</vt:lpstr>
      <vt:lpstr>The importance of the magazine</vt:lpstr>
      <vt:lpstr>The importance of the magazine</vt:lpstr>
      <vt:lpstr>The effects of the magazine</vt:lpstr>
      <vt:lpstr>The effects of the magazine</vt:lpstr>
      <vt:lpstr>The effects of the magazine</vt:lpstr>
      <vt:lpstr>The effects of the magazine</vt:lpstr>
      <vt:lpstr>The effects of the magazine</vt:lpstr>
      <vt:lpstr>Readers of professional and organization magazines are pretty happy with their magazine  (Rating on a scale of 4 to 10)</vt:lpstr>
      <vt:lpstr>Design and visuals by age and gender  (Rating on a scale of 4 to 10)</vt:lpstr>
      <vt:lpstr>Interest in content by age and gender  (Rating on a scale of 4 to 10)</vt:lpstr>
      <vt:lpstr>Overall rating for the magazine  by age and gender  (Rating on a scale of 4 to 10)</vt:lpstr>
      <vt:lpstr>Readership Essentials</vt:lpstr>
      <vt:lpstr>4. Examined Articles </vt:lpstr>
      <vt:lpstr>PowerPoint Presentation</vt:lpstr>
      <vt:lpstr>The evaluated articles were read mainly from printed magazines </vt:lpstr>
      <vt:lpstr>PowerPoint Presentation</vt:lpstr>
      <vt:lpstr>How carefully did you read your  best-voted story?</vt:lpstr>
      <vt:lpstr>How did this story affect your perception of this magazine?</vt:lpstr>
      <vt:lpstr>Article ratings (on a scale of 4 to 10)</vt:lpstr>
      <vt:lpstr>Article ratings (on a scale of 4 to 10)</vt:lpstr>
      <vt:lpstr>Examined articles in numbers </vt:lpstr>
      <vt:lpstr>5. Advertising</vt:lpstr>
      <vt:lpstr>On average, the ads were noticed  39 % of the time</vt:lpstr>
      <vt:lpstr>The position of the ad in the magazine does not determine the noting score</vt:lpstr>
      <vt:lpstr>How accurately did you read/consider the ad of your choice</vt:lpstr>
      <vt:lpstr>Ads drive you to seek more information online and increase your consideration of purchases</vt:lpstr>
      <vt:lpstr>The most notable &amp;  best rated ads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Advertising summary</vt:lpstr>
      <vt:lpstr>6. Readers' background information</vt:lpstr>
      <vt:lpstr>The respondents are mainly women and men of working age</vt:lpstr>
      <vt:lpstr>Most often, respondents work as experts or  white-collar workers</vt:lpstr>
      <vt:lpstr>38 % participate in the company's procurement decisions</vt:lpstr>
      <vt:lpstr>Readers are highly educated</vt:lpstr>
      <vt:lpstr>Respondents live mainly in large cities</vt:lpstr>
      <vt:lpstr>68 % live in an adult household</vt:lpstr>
      <vt:lpstr>Well-off - 37% of respondents’ annual gross household  income exceeds € 75,000</vt:lpstr>
      <vt:lpstr>7. Summary</vt:lpstr>
      <vt:lpstr>Summary</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Jukka Helske</dc:creator>
  <cp:lastModifiedBy>Outi Itävuo</cp:lastModifiedBy>
  <cp:revision>608</cp:revision>
  <dcterms:created xsi:type="dcterms:W3CDTF">2021-01-07T14:59:34Z</dcterms:created>
  <dcterms:modified xsi:type="dcterms:W3CDTF">2021-06-18T18:28:18Z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0x010100E8E45A82E613354D80BD012A097615F3</vt:lpwstr>
  </property>
</Properties>
</file>