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xlsm" ContentType="application/vnd.ms-excel.sheet.macroEnabled.12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256" r:id="rId2"/>
    <p:sldId id="302" r:id="rId3"/>
    <p:sldId id="437" r:id="rId4"/>
    <p:sldId id="420" r:id="rId5"/>
    <p:sldId id="376" r:id="rId6"/>
    <p:sldId id="398" r:id="rId7"/>
    <p:sldId id="500" r:id="rId8"/>
    <p:sldId id="377" r:id="rId9"/>
    <p:sldId id="502" r:id="rId10"/>
    <p:sldId id="503" r:id="rId11"/>
    <p:sldId id="443" r:id="rId12"/>
    <p:sldId id="444" r:id="rId13"/>
    <p:sldId id="397" r:id="rId14"/>
    <p:sldId id="416" r:id="rId15"/>
    <p:sldId id="510" r:id="rId16"/>
    <p:sldId id="379" r:id="rId17"/>
    <p:sldId id="400" r:id="rId18"/>
    <p:sldId id="523" r:id="rId19"/>
    <p:sldId id="392" r:id="rId20"/>
    <p:sldId id="407" r:id="rId21"/>
    <p:sldId id="524" r:id="rId22"/>
    <p:sldId id="459" r:id="rId23"/>
    <p:sldId id="447" r:id="rId24"/>
    <p:sldId id="460" r:id="rId25"/>
    <p:sldId id="387" r:id="rId26"/>
    <p:sldId id="522" r:id="rId27"/>
    <p:sldId id="507" r:id="rId28"/>
    <p:sldId id="403" r:id="rId29"/>
    <p:sldId id="401" r:id="rId30"/>
    <p:sldId id="406" r:id="rId31"/>
    <p:sldId id="402" r:id="rId32"/>
    <p:sldId id="449" r:id="rId33"/>
    <p:sldId id="388" r:id="rId34"/>
    <p:sldId id="528" r:id="rId35"/>
    <p:sldId id="505" r:id="rId36"/>
    <p:sldId id="453" r:id="rId37"/>
    <p:sldId id="455" r:id="rId38"/>
    <p:sldId id="527" r:id="rId39"/>
    <p:sldId id="461" r:id="rId40"/>
    <p:sldId id="504" r:id="rId41"/>
    <p:sldId id="464" r:id="rId42"/>
    <p:sldId id="463" r:id="rId43"/>
    <p:sldId id="439" r:id="rId44"/>
    <p:sldId id="410" r:id="rId45"/>
    <p:sldId id="470" r:id="rId46"/>
    <p:sldId id="529" r:id="rId47"/>
    <p:sldId id="508" r:id="rId48"/>
    <p:sldId id="473" r:id="rId49"/>
    <p:sldId id="466" r:id="rId50"/>
    <p:sldId id="513" r:id="rId51"/>
    <p:sldId id="467" r:id="rId52"/>
    <p:sldId id="472" r:id="rId53"/>
    <p:sldId id="417" r:id="rId54"/>
    <p:sldId id="474" r:id="rId55"/>
    <p:sldId id="419" r:id="rId56"/>
    <p:sldId id="501" r:id="rId57"/>
    <p:sldId id="469" r:id="rId58"/>
    <p:sldId id="413" r:id="rId59"/>
    <p:sldId id="511" r:id="rId60"/>
    <p:sldId id="421" r:id="rId61"/>
    <p:sldId id="476" r:id="rId62"/>
    <p:sldId id="478" r:id="rId63"/>
    <p:sldId id="475" r:id="rId64"/>
    <p:sldId id="414" r:id="rId65"/>
    <p:sldId id="512" r:id="rId66"/>
    <p:sldId id="483" r:id="rId67"/>
    <p:sldId id="484" r:id="rId68"/>
    <p:sldId id="434" r:id="rId69"/>
    <p:sldId id="480" r:id="rId70"/>
    <p:sldId id="496" r:id="rId71"/>
    <p:sldId id="498" r:id="rId72"/>
    <p:sldId id="499" r:id="rId73"/>
    <p:sldId id="525" r:id="rId74"/>
    <p:sldId id="526" r:id="rId75"/>
    <p:sldId id="531" r:id="rId76"/>
    <p:sldId id="530" r:id="rId77"/>
    <p:sldId id="497" r:id="rId78"/>
    <p:sldId id="516" r:id="rId79"/>
    <p:sldId id="515" r:id="rId80"/>
    <p:sldId id="517" r:id="rId81"/>
    <p:sldId id="520" r:id="rId82"/>
    <p:sldId id="519" r:id="rId83"/>
    <p:sldId id="521" r:id="rId84"/>
    <p:sldId id="294" r:id="rId85"/>
    <p:sldId id="492" r:id="rId86"/>
    <p:sldId id="493" r:id="rId87"/>
    <p:sldId id="457" r:id="rId88"/>
    <p:sldId id="404" r:id="rId89"/>
    <p:sldId id="458" r:id="rId90"/>
    <p:sldId id="405" r:id="rId91"/>
    <p:sldId id="509" r:id="rId92"/>
    <p:sldId id="494" r:id="rId93"/>
    <p:sldId id="451" r:id="rId94"/>
    <p:sldId id="450" r:id="rId95"/>
    <p:sldId id="454" r:id="rId96"/>
    <p:sldId id="456" r:id="rId97"/>
    <p:sldId id="465" r:id="rId98"/>
    <p:sldId id="486" r:id="rId99"/>
    <p:sldId id="396" r:id="rId100"/>
    <p:sldId id="488" r:id="rId101"/>
    <p:sldId id="490" r:id="rId102"/>
    <p:sldId id="491" r:id="rId103"/>
    <p:sldId id="514" r:id="rId104"/>
    <p:sldId id="418" r:id="rId105"/>
    <p:sldId id="495" r:id="rId106"/>
    <p:sldId id="427" r:id="rId107"/>
    <p:sldId id="426" r:id="rId108"/>
    <p:sldId id="422" r:id="rId109"/>
    <p:sldId id="477" r:id="rId110"/>
    <p:sldId id="479" r:id="rId111"/>
    <p:sldId id="436" r:id="rId112"/>
    <p:sldId id="428" r:id="rId113"/>
    <p:sldId id="482" r:id="rId114"/>
    <p:sldId id="485" r:id="rId115"/>
    <p:sldId id="430" r:id="rId116"/>
    <p:sldId id="433" r:id="rId117"/>
    <p:sldId id="435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utkimuksen tiedot" id="{163B1BC4-DD1A-45C9-946C-94BF9B5898D1}">
          <p14:sldIdLst>
            <p14:sldId id="256"/>
            <p14:sldId id="302"/>
            <p14:sldId id="437"/>
            <p14:sldId id="420"/>
            <p14:sldId id="376"/>
          </p14:sldIdLst>
        </p14:section>
        <p14:section name="Huomioarvo" id="{805159A4-191C-46DE-9C48-F2FF12E662B5}">
          <p14:sldIdLst>
            <p14:sldId id="398"/>
            <p14:sldId id="500"/>
            <p14:sldId id="377"/>
            <p14:sldId id="502"/>
            <p14:sldId id="503"/>
            <p14:sldId id="443"/>
            <p14:sldId id="444"/>
            <p14:sldId id="397"/>
            <p14:sldId id="416"/>
            <p14:sldId id="510"/>
            <p14:sldId id="379"/>
          </p14:sldIdLst>
        </p14:section>
        <p14:section name="Huomioarvo: esimerkit" id="{D53AA1B6-EA11-4E76-BFCB-E88FB9BADA73}">
          <p14:sldIdLst>
            <p14:sldId id="400"/>
            <p14:sldId id="523"/>
            <p14:sldId id="392"/>
            <p14:sldId id="407"/>
            <p14:sldId id="524"/>
            <p14:sldId id="459"/>
            <p14:sldId id="447"/>
            <p14:sldId id="460"/>
            <p14:sldId id="387"/>
            <p14:sldId id="522"/>
            <p14:sldId id="507"/>
            <p14:sldId id="403"/>
            <p14:sldId id="401"/>
            <p14:sldId id="406"/>
            <p14:sldId id="402"/>
          </p14:sldIdLst>
        </p14:section>
        <p14:section name="Huomioarvo: mainonnan luonne" id="{5B8FFFB5-DE70-4D4E-A7DB-1051E4BEA6FD}">
          <p14:sldIdLst>
            <p14:sldId id="449"/>
            <p14:sldId id="388"/>
            <p14:sldId id="528"/>
            <p14:sldId id="505"/>
            <p14:sldId id="453"/>
            <p14:sldId id="455"/>
            <p14:sldId id="527"/>
            <p14:sldId id="461"/>
            <p14:sldId id="504"/>
            <p14:sldId id="464"/>
            <p14:sldId id="463"/>
          </p14:sldIdLst>
        </p14:section>
        <p14:section name="Myönteinen vaikutus mielikuvaan" id="{7D6039E8-6EA1-4FC4-A019-44BE078810F9}">
          <p14:sldIdLst>
            <p14:sldId id="439"/>
            <p14:sldId id="410"/>
            <p14:sldId id="470"/>
            <p14:sldId id="529"/>
            <p14:sldId id="508"/>
            <p14:sldId id="473"/>
            <p14:sldId id="466"/>
            <p14:sldId id="513"/>
            <p14:sldId id="467"/>
            <p14:sldId id="472"/>
            <p14:sldId id="417"/>
            <p14:sldId id="474"/>
            <p14:sldId id="419"/>
          </p14:sldIdLst>
        </p14:section>
        <p14:section name="Aktivointi" id="{A5BB8F00-7E4D-4AAC-AA9B-17C9B70B3024}">
          <p14:sldIdLst>
            <p14:sldId id="501"/>
            <p14:sldId id="469"/>
            <p14:sldId id="413"/>
            <p14:sldId id="511"/>
            <p14:sldId id="421"/>
            <p14:sldId id="476"/>
            <p14:sldId id="478"/>
            <p14:sldId id="475"/>
            <p14:sldId id="414"/>
            <p14:sldId id="512"/>
            <p14:sldId id="483"/>
            <p14:sldId id="484"/>
            <p14:sldId id="434"/>
            <p14:sldId id="480"/>
            <p14:sldId id="496"/>
            <p14:sldId id="498"/>
            <p14:sldId id="499"/>
            <p14:sldId id="525"/>
            <p14:sldId id="526"/>
            <p14:sldId id="531"/>
            <p14:sldId id="530"/>
            <p14:sldId id="497"/>
            <p14:sldId id="516"/>
            <p14:sldId id="515"/>
            <p14:sldId id="517"/>
            <p14:sldId id="520"/>
            <p14:sldId id="519"/>
            <p14:sldId id="521"/>
            <p14:sldId id="294"/>
            <p14:sldId id="492"/>
            <p14:sldId id="493"/>
            <p14:sldId id="457"/>
            <p14:sldId id="404"/>
            <p14:sldId id="458"/>
            <p14:sldId id="405"/>
            <p14:sldId id="509"/>
            <p14:sldId id="494"/>
            <p14:sldId id="451"/>
            <p14:sldId id="450"/>
            <p14:sldId id="454"/>
            <p14:sldId id="456"/>
            <p14:sldId id="465"/>
            <p14:sldId id="486"/>
            <p14:sldId id="396"/>
            <p14:sldId id="488"/>
            <p14:sldId id="490"/>
            <p14:sldId id="491"/>
            <p14:sldId id="514"/>
            <p14:sldId id="418"/>
            <p14:sldId id="495"/>
            <p14:sldId id="427"/>
            <p14:sldId id="426"/>
            <p14:sldId id="422"/>
            <p14:sldId id="477"/>
            <p14:sldId id="479"/>
            <p14:sldId id="436"/>
            <p14:sldId id="428"/>
            <p14:sldId id="482"/>
            <p14:sldId id="485"/>
            <p14:sldId id="430"/>
            <p14:sldId id="433"/>
            <p14:sldId id="43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AAC"/>
    <a:srgbClr val="00815D"/>
    <a:srgbClr val="FFFFFF"/>
    <a:srgbClr val="1ED760"/>
    <a:srgbClr val="005474"/>
    <a:srgbClr val="2E8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20" autoAdjust="0"/>
    <p:restoredTop sz="94733" autoAdjust="0"/>
  </p:normalViewPr>
  <p:slideViewPr>
    <p:cSldViewPr snapToGrid="0">
      <p:cViewPr varScale="1">
        <p:scale>
          <a:sx n="108" d="100"/>
          <a:sy n="108" d="100"/>
        </p:scale>
        <p:origin x="132" y="54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.xlsm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1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3.xlsm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4.xlsm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5.xlsm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6.xlsm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192174270290727"/>
          <c:y val="5.9053870953830599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Meikit, värikosmetiikka ja tuoksut*</c:v>
                </c:pt>
                <c:pt idx="1">
                  <c:v>Urheilu, kalastus ja metsästys</c:v>
                </c:pt>
                <c:pt idx="2">
                  <c:v>Elintarvikkeet</c:v>
                </c:pt>
                <c:pt idx="3">
                  <c:v>Puhdistustuotteet*</c:v>
                </c:pt>
                <c:pt idx="4">
                  <c:v>Sisustus</c:v>
                </c:pt>
                <c:pt idx="5">
                  <c:v>Hiustuotteet*</c:v>
                </c:pt>
                <c:pt idx="6">
                  <c:v>Pukeutuminen</c:v>
                </c:pt>
                <c:pt idx="7">
                  <c:v>Ihonhoitotuotteet</c:v>
                </c:pt>
                <c:pt idx="8">
                  <c:v>Veneet</c:v>
                </c:pt>
                <c:pt idx="9">
                  <c:v>Silmälasit, kellot ja korut</c:v>
                </c:pt>
                <c:pt idx="10">
                  <c:v>Matkailu</c:v>
                </c:pt>
                <c:pt idx="11">
                  <c:v>Hygieniatuotteet</c:v>
                </c:pt>
                <c:pt idx="12">
                  <c:v>Lääkkeet ja hyvinvointi</c:v>
                </c:pt>
                <c:pt idx="13">
                  <c:v>Autot</c:v>
                </c:pt>
                <c:pt idx="14">
                  <c:v>Asuminen ja rakentaminen</c:v>
                </c:pt>
                <c:pt idx="15">
                  <c:v>Alkoholijuomat</c:v>
                </c:pt>
                <c:pt idx="16">
                  <c:v>Pankki ja vakuutus</c:v>
                </c:pt>
              </c:strCache>
            </c:strRef>
          </c:cat>
          <c:val>
            <c:numRef>
              <c:f>Sheet1!$B$2:$B$18</c:f>
              <c:numCache>
                <c:formatCode>0.0%</c:formatCode>
                <c:ptCount val="17"/>
                <c:pt idx="0">
                  <c:v>0.78</c:v>
                </c:pt>
                <c:pt idx="1">
                  <c:v>0.76</c:v>
                </c:pt>
                <c:pt idx="2">
                  <c:v>0.72</c:v>
                </c:pt>
                <c:pt idx="3">
                  <c:v>0.71</c:v>
                </c:pt>
                <c:pt idx="4">
                  <c:v>0.71</c:v>
                </c:pt>
                <c:pt idx="5">
                  <c:v>0.7</c:v>
                </c:pt>
                <c:pt idx="6">
                  <c:v>0.69</c:v>
                </c:pt>
                <c:pt idx="7">
                  <c:v>0.68</c:v>
                </c:pt>
                <c:pt idx="8">
                  <c:v>0.67</c:v>
                </c:pt>
                <c:pt idx="9">
                  <c:v>0.67</c:v>
                </c:pt>
                <c:pt idx="10">
                  <c:v>0.66</c:v>
                </c:pt>
                <c:pt idx="11">
                  <c:v>0.66</c:v>
                </c:pt>
                <c:pt idx="12">
                  <c:v>0.62</c:v>
                </c:pt>
                <c:pt idx="13">
                  <c:v>0.61</c:v>
                </c:pt>
                <c:pt idx="14">
                  <c:v>0.61</c:v>
                </c:pt>
                <c:pt idx="15">
                  <c:v>0.61</c:v>
                </c:pt>
                <c:pt idx="16">
                  <c:v>0.52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586-8C13-82EA11F5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192174270290727"/>
          <c:y val="5.9053870953830599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Tuotenäyte (n=16)*</c:v>
                </c:pt>
                <c:pt idx="1">
                  <c:v>Resepti (n=112)</c:v>
                </c:pt>
                <c:pt idx="2">
                  <c:v>Kilpailu (n=32)</c:v>
                </c:pt>
                <c:pt idx="3">
                  <c:v>Advertoriaali (n=103)</c:v>
                </c:pt>
                <c:pt idx="4">
                  <c:v>Testimoniaali (n=40)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0.81</c:v>
                </c:pt>
                <c:pt idx="1">
                  <c:v>0.7</c:v>
                </c:pt>
                <c:pt idx="2">
                  <c:v>0.66</c:v>
                </c:pt>
                <c:pt idx="3">
                  <c:v>0.65</c:v>
                </c:pt>
                <c:pt idx="4">
                  <c:v>0.63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586-8C13-82EA11F5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5748289829006811"/>
          <c:y val="5.9053870953830599E-2"/>
          <c:w val="0.4291504764455867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Tuotemainonta (n=1128)</c:v>
                </c:pt>
                <c:pt idx="1">
                  <c:v>Yhteiskunnallinen mainonta (n=26)</c:v>
                </c:pt>
                <c:pt idx="2">
                  <c:v>Brändimainonta (n=76)</c:v>
                </c:pt>
                <c:pt idx="3">
                  <c:v>Palvelumainonta (n=171)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0.67</c:v>
                </c:pt>
                <c:pt idx="1">
                  <c:v>0.62</c:v>
                </c:pt>
                <c:pt idx="2">
                  <c:v>0.61</c:v>
                </c:pt>
                <c:pt idx="3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586-8C13-82EA11F5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192174270290727"/>
          <c:y val="5.9053870953830599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Sisustus</c:v>
                </c:pt>
                <c:pt idx="1">
                  <c:v>Elintarvikkeet</c:v>
                </c:pt>
                <c:pt idx="2">
                  <c:v>Puhdistustuotteet*</c:v>
                </c:pt>
                <c:pt idx="3">
                  <c:v>Veneet</c:v>
                </c:pt>
                <c:pt idx="4">
                  <c:v>Urheilu,kalastus ja metsästys</c:v>
                </c:pt>
                <c:pt idx="5">
                  <c:v>Meikit, värikosmetiikka ja tuoksut**</c:v>
                </c:pt>
                <c:pt idx="6">
                  <c:v>Matkailu</c:v>
                </c:pt>
                <c:pt idx="7">
                  <c:v>Asuminen ja rakentaminen</c:v>
                </c:pt>
                <c:pt idx="8">
                  <c:v>Alkoholijuomat</c:v>
                </c:pt>
                <c:pt idx="9">
                  <c:v>Pukeutuminen</c:v>
                </c:pt>
                <c:pt idx="10">
                  <c:v>Silmälasit, kellot ja korut</c:v>
                </c:pt>
                <c:pt idx="11">
                  <c:v>Hiustuotteet*</c:v>
                </c:pt>
                <c:pt idx="12">
                  <c:v>Ihonhoitotuotteet</c:v>
                </c:pt>
                <c:pt idx="13">
                  <c:v>Hygieniatuotteet*</c:v>
                </c:pt>
                <c:pt idx="14">
                  <c:v>Autot</c:v>
                </c:pt>
                <c:pt idx="15">
                  <c:v>Lääkkeet ja hyvinvointi</c:v>
                </c:pt>
                <c:pt idx="16">
                  <c:v>Pankki ja vakuutus*</c:v>
                </c:pt>
              </c:strCache>
            </c:strRef>
          </c:cat>
          <c:val>
            <c:numRef>
              <c:f>Sheet1!$B$2:$B$18</c:f>
              <c:numCache>
                <c:formatCode>0.0%</c:formatCode>
                <c:ptCount val="17"/>
                <c:pt idx="0">
                  <c:v>0.61</c:v>
                </c:pt>
                <c:pt idx="1">
                  <c:v>0.6</c:v>
                </c:pt>
                <c:pt idx="2">
                  <c:v>0.55000000000000004</c:v>
                </c:pt>
                <c:pt idx="3">
                  <c:v>0.55000000000000004</c:v>
                </c:pt>
                <c:pt idx="4">
                  <c:v>0.52</c:v>
                </c:pt>
                <c:pt idx="5">
                  <c:v>0.52</c:v>
                </c:pt>
                <c:pt idx="6">
                  <c:v>0.52</c:v>
                </c:pt>
                <c:pt idx="7">
                  <c:v>0.52</c:v>
                </c:pt>
                <c:pt idx="8">
                  <c:v>0.51</c:v>
                </c:pt>
                <c:pt idx="9">
                  <c:v>0.49</c:v>
                </c:pt>
                <c:pt idx="10">
                  <c:v>0.46</c:v>
                </c:pt>
                <c:pt idx="11">
                  <c:v>0.46</c:v>
                </c:pt>
                <c:pt idx="12">
                  <c:v>0.45</c:v>
                </c:pt>
                <c:pt idx="13">
                  <c:v>0.42</c:v>
                </c:pt>
                <c:pt idx="14">
                  <c:v>0.4</c:v>
                </c:pt>
                <c:pt idx="15">
                  <c:v>0.35</c:v>
                </c:pt>
                <c:pt idx="16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586-8C13-82EA11F5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192174270290727"/>
          <c:y val="5.9053870953830599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Elintarvikkeet</c:v>
                </c:pt>
                <c:pt idx="1">
                  <c:v>Puhdistustuotteet*</c:v>
                </c:pt>
                <c:pt idx="2">
                  <c:v>Urheilu, kalastus ja metsästys</c:v>
                </c:pt>
                <c:pt idx="3">
                  <c:v>Sisustus</c:v>
                </c:pt>
                <c:pt idx="4">
                  <c:v>Veneet</c:v>
                </c:pt>
                <c:pt idx="5">
                  <c:v>Matkailu</c:v>
                </c:pt>
                <c:pt idx="6">
                  <c:v>Meikit, värikosmetiikka ja tuoksut**</c:v>
                </c:pt>
                <c:pt idx="7">
                  <c:v>Alkoholijuomat</c:v>
                </c:pt>
                <c:pt idx="8">
                  <c:v>Pukeutuminen</c:v>
                </c:pt>
                <c:pt idx="9">
                  <c:v>Hiustuotteet*</c:v>
                </c:pt>
                <c:pt idx="10">
                  <c:v>Ihonhoitotuotteet</c:v>
                </c:pt>
                <c:pt idx="11">
                  <c:v>Asuminen ja rakentaminen</c:v>
                </c:pt>
                <c:pt idx="12">
                  <c:v>Silmälasit, kellot ja korut</c:v>
                </c:pt>
                <c:pt idx="13">
                  <c:v>Hygieniatuotteet*</c:v>
                </c:pt>
                <c:pt idx="14">
                  <c:v>Autot</c:v>
                </c:pt>
                <c:pt idx="15">
                  <c:v>Lääkkeet ja hyvinvointi</c:v>
                </c:pt>
                <c:pt idx="16">
                  <c:v>Pankki ja vakuutus*</c:v>
                </c:pt>
              </c:strCache>
            </c:strRef>
          </c:cat>
          <c:val>
            <c:numRef>
              <c:f>Sheet1!$B$2:$B$18</c:f>
              <c:numCache>
                <c:formatCode>0.0%</c:formatCode>
                <c:ptCount val="17"/>
                <c:pt idx="0">
                  <c:v>0.77</c:v>
                </c:pt>
                <c:pt idx="1">
                  <c:v>0.76</c:v>
                </c:pt>
                <c:pt idx="2">
                  <c:v>0.76</c:v>
                </c:pt>
                <c:pt idx="3">
                  <c:v>0.75</c:v>
                </c:pt>
                <c:pt idx="4">
                  <c:v>0.72</c:v>
                </c:pt>
                <c:pt idx="5">
                  <c:v>0.71</c:v>
                </c:pt>
                <c:pt idx="6">
                  <c:v>0.71</c:v>
                </c:pt>
                <c:pt idx="7">
                  <c:v>0.69</c:v>
                </c:pt>
                <c:pt idx="8">
                  <c:v>0.69</c:v>
                </c:pt>
                <c:pt idx="9">
                  <c:v>0.68</c:v>
                </c:pt>
                <c:pt idx="10">
                  <c:v>0.68</c:v>
                </c:pt>
                <c:pt idx="11">
                  <c:v>0.67</c:v>
                </c:pt>
                <c:pt idx="12">
                  <c:v>0.67</c:v>
                </c:pt>
                <c:pt idx="13">
                  <c:v>0.56999999999999995</c:v>
                </c:pt>
                <c:pt idx="14">
                  <c:v>0.54</c:v>
                </c:pt>
                <c:pt idx="15">
                  <c:v>0.54</c:v>
                </c:pt>
                <c:pt idx="16">
                  <c:v>0.47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586-8C13-82EA11F5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192174270290727"/>
          <c:y val="5.9053870953830599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Sheet1!$A$2:$A$18</c:f>
              <c:strCache>
                <c:ptCount val="17"/>
                <c:pt idx="0">
                  <c:v>Elintarvikkeet</c:v>
                </c:pt>
                <c:pt idx="1">
                  <c:v>Puhdistustuotteet*</c:v>
                </c:pt>
                <c:pt idx="2">
                  <c:v>Urheilu, kalastus ja metsästys</c:v>
                </c:pt>
                <c:pt idx="3">
                  <c:v>Sisustus</c:v>
                </c:pt>
                <c:pt idx="4">
                  <c:v>Alkoholijuomat</c:v>
                </c:pt>
                <c:pt idx="5">
                  <c:v>Matkailu</c:v>
                </c:pt>
                <c:pt idx="6">
                  <c:v>Meikit, värikosmetiikka ja tuoksut**</c:v>
                </c:pt>
                <c:pt idx="7">
                  <c:v>Hiustuotteet*</c:v>
                </c:pt>
                <c:pt idx="8">
                  <c:v>Ihonhoitotuotteet</c:v>
                </c:pt>
                <c:pt idx="9">
                  <c:v>Pukeutuminen</c:v>
                </c:pt>
                <c:pt idx="10">
                  <c:v>Silmälasit, kellot ja korut</c:v>
                </c:pt>
                <c:pt idx="11">
                  <c:v>Veneet</c:v>
                </c:pt>
                <c:pt idx="12">
                  <c:v>Asuminen ja rakentaminen</c:v>
                </c:pt>
                <c:pt idx="13">
                  <c:v>Hygieniatuotteet*</c:v>
                </c:pt>
                <c:pt idx="14">
                  <c:v>Lääkkeet ja hyvinvointi</c:v>
                </c:pt>
                <c:pt idx="15">
                  <c:v>Autot</c:v>
                </c:pt>
                <c:pt idx="16">
                  <c:v>Pankki ja vakuutus*</c:v>
                </c:pt>
              </c:strCache>
            </c:strRef>
          </c:cat>
          <c:val>
            <c:numRef>
              <c:f>Sheet1!$B$2:$B$18</c:f>
              <c:numCache>
                <c:formatCode>0.0%</c:formatCode>
                <c:ptCount val="17"/>
                <c:pt idx="0">
                  <c:v>0.76</c:v>
                </c:pt>
                <c:pt idx="1">
                  <c:v>0.75</c:v>
                </c:pt>
                <c:pt idx="2">
                  <c:v>0.72</c:v>
                </c:pt>
                <c:pt idx="3">
                  <c:v>0.71</c:v>
                </c:pt>
                <c:pt idx="4">
                  <c:v>0.69</c:v>
                </c:pt>
                <c:pt idx="5">
                  <c:v>0.69</c:v>
                </c:pt>
                <c:pt idx="6">
                  <c:v>0.68</c:v>
                </c:pt>
                <c:pt idx="7">
                  <c:v>0.67</c:v>
                </c:pt>
                <c:pt idx="8">
                  <c:v>0.67</c:v>
                </c:pt>
                <c:pt idx="9">
                  <c:v>0.66</c:v>
                </c:pt>
                <c:pt idx="10">
                  <c:v>0.65</c:v>
                </c:pt>
                <c:pt idx="11">
                  <c:v>0.65</c:v>
                </c:pt>
                <c:pt idx="12">
                  <c:v>0.62</c:v>
                </c:pt>
                <c:pt idx="13">
                  <c:v>0.56999999999999995</c:v>
                </c:pt>
                <c:pt idx="14">
                  <c:v>0.54</c:v>
                </c:pt>
                <c:pt idx="15">
                  <c:v>0.48</c:v>
                </c:pt>
                <c:pt idx="16">
                  <c:v>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586-8C13-82EA11F5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400"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1192174270290727"/>
          <c:y val="5.9053870953830599E-2"/>
          <c:w val="0.47471163203274769"/>
          <c:h val="0.9165542440651591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Toimialat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Aukeama+pienempi (n=28)</c:v>
                </c:pt>
                <c:pt idx="1">
                  <c:v>Kokosivu+kokosivu (n=13)*</c:v>
                </c:pt>
                <c:pt idx="2">
                  <c:v>Kokosivu+pienempi (n=24)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0.81</c:v>
                </c:pt>
                <c:pt idx="1">
                  <c:v>0.73</c:v>
                </c:pt>
                <c:pt idx="2">
                  <c:v>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2-4586-8C13-82EA11F5A8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-40"/>
        <c:axId val="195525632"/>
        <c:axId val="195527808"/>
      </c:barChart>
      <c:catAx>
        <c:axId val="195525632"/>
        <c:scaling>
          <c:orientation val="maxMin"/>
        </c:scaling>
        <c:delete val="0"/>
        <c:axPos val="l"/>
        <c:title>
          <c:tx>
            <c:rich>
              <a:bodyPr rot="0" vert="horz"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4"/>
              <c:y val="0.54531946508172402"/>
            </c:manualLayout>
          </c:layout>
          <c:overlay val="0"/>
        </c:title>
        <c:numFmt formatCode="0%" sourceLinked="0"/>
        <c:majorTickMark val="none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195527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5527808"/>
        <c:scaling>
          <c:orientation val="minMax"/>
        </c:scaling>
        <c:delete val="1"/>
        <c:axPos val="t"/>
        <c:title>
          <c:tx>
            <c:rich>
              <a:bodyPr/>
              <a:lstStyle/>
              <a:p>
                <a:pPr>
                  <a:defRPr/>
                </a:pPr>
                <a:endParaRPr lang="en-US"/>
              </a:p>
            </c:rich>
          </c:tx>
          <c:layout>
            <c:manualLayout>
              <c:xMode val="edge"/>
              <c:yMode val="edge"/>
              <c:x val="0.74936708860759504"/>
              <c:y val="9.9554234769687902E-2"/>
            </c:manualLayout>
          </c:layout>
          <c:overlay val="0"/>
        </c:title>
        <c:numFmt formatCode="0.0%" sourceLinked="1"/>
        <c:majorTickMark val="out"/>
        <c:minorTickMark val="none"/>
        <c:tickLblPos val="nextTo"/>
        <c:crossAx val="1955256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17FC7-9DD6-40FC-BD0B-7A07F384445D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D6AD5-A0C6-40F1-B85A-20A360E89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73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EA3A8-B67B-46DC-93A6-7E3B38A83816}" type="datetimeFigureOut">
              <a:rPr lang="en-US" smtClean="0"/>
              <a:t>3/10/2020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BF96F-66D2-4797-9351-425B00B94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51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544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222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81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7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2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918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57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07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Alkoholijuomat n=36</a:t>
            </a:r>
          </a:p>
          <a:p>
            <a:r>
              <a:rPr lang="fi-FI" dirty="0"/>
              <a:t>Autot n=113</a:t>
            </a:r>
          </a:p>
          <a:p>
            <a:r>
              <a:rPr lang="fi-FI" dirty="0"/>
              <a:t>Elintarvikkeet n=290</a:t>
            </a:r>
          </a:p>
          <a:p>
            <a:r>
              <a:rPr lang="fi-FI" b="1" dirty="0"/>
              <a:t>Hiustuotteet n=10</a:t>
            </a:r>
          </a:p>
          <a:p>
            <a:r>
              <a:rPr lang="fi-FI" b="1" dirty="0"/>
              <a:t>Hygieniatuotteet n=16</a:t>
            </a:r>
          </a:p>
          <a:p>
            <a:r>
              <a:rPr lang="fi-FI" dirty="0"/>
              <a:t>Ihonhoitotuotteet n=36</a:t>
            </a:r>
          </a:p>
          <a:p>
            <a:r>
              <a:rPr lang="fi-FI" dirty="0"/>
              <a:t>Lääkkeet ja hyvinvointi n=88</a:t>
            </a:r>
          </a:p>
          <a:p>
            <a:r>
              <a:rPr lang="fi-FI" dirty="0"/>
              <a:t>Matkailu n=75</a:t>
            </a:r>
          </a:p>
          <a:p>
            <a:r>
              <a:rPr lang="fi-FI" b="1" dirty="0"/>
              <a:t>Meikit, värikosmetiikka</a:t>
            </a:r>
          </a:p>
          <a:p>
            <a:r>
              <a:rPr lang="fi-FI" b="1" dirty="0"/>
              <a:t>ja tuoksut n=7</a:t>
            </a:r>
          </a:p>
          <a:p>
            <a:r>
              <a:rPr lang="fi-FI" b="1" dirty="0"/>
              <a:t>Pankki ja vakuutus n=17</a:t>
            </a:r>
          </a:p>
          <a:p>
            <a:r>
              <a:rPr lang="fi-FI" b="1" dirty="0"/>
              <a:t>Puhdistustuotteet n=20</a:t>
            </a:r>
          </a:p>
          <a:p>
            <a:r>
              <a:rPr lang="fi-FI" dirty="0"/>
              <a:t>Pukeutuminen n=44</a:t>
            </a:r>
          </a:p>
          <a:p>
            <a:r>
              <a:rPr lang="fi-FI" dirty="0"/>
              <a:t>Asuminen ja rakentaminen n=75</a:t>
            </a:r>
          </a:p>
          <a:p>
            <a:r>
              <a:rPr lang="fi-FI" dirty="0"/>
              <a:t>Silmälasit, kellot ja korut n=45</a:t>
            </a:r>
          </a:p>
          <a:p>
            <a:r>
              <a:rPr lang="fi-FI" dirty="0"/>
              <a:t>Sisustus n=55</a:t>
            </a:r>
          </a:p>
          <a:p>
            <a:r>
              <a:rPr lang="fi-FI" dirty="0"/>
              <a:t>Urheilu,kalastus ja metsästys n=54</a:t>
            </a:r>
          </a:p>
          <a:p>
            <a:r>
              <a:rPr lang="fi-FI" dirty="0"/>
              <a:t>Veneet n=47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60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568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82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239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Alkoholijuomat n=36</a:t>
            </a:r>
          </a:p>
          <a:p>
            <a:r>
              <a:rPr lang="fi-FI" dirty="0"/>
              <a:t>Autot n=113</a:t>
            </a:r>
          </a:p>
          <a:p>
            <a:r>
              <a:rPr lang="fi-FI" dirty="0"/>
              <a:t>Elintarvikkeet n=290</a:t>
            </a:r>
          </a:p>
          <a:p>
            <a:r>
              <a:rPr lang="fi-FI" b="1" dirty="0"/>
              <a:t>Hiustuotteet n=10</a:t>
            </a:r>
          </a:p>
          <a:p>
            <a:r>
              <a:rPr lang="fi-FI" b="1" dirty="0"/>
              <a:t>Hygieniatuotteet n=16</a:t>
            </a:r>
          </a:p>
          <a:p>
            <a:r>
              <a:rPr lang="fi-FI" dirty="0"/>
              <a:t>Ihonhoitotuotteet n=36</a:t>
            </a:r>
          </a:p>
          <a:p>
            <a:r>
              <a:rPr lang="fi-FI" dirty="0"/>
              <a:t>Lääkkeet ja hyvinvointi n=88</a:t>
            </a:r>
          </a:p>
          <a:p>
            <a:r>
              <a:rPr lang="fi-FI" dirty="0"/>
              <a:t>Matkailu n=75</a:t>
            </a:r>
          </a:p>
          <a:p>
            <a:r>
              <a:rPr lang="fi-FI" b="1" dirty="0"/>
              <a:t>Meikit, värikosmetiikka</a:t>
            </a:r>
          </a:p>
          <a:p>
            <a:r>
              <a:rPr lang="fi-FI" b="1" dirty="0"/>
              <a:t>ja tuoksut n=7</a:t>
            </a:r>
          </a:p>
          <a:p>
            <a:r>
              <a:rPr lang="fi-FI" b="1" dirty="0"/>
              <a:t>Pankki ja vakuutus n=17</a:t>
            </a:r>
          </a:p>
          <a:p>
            <a:r>
              <a:rPr lang="fi-FI" b="1" dirty="0"/>
              <a:t>Puhdistustuotteet n=20</a:t>
            </a:r>
          </a:p>
          <a:p>
            <a:r>
              <a:rPr lang="fi-FI" dirty="0"/>
              <a:t>Pukeutuminen n=44</a:t>
            </a:r>
          </a:p>
          <a:p>
            <a:r>
              <a:rPr lang="fi-FI" dirty="0"/>
              <a:t>Asuminen ja rakentaminen n=75</a:t>
            </a:r>
          </a:p>
          <a:p>
            <a:r>
              <a:rPr lang="fi-FI" dirty="0"/>
              <a:t>Silmälasit, kellot ja korut n=45</a:t>
            </a:r>
          </a:p>
          <a:p>
            <a:r>
              <a:rPr lang="fi-FI" dirty="0"/>
              <a:t>Sisustus n=55</a:t>
            </a:r>
          </a:p>
          <a:p>
            <a:r>
              <a:rPr lang="fi-FI" dirty="0"/>
              <a:t>Urheilu,kalastus ja metsästys n=54</a:t>
            </a:r>
          </a:p>
          <a:p>
            <a:r>
              <a:rPr lang="fi-FI" dirty="0"/>
              <a:t>Veneet n=47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098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475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Alkoholijuomat n=35</a:t>
            </a:r>
          </a:p>
          <a:p>
            <a:r>
              <a:rPr lang="fi-FI" dirty="0"/>
              <a:t>Autot n=113</a:t>
            </a:r>
          </a:p>
          <a:p>
            <a:r>
              <a:rPr lang="fi-FI" dirty="0"/>
              <a:t>Elintarvikkeet n=273</a:t>
            </a:r>
          </a:p>
          <a:p>
            <a:r>
              <a:rPr lang="fi-FI" b="1" dirty="0"/>
              <a:t>Hiustuotteet n=10</a:t>
            </a:r>
          </a:p>
          <a:p>
            <a:r>
              <a:rPr lang="fi-FI" b="1" dirty="0"/>
              <a:t>Hygieniatuotteet n=16</a:t>
            </a:r>
          </a:p>
          <a:p>
            <a:r>
              <a:rPr lang="fi-FI" dirty="0"/>
              <a:t>Ihonhoitotuotteet n=36</a:t>
            </a:r>
          </a:p>
          <a:p>
            <a:r>
              <a:rPr lang="fi-FI" dirty="0"/>
              <a:t>Lääkkeet ja hyvinvointi n=88</a:t>
            </a:r>
          </a:p>
          <a:p>
            <a:r>
              <a:rPr lang="fi-FI" dirty="0"/>
              <a:t>Matkailu n=75</a:t>
            </a:r>
          </a:p>
          <a:p>
            <a:r>
              <a:rPr lang="fi-FI" b="1" dirty="0"/>
              <a:t>Meikit, värikosmetiikka</a:t>
            </a:r>
          </a:p>
          <a:p>
            <a:r>
              <a:rPr lang="fi-FI" b="1" dirty="0"/>
              <a:t>ja tuoksut n=7</a:t>
            </a:r>
          </a:p>
          <a:p>
            <a:r>
              <a:rPr lang="fi-FI" b="1" dirty="0"/>
              <a:t>Pankki ja vakuutus n=11</a:t>
            </a:r>
          </a:p>
          <a:p>
            <a:r>
              <a:rPr lang="fi-FI" b="1" dirty="0"/>
              <a:t>Puhdistustuotteet n=20</a:t>
            </a:r>
          </a:p>
          <a:p>
            <a:r>
              <a:rPr lang="fi-FI" dirty="0"/>
              <a:t>Pukeutuminen n=38</a:t>
            </a:r>
          </a:p>
          <a:p>
            <a:r>
              <a:rPr lang="fi-FI" dirty="0"/>
              <a:t>Asuminen ja rakentaminen n=72</a:t>
            </a:r>
          </a:p>
          <a:p>
            <a:r>
              <a:rPr lang="fi-FI" dirty="0"/>
              <a:t>Silmälasit, kellot ja korut n=44</a:t>
            </a:r>
          </a:p>
          <a:p>
            <a:r>
              <a:rPr lang="fi-FI" dirty="0"/>
              <a:t>Sisustus n=52</a:t>
            </a:r>
          </a:p>
          <a:p>
            <a:r>
              <a:rPr lang="fi-FI" dirty="0"/>
              <a:t>Urheilu,kalastus ja metsästys n=53</a:t>
            </a:r>
          </a:p>
          <a:p>
            <a:r>
              <a:rPr lang="fi-FI" dirty="0"/>
              <a:t>Veneet n=47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16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mainoksien vahva yhteneväinen visuaalinen ilme ja kiinnostava viesti tukivat toisiaan hyvin, mikä auttoi vahvistamaan kampanjan kokonaisvaikuttavuutta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Kaikki kampanjan mainokset ovat myös yksinään tarjonneet kuluttajille kiinnostavaa sisältöä, mikä on auttanut vahvistamaan kampanjan kokonaisvaikuttavuutta ja vahvistanut tätä kautta toiston voimaa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24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</a:t>
            </a:r>
            <a:r>
              <a:rPr lang="fi-FI" sz="1200" dirty="0" err="1"/>
              <a:t>displaymainokset</a:t>
            </a:r>
            <a:r>
              <a:rPr lang="fi-FI" sz="1200" dirty="0"/>
              <a:t> auttoivat selkeyttämään ja muistuttamaan kuluttajia kampanjan ydin viestistä, kun taas printtimainos ja </a:t>
            </a:r>
            <a:r>
              <a:rPr lang="fi-FI" sz="1200" dirty="0" err="1"/>
              <a:t>natiiviartikkeli</a:t>
            </a:r>
            <a:r>
              <a:rPr lang="fi-FI" sz="1200" dirty="0"/>
              <a:t> tarjosivat kuluttajille informatiivista sisältöä, mikä on vahvistanut harkinnan tasoa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mainoksien yhteneväinen visuaalinen ilme ja sisältö teemat auttoi vahvistamaan kampanjan kokonaisvaikuttavuutta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948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</a:t>
            </a:r>
            <a:r>
              <a:rPr lang="fi-FI" sz="1200" dirty="0" err="1"/>
              <a:t>displaymainokset</a:t>
            </a:r>
            <a:r>
              <a:rPr lang="fi-FI" sz="1200" dirty="0"/>
              <a:t> auttoivat selkeyttämään ja muistuttamaan kuluttajia kampanjan ydin viestistä, kun taas printtimainos ja </a:t>
            </a:r>
            <a:r>
              <a:rPr lang="fi-FI" sz="1200" dirty="0" err="1"/>
              <a:t>natiiviartikkeli</a:t>
            </a:r>
            <a:r>
              <a:rPr lang="fi-FI" sz="1200" dirty="0"/>
              <a:t> tarjosivat kuluttajille informatiivista sisältöä, mikä on vahvistanut harkinnan tasoa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mainoksien yhteneväinen visuaalinen ilme ja sisältö teemat auttoi vahvistamaan kampanjan kokonaisvaikuttavuutta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0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</a:t>
            </a:r>
            <a:r>
              <a:rPr lang="fi-FI" sz="1200" dirty="0" err="1"/>
              <a:t>displaymainokset</a:t>
            </a:r>
            <a:r>
              <a:rPr lang="fi-FI" sz="1200" dirty="0"/>
              <a:t> auttoivat selkeyttämään ja muistuttamaan kuluttajia kampanjan ydin viestistä, kun taas printtimainos ja </a:t>
            </a:r>
            <a:r>
              <a:rPr lang="fi-FI" sz="1200" dirty="0" err="1"/>
              <a:t>natiiviartikkeli</a:t>
            </a:r>
            <a:r>
              <a:rPr lang="fi-FI" sz="1200" dirty="0"/>
              <a:t> tarjosivat kuluttajille informatiivista sisältöä, mikä on vahvistanut harkinnan tasoa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mainoksien yhteneväinen visuaalinen ilme ja sisältö teemat auttoi vahvistamaan kampanjan kokonaisvaikuttavuutta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24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</a:t>
            </a:r>
            <a:r>
              <a:rPr lang="fi-FI" sz="1200" dirty="0" err="1"/>
              <a:t>displaymainokset</a:t>
            </a:r>
            <a:r>
              <a:rPr lang="fi-FI" sz="1200" dirty="0"/>
              <a:t> auttoivat selkeyttämään ja muistuttamaan kuluttajia kampanjan ydin viestistä, kun taas printtimainos ja </a:t>
            </a:r>
            <a:r>
              <a:rPr lang="fi-FI" sz="1200" dirty="0" err="1"/>
              <a:t>natiiviartikkeli</a:t>
            </a:r>
            <a:r>
              <a:rPr lang="fi-FI" sz="1200" dirty="0"/>
              <a:t> tarjosivat kuluttajille informatiivista sisältöä, mikä on vahvistanut harkinnan tasoa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mainoksien yhteneväinen visuaalinen ilme ja sisältö teemat auttoi vahvistamaan kampanjan kokonaisvaikuttavuutta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12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</a:t>
            </a:r>
            <a:r>
              <a:rPr lang="fi-FI" sz="1200" dirty="0" err="1"/>
              <a:t>displaymainokset</a:t>
            </a:r>
            <a:r>
              <a:rPr lang="fi-FI" sz="1200" dirty="0"/>
              <a:t> auttoivat selkeyttämään ja muistuttamaan kuluttajia kampanjan ydin viestistä, kun taas printtimainos ja </a:t>
            </a:r>
            <a:r>
              <a:rPr lang="fi-FI" sz="1200" dirty="0" err="1"/>
              <a:t>natiiviartikkeli</a:t>
            </a:r>
            <a:r>
              <a:rPr lang="fi-FI" sz="1200" dirty="0"/>
              <a:t> tarjosivat kuluttajille informatiivista sisältöä, mikä on vahvistanut harkinnan tasoa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Kampanjan mainoksien yhteneväinen visuaalinen ilme ja sisältö teemat auttoi vahvistamaan kampanjan kokonaisvaikuttavuutta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3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5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48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17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003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436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669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079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Mainoskokonaisuuksien ratkaisut </a:t>
            </a:r>
            <a:endParaRPr lang="fi-FI" sz="1200" b="0" i="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Aukeama+aukeama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Aukeama+pienempi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Kokosivu+kokosivu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Kokosivu+pienempi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Puolikas+puolikas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Pienempi+pienempi</a:t>
            </a:r>
            <a:r>
              <a:rPr lang="fi-FI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198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3945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05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34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EBF96F-66D2-4797-9351-425B00B94F2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72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hoto, Light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19FD06-183A-4466-8429-09FFE16F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995" y="5418944"/>
            <a:ext cx="1995097" cy="964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53995" y="1982741"/>
            <a:ext cx="7907617" cy="1399194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fi-FI" noProof="0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953995" y="3541408"/>
            <a:ext cx="3744912" cy="50403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AM_logo_RGB.eps"/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643" y="6111355"/>
            <a:ext cx="3308757" cy="25451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smtClean="0"/>
              <a:t>© Digitalist Group Plc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15800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,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06090" y="3021330"/>
            <a:ext cx="6179820" cy="815340"/>
          </a:xfrm>
          <a:prstGeom prst="rect">
            <a:avLst/>
          </a:prstGeom>
        </p:spPr>
        <p:txBody>
          <a:bodyPr anchor="b"/>
          <a:lstStyle>
            <a:lvl1pPr algn="ctr"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B37C5A-80E9-4DD7-96F8-278274C33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5977379"/>
            <a:ext cx="1531288" cy="4059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5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ter,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006090" y="3021330"/>
            <a:ext cx="6179820" cy="815340"/>
          </a:xfrm>
          <a:prstGeom prst="rect">
            <a:avLst/>
          </a:prstGeom>
        </p:spPr>
        <p:txBody>
          <a:bodyPr anchor="b"/>
          <a:lstStyle>
            <a:lvl1pPr algn="ctr"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B37C5A-80E9-4DD7-96F8-278274C33E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5977379"/>
            <a:ext cx="1531288" cy="4059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480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, Light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5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6868"/>
          <a:stretch/>
        </p:blipFill>
        <p:spPr>
          <a:xfrm>
            <a:off x="907718" y="5537086"/>
            <a:ext cx="2552700" cy="1422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B37C5A-80E9-4DD7-96F8-278274C33E7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5977379"/>
            <a:ext cx="1531288" cy="40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446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Photo, Ligh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19FD06-183A-4466-8429-09FFE16FE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1" y="5418944"/>
            <a:ext cx="1995097" cy="96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4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59429" y="6356352"/>
            <a:ext cx="8273142" cy="365125"/>
          </a:xfrm>
          <a:prstGeom prst="rect">
            <a:avLst/>
          </a:prstGeo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658A2824-A84A-8849-B74B-7042BA173C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E30B6-F5FC-4B51-8BA6-6A71F8294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100" y="6512669"/>
            <a:ext cx="192172" cy="216000"/>
          </a:xfrm>
          <a:prstGeom prst="rect">
            <a:avLst/>
          </a:prstGeom>
        </p:spPr>
      </p:pic>
      <p:pic>
        <p:nvPicPr>
          <p:cNvPr id="8" name="Picture 7" descr="AM_logo_RGB.eps"/>
          <p:cNvPicPr>
            <a:picLocks noChangeAspect="1"/>
          </p:cNvPicPr>
          <p:nvPr userDrawn="1"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358" y="6529339"/>
            <a:ext cx="2374592" cy="1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56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eadline, Photo,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80BBB-2D1E-F54C-9818-F110CF680EB6}" type="slidenum">
              <a:rPr lang="en-US" smtClean="0"/>
              <a:pPr/>
              <a:t>‹#›</a:t>
            </a:fld>
            <a:r>
              <a:rPr lang="en-GB"/>
              <a:t> | </a:t>
            </a:r>
            <a:endParaRPr lang="en-US" dirty="0"/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479424" y="701040"/>
            <a:ext cx="3736229" cy="148936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ts val="4800"/>
              </a:lnSpc>
            </a:pPr>
            <a:r>
              <a:rPr lang="sv-S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sv-S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2348880"/>
            <a:ext cx="5426075" cy="3959845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text.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tumblr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craft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beer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freegan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gochujang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marfa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truck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bird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on it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mustache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Jean shorts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asymmetrical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hell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irony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sriracha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pinterest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tbh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quinoa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artisan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Hot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VHS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fam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affogato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mixtape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slow-carb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try-hard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chicharrones.Oh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dummy text for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mockup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quaint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40E30B6-F5FC-4B51-8BA6-6A71F8294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100" y="6512669"/>
            <a:ext cx="192172" cy="2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98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Headline, Photo, 02">
    <p:bg>
      <p:bgPr>
        <a:solidFill>
          <a:srgbClr val="0054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80BBB-2D1E-F54C-9818-F110CF680EB6}" type="slidenum">
              <a:rPr lang="en-US" smtClean="0"/>
              <a:pPr/>
              <a:t>‹#›</a:t>
            </a:fld>
            <a:r>
              <a:rPr lang="en-GB"/>
              <a:t> | </a:t>
            </a:r>
            <a:endParaRPr lang="en-US" dirty="0"/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546659" y="1048003"/>
            <a:ext cx="5426076" cy="9129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ts val="4800"/>
              </a:lnSpc>
            </a:pPr>
            <a:r>
              <a:rPr lang="sv-S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sv-S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46660" y="2119412"/>
            <a:ext cx="5426075" cy="3959845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text.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tumblr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craft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beer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freegan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gochujang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marfa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truck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bird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on it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mustache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Jean shorts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asymmetrical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hell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irony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sriracha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pinterest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tbh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quinoa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artisan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Hot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VHS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fam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affogato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mixtape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slow-carb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try-hard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chicharrones.Oh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dummy text for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mockup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quaint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F10799-5AC2-400A-9178-371144E3D8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100" y="6512709"/>
            <a:ext cx="192172" cy="2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70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rge Headline, Photo, 0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380BBB-2D1E-F54C-9818-F110CF680EB6}" type="slidenum">
              <a:rPr lang="en-US" smtClean="0"/>
              <a:pPr/>
              <a:t>‹#›</a:t>
            </a:fld>
            <a:r>
              <a:rPr lang="en-GB"/>
              <a:t> | </a:t>
            </a:r>
            <a:endParaRPr lang="en-US" dirty="0"/>
          </a:p>
        </p:txBody>
      </p:sp>
      <p:sp>
        <p:nvSpPr>
          <p:cNvPr id="5" name="Title 10"/>
          <p:cNvSpPr>
            <a:spLocks noGrp="1"/>
          </p:cNvSpPr>
          <p:nvPr>
            <p:ph type="title" hasCustomPrompt="1"/>
          </p:nvPr>
        </p:nvSpPr>
        <p:spPr>
          <a:xfrm>
            <a:off x="546659" y="1048003"/>
            <a:ext cx="5426076" cy="91293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lnSpc>
                <a:spcPts val="4800"/>
              </a:lnSpc>
            </a:pPr>
            <a:r>
              <a:rPr lang="sv-S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sv-SE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headline</a:t>
            </a: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46660" y="2119412"/>
            <a:ext cx="5426075" cy="3959845"/>
          </a:xfrm>
          <a:prstGeom prst="rect">
            <a:avLst/>
          </a:prstGeom>
        </p:spPr>
        <p:txBody>
          <a:bodyPr/>
          <a:lstStyle>
            <a:lvl1pPr marL="0" algn="l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Click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text.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tumblr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craft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beer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trade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ethical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freegan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gochujang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marfa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truck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bird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on it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mustache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Jean shorts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asymmetrical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hell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irony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sriracha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pinterest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tbh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pug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quinoa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artisan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Hot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chicken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cray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VHS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fam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affogato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mixtape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slow-carb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bicycle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rights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try-hard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chicharrones.Oh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little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dummy text for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mockup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dirty="0" err="1">
                <a:latin typeface="Arial" panose="020B0604020202020204" pitchFamily="34" charset="0"/>
                <a:cs typeface="Arial" panose="020B0604020202020204" pitchFamily="34" charset="0"/>
              </a:rPr>
              <a:t>quaint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BF10799-5AC2-400A-9178-371144E3D8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100" y="6512709"/>
            <a:ext cx="192172" cy="21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027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63544"/>
            <a:ext cx="6740434" cy="365125"/>
          </a:xfrm>
        </p:spPr>
        <p:txBody>
          <a:bodyPr anchor="b"/>
          <a:lstStyle>
            <a:lvl1pPr algn="l">
              <a:defRPr sz="900"/>
            </a:lvl1pPr>
          </a:lstStyle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© Digitalist Group Plc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0E30B6-F5FC-4B51-8BA6-6A71F82940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2100" y="6512669"/>
            <a:ext cx="192172" cy="216000"/>
          </a:xfrm>
          <a:prstGeom prst="rect">
            <a:avLst/>
          </a:prstGeom>
        </p:spPr>
      </p:pic>
      <p:pic>
        <p:nvPicPr>
          <p:cNvPr id="6" name="Picture 5" descr="AM_logo_RGB.eps"/>
          <p:cNvPicPr>
            <a:picLocks noChangeAspect="1"/>
          </p:cNvPicPr>
          <p:nvPr userDrawn="1"/>
        </p:nvPicPr>
        <p:blipFill>
          <a:blip r:embed="rId3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358" y="6529339"/>
            <a:ext cx="2374592" cy="18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25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,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597" y="1499216"/>
            <a:ext cx="5616403" cy="1325563"/>
          </a:xfrm>
          <a:prstGeom prst="rect">
            <a:avLst/>
          </a:prstGeom>
        </p:spPr>
        <p:txBody>
          <a:bodyPr anchor="b"/>
          <a:lstStyle>
            <a:lvl1pPr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</a:t>
            </a:r>
          </a:p>
        </p:txBody>
      </p:sp>
    </p:spTree>
    <p:extLst>
      <p:ext uri="{BB962C8B-B14F-4D97-AF65-F5344CB8AC3E}">
        <p14:creationId xmlns:p14="http://schemas.microsoft.com/office/powerpoint/2010/main" val="3379991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,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597" y="1499216"/>
            <a:ext cx="5616403" cy="1325563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37C5A-80E9-4DD7-96F8-278274C33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5977379"/>
            <a:ext cx="1531288" cy="4059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380BBB-2D1E-F54C-9818-F110CF680EB6}" type="slidenum">
              <a:rPr lang="en-US" smtClean="0"/>
              <a:pPr/>
              <a:t>‹#›</a:t>
            </a:fld>
            <a:r>
              <a:rPr lang="en-GB"/>
              <a:t>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6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, Warm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597" y="1499216"/>
            <a:ext cx="5616403" cy="1325563"/>
          </a:xfrm>
          <a:prstGeom prst="rect">
            <a:avLst/>
          </a:prstGeom>
        </p:spPr>
        <p:txBody>
          <a:bodyPr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6B37C5A-80E9-4DD7-96F8-278274C33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5977379"/>
            <a:ext cx="1531288" cy="40595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380BBB-2D1E-F54C-9818-F110CF680EB6}" type="slidenum">
              <a:rPr lang="en-US" smtClean="0"/>
              <a:pPr/>
              <a:t>‹#›</a:t>
            </a:fld>
            <a:r>
              <a:rPr lang="en-GB"/>
              <a:t> | </a:t>
            </a:r>
            <a:endParaRPr lang="en-US" dirty="0"/>
          </a:p>
        </p:txBody>
      </p:sp>
      <p:pic>
        <p:nvPicPr>
          <p:cNvPr id="6" name="Picture 5" descr="AM_logo_RGB.eps"/>
          <p:cNvPicPr>
            <a:picLocks noChangeAspect="1"/>
          </p:cNvPicPr>
          <p:nvPr userDrawn="1"/>
        </p:nvPicPr>
        <p:blipFill>
          <a:blip r:embed="rId4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6098602"/>
            <a:ext cx="3151817" cy="24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7678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,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79597" y="1499216"/>
            <a:ext cx="5616403" cy="1325563"/>
          </a:xfrm>
          <a:prstGeom prst="rect">
            <a:avLst/>
          </a:prstGeom>
        </p:spPr>
        <p:txBody>
          <a:bodyPr anchor="b"/>
          <a:lstStyle>
            <a:lvl1pPr>
              <a:defRPr sz="4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Chapter 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B37C5A-80E9-4DD7-96F8-278274C33E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00" y="5977379"/>
            <a:ext cx="1531288" cy="40595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380BBB-2D1E-F54C-9818-F110CF680EB6}" type="slidenum">
              <a:rPr lang="en-US" smtClean="0"/>
              <a:pPr/>
              <a:t>‹#›</a:t>
            </a:fld>
            <a:r>
              <a:rPr lang="en-GB"/>
              <a:t> |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130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837714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© Digitalist Group Plc</a:t>
            </a:r>
          </a:p>
        </p:txBody>
      </p:sp>
    </p:spTree>
    <p:extLst>
      <p:ext uri="{BB962C8B-B14F-4D97-AF65-F5344CB8AC3E}">
        <p14:creationId xmlns:p14="http://schemas.microsoft.com/office/powerpoint/2010/main" val="5171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4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6" r:id="rId10"/>
    <p:sldLayoutId id="2147483668" r:id="rId11"/>
    <p:sldLayoutId id="2147483665" r:id="rId12"/>
    <p:sldLayoutId id="2147483667" r:id="rId13"/>
    <p:sldLayoutId id="2147483669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8.png"/><Relationship Id="rId7" Type="http://schemas.openxmlformats.org/officeDocument/2006/relationships/image" Target="../media/image55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1.emf"/><Relationship Id="rId12" Type="http://schemas.openxmlformats.org/officeDocument/2006/relationships/image" Target="../media/image62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0.emf"/><Relationship Id="rId10" Type="http://schemas.openxmlformats.org/officeDocument/2006/relationships/image" Target="../media/image63.emf"/><Relationship Id="rId4" Type="http://schemas.openxmlformats.org/officeDocument/2006/relationships/oleObject" Target="../embeddings/oleObject1.bin"/><Relationship Id="rId9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18" Type="http://schemas.openxmlformats.org/officeDocument/2006/relationships/image" Target="../media/image36.jpeg"/><Relationship Id="rId26" Type="http://schemas.openxmlformats.org/officeDocument/2006/relationships/image" Target="../media/image44.jpeg"/><Relationship Id="rId3" Type="http://schemas.openxmlformats.org/officeDocument/2006/relationships/image" Target="../media/image21.jpeg"/><Relationship Id="rId21" Type="http://schemas.openxmlformats.org/officeDocument/2006/relationships/image" Target="../media/image39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5" Type="http://schemas.openxmlformats.org/officeDocument/2006/relationships/image" Target="../media/image43.jpeg"/><Relationship Id="rId2" Type="http://schemas.openxmlformats.org/officeDocument/2006/relationships/image" Target="../media/image20.jpeg"/><Relationship Id="rId16" Type="http://schemas.openxmlformats.org/officeDocument/2006/relationships/image" Target="../media/image34.jpeg"/><Relationship Id="rId20" Type="http://schemas.openxmlformats.org/officeDocument/2006/relationships/image" Target="../media/image38.jpeg"/><Relationship Id="rId29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24" Type="http://schemas.openxmlformats.org/officeDocument/2006/relationships/image" Target="../media/image42.jpeg"/><Relationship Id="rId5" Type="http://schemas.openxmlformats.org/officeDocument/2006/relationships/image" Target="../media/image23.jpeg"/><Relationship Id="rId15" Type="http://schemas.openxmlformats.org/officeDocument/2006/relationships/image" Target="../media/image33.jpeg"/><Relationship Id="rId23" Type="http://schemas.openxmlformats.org/officeDocument/2006/relationships/image" Target="../media/image41.jpeg"/><Relationship Id="rId28" Type="http://schemas.openxmlformats.org/officeDocument/2006/relationships/image" Target="../media/image46.jpeg"/><Relationship Id="rId10" Type="http://schemas.openxmlformats.org/officeDocument/2006/relationships/image" Target="../media/image28.jpeg"/><Relationship Id="rId19" Type="http://schemas.openxmlformats.org/officeDocument/2006/relationships/image" Target="../media/image37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Relationship Id="rId14" Type="http://schemas.openxmlformats.org/officeDocument/2006/relationships/image" Target="../media/image32.jpeg"/><Relationship Id="rId22" Type="http://schemas.openxmlformats.org/officeDocument/2006/relationships/image" Target="../media/image40.jpeg"/><Relationship Id="rId27" Type="http://schemas.openxmlformats.org/officeDocument/2006/relationships/image" Target="../media/image45.jpeg"/><Relationship Id="rId30" Type="http://schemas.openxmlformats.org/officeDocument/2006/relationships/image" Target="../media/image4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5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4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png"/><Relationship Id="rId3" Type="http://schemas.openxmlformats.org/officeDocument/2006/relationships/image" Target="../media/image105.png"/><Relationship Id="rId7" Type="http://schemas.openxmlformats.org/officeDocument/2006/relationships/image" Target="../media/image108.png"/><Relationship Id="rId12" Type="http://schemas.openxmlformats.org/officeDocument/2006/relationships/image" Target="../media/image1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112.png"/><Relationship Id="rId5" Type="http://schemas.openxmlformats.org/officeDocument/2006/relationships/image" Target="../media/image74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7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0.jpe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53995" y="2613677"/>
            <a:ext cx="9527315" cy="1399194"/>
          </a:xfrm>
        </p:spPr>
        <p:txBody>
          <a:bodyPr>
            <a:noAutofit/>
          </a:bodyPr>
          <a:lstStyle/>
          <a:p>
            <a:r>
              <a:rPr lang="fi-FI" sz="6000" dirty="0"/>
              <a:t>Aikakauslehtimainonnan</a:t>
            </a:r>
            <a:r>
              <a:rPr lang="fi-FI" sz="5400" dirty="0"/>
              <a:t> </a:t>
            </a:r>
            <a:r>
              <a:rPr lang="fi-FI" sz="6000" dirty="0"/>
              <a:t>tietopankki 2020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57006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2071" y="1037547"/>
            <a:ext cx="9547860" cy="133836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i-FI" sz="4000" b="1" dirty="0" smtClean="0"/>
              <a:t>Aukeaman mainoksen huomioarvo </a:t>
            </a:r>
          </a:p>
          <a:p>
            <a:pPr marL="0" indent="0" algn="ctr">
              <a:buNone/>
            </a:pPr>
            <a:r>
              <a:rPr lang="fi-FI" sz="4000" b="1" dirty="0" smtClean="0"/>
              <a:t>on kasvanut!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72107" y="4657199"/>
            <a:ext cx="1313986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 smtClean="0"/>
              <a:t>2016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3433420" y="2679455"/>
            <a:ext cx="1991360" cy="2062480"/>
            <a:chOff x="8545576" y="2854960"/>
            <a:chExt cx="1991360" cy="20624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71 %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987303" y="4634690"/>
            <a:ext cx="1313986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 smtClean="0"/>
              <a:t>2020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648616" y="2656946"/>
            <a:ext cx="1991360" cy="2062480"/>
            <a:chOff x="8545576" y="2854960"/>
            <a:chExt cx="1991360" cy="20624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76 %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5399263" y="3477668"/>
            <a:ext cx="1313986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 smtClean="0"/>
              <a:t>vs.</a:t>
            </a:r>
            <a:endParaRPr lang="en-US" sz="2000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r>
              <a:rPr lang="fi-FI" dirty="0"/>
              <a:t>Aikakauslehtimainonnan tietopankki 2016</a:t>
            </a:r>
            <a:r>
              <a:rPr lang="fi-FI" dirty="0" smtClean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8105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1293" y="383724"/>
            <a:ext cx="4220839" cy="5448549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032069" y="334380"/>
            <a:ext cx="4933302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Mondelez Finland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 + pienempi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 + pienempi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-mainoskokonaisuuksien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69 %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056" y="3013167"/>
            <a:ext cx="2382687" cy="30757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90 %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7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032069" y="334380"/>
            <a:ext cx="4933302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Me Naiset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HK Scan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 + pienempi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 + pienempi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-mainoskokonaisuuksien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keskiarvoinen huomioarvo </a:t>
            </a:r>
          </a:p>
          <a:p>
            <a:pPr algn="ctr"/>
            <a:r>
              <a:rPr lang="fi-FI" b="1">
                <a:solidFill>
                  <a:schemeClr val="bg2">
                    <a:lumMod val="50000"/>
                  </a:schemeClr>
                </a:solidFill>
              </a:rPr>
              <a:t>69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188" y="687977"/>
            <a:ext cx="3643586" cy="46590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81648" y="687977"/>
            <a:ext cx="1766965" cy="465908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78 %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3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051" y="334380"/>
            <a:ext cx="4110439" cy="5348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400" y="2424464"/>
            <a:ext cx="2897684" cy="3756880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032069" y="334380"/>
            <a:ext cx="4933302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Me Naiset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Kojamo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 + 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 + kokosivu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-mainoskokonaisuuksien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73 %</a:t>
            </a:r>
          </a:p>
        </p:txBody>
      </p:sp>
      <p:sp>
        <p:nvSpPr>
          <p:cNvPr id="12" name="Viisikulmio 4"/>
          <p:cNvSpPr/>
          <p:nvPr/>
        </p:nvSpPr>
        <p:spPr>
          <a:xfrm flipH="1">
            <a:off x="10093622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Advertoriaali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5" name="Group 14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75 %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03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4" y="1862668"/>
            <a:ext cx="8635229" cy="2589744"/>
          </a:xfrm>
        </p:spPr>
        <p:txBody>
          <a:bodyPr>
            <a:noAutofit/>
          </a:bodyPr>
          <a:lstStyle/>
          <a:p>
            <a:r>
              <a:rPr lang="en-US" sz="5400" dirty="0" err="1" smtClean="0"/>
              <a:t>Myönteisesti</a:t>
            </a:r>
            <a:r>
              <a:rPr lang="en-US" sz="5400" dirty="0" smtClean="0"/>
              <a:t> </a:t>
            </a:r>
            <a:r>
              <a:rPr lang="en-US" sz="5400" dirty="0" err="1" smtClean="0"/>
              <a:t>mielikuvaan</a:t>
            </a:r>
            <a:r>
              <a:rPr lang="en-US" sz="5400" dirty="0" smtClean="0"/>
              <a:t> </a:t>
            </a:r>
            <a:r>
              <a:rPr lang="en-US" sz="5400" dirty="0" err="1" smtClean="0"/>
              <a:t>vaikuttaneita</a:t>
            </a:r>
            <a:r>
              <a:rPr lang="en-US" sz="5400" dirty="0" smtClean="0"/>
              <a:t> </a:t>
            </a:r>
            <a:r>
              <a:rPr lang="en-US" sz="5400" dirty="0" err="1" smtClean="0"/>
              <a:t>mainoksia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9159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40457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Fazer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myönteisen mielikuvan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60 %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3839" y="318802"/>
            <a:ext cx="4721945" cy="609775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8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4" y="1862668"/>
            <a:ext cx="8635229" cy="2589744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Aktivoivia</a:t>
            </a:r>
            <a:r>
              <a:rPr lang="en-US" sz="6000" dirty="0" smtClean="0"/>
              <a:t> </a:t>
            </a:r>
            <a:r>
              <a:rPr lang="en-US" sz="6000" dirty="0" err="1" smtClean="0"/>
              <a:t>mainoksia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3878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102015" y="334380"/>
            <a:ext cx="448598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Metsästys ja Kalastus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Normark Suomi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Urheilu, kalastus ja metsästys 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tutustumiskiinnostuksen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76 %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857" y="334380"/>
            <a:ext cx="4605267" cy="594228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71355" y="1965402"/>
            <a:ext cx="3283204" cy="2666542"/>
            <a:chOff x="1371355" y="1965402"/>
            <a:chExt cx="3283204" cy="2666542"/>
          </a:xfrm>
        </p:grpSpPr>
        <p:grpSp>
          <p:nvGrpSpPr>
            <p:cNvPr id="8" name="Group 7"/>
            <p:cNvGrpSpPr/>
            <p:nvPr/>
          </p:nvGrpSpPr>
          <p:grpSpPr>
            <a:xfrm>
              <a:off x="1371355" y="1965402"/>
              <a:ext cx="3283204" cy="1925495"/>
              <a:chOff x="513334" y="1824178"/>
              <a:chExt cx="3283204" cy="192549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646936" y="322645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96 %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513334" y="1824178"/>
                <a:ext cx="3283204" cy="7517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fi-FI" sz="2000" dirty="0"/>
                  <a:t>Tutustumiskiinnostuksen lisääntyminen</a:t>
                </a:r>
                <a:endParaRPr lang="en-US" sz="2000" dirty="0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017277" y="2569464"/>
              <a:ext cx="1991360" cy="2062480"/>
              <a:chOff x="2169677" y="2721864"/>
              <a:chExt cx="1991360" cy="206248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9677" y="2721864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657357" y="3520077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81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102015" y="334380"/>
            <a:ext cx="448598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Vene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Star Brite Suomi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Veneet-toimialan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tutustumiskiinnostuksen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72 %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379" y="334380"/>
            <a:ext cx="4603410" cy="602898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1371355" y="1965402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371355" y="1965402"/>
              <a:ext cx="3283204" cy="1925495"/>
              <a:chOff x="513334" y="1824178"/>
              <a:chExt cx="3283204" cy="1925495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46936" y="322645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96 %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itle 1"/>
              <p:cNvSpPr txBox="1">
                <a:spLocks/>
              </p:cNvSpPr>
              <p:nvPr/>
            </p:nvSpPr>
            <p:spPr>
              <a:xfrm>
                <a:off x="513334" y="1824178"/>
                <a:ext cx="3283204" cy="7517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fi-FI" sz="2000" dirty="0"/>
                  <a:t>Tutustumiskiinnostuksen lisääntyminen</a:t>
                </a:r>
                <a:endParaRPr lang="en-US" sz="2000" dirty="0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2017277" y="2569464"/>
              <a:ext cx="1991360" cy="2062480"/>
              <a:chOff x="2169677" y="2721864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9677" y="2721864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657357" y="3520077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95 %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7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6" y="334380"/>
            <a:ext cx="418118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tutustumiskiinnostuksen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77 %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699" y="334380"/>
            <a:ext cx="4678234" cy="6038988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1371355" y="1965402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371355" y="1965402"/>
              <a:ext cx="3283204" cy="1925495"/>
              <a:chOff x="513334" y="1824178"/>
              <a:chExt cx="3283204" cy="192549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1646936" y="322645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96 %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513334" y="1824178"/>
                <a:ext cx="3283204" cy="7517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fi-FI" sz="2000" dirty="0"/>
                  <a:t>Tutustumiskiinnostuksen lisääntyminen</a:t>
                </a:r>
                <a:endParaRPr lang="en-US" sz="2000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2017277" y="2569464"/>
              <a:ext cx="1991360" cy="2062480"/>
              <a:chOff x="2169677" y="2721864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169677" y="2721864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657357" y="3520077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95 %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87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6" y="334380"/>
            <a:ext cx="418118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Kodin Kuvalehti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Meira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4633" y="334380"/>
            <a:ext cx="4637894" cy="59848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71355" y="1965402"/>
            <a:ext cx="3283204" cy="2666542"/>
            <a:chOff x="1371355" y="1965402"/>
            <a:chExt cx="3283204" cy="2666542"/>
          </a:xfrm>
        </p:grpSpPr>
        <p:grpSp>
          <p:nvGrpSpPr>
            <p:cNvPr id="8" name="Group 7"/>
            <p:cNvGrpSpPr/>
            <p:nvPr/>
          </p:nvGrpSpPr>
          <p:grpSpPr>
            <a:xfrm>
              <a:off x="1371355" y="1965402"/>
              <a:ext cx="3283204" cy="1925495"/>
              <a:chOff x="513334" y="1824178"/>
              <a:chExt cx="3283204" cy="1925495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1479813" y="3226453"/>
                <a:ext cx="13502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77 %*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" name="Title 1"/>
              <p:cNvSpPr txBox="1">
                <a:spLocks/>
              </p:cNvSpPr>
              <p:nvPr/>
            </p:nvSpPr>
            <p:spPr>
              <a:xfrm>
                <a:off x="513334" y="1824178"/>
                <a:ext cx="3283204" cy="7517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fi-FI" sz="2000" dirty="0"/>
                  <a:t>Tutustumiskiinnostuksen lisääntyminen</a:t>
                </a:r>
                <a:endParaRPr lang="en-US" sz="2000" dirty="0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017277" y="2569464"/>
              <a:ext cx="1991360" cy="2062480"/>
              <a:chOff x="2017277" y="2569464"/>
              <a:chExt cx="1991360" cy="206248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17277" y="2569464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2337834" y="3367677"/>
                <a:ext cx="13502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77 %*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*Vertailutieto puuttuu eroavan kysymysmuodon </a:t>
            </a:r>
            <a:r>
              <a:rPr lang="fi-FI" dirty="0" smtClean="0"/>
              <a:t>vuoksi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04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Suuri mainos huomataan</a:t>
            </a:r>
            <a:endParaRPr lang="fi-FI" sz="66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Mainoksen huomanneet, % lukijoista, keskiarvo kaikilta toimialoilta</a:t>
            </a:r>
            <a:endParaRPr lang="fi-FI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962227" y="2971637"/>
            <a:ext cx="29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Mainos-kokonaisuus</a:t>
            </a:r>
            <a:r>
              <a:rPr lang="fi-FI" sz="2800" b="1" dirty="0"/>
              <a:t> </a:t>
            </a:r>
            <a:br>
              <a:rPr lang="fi-FI" sz="2800" b="1" dirty="0"/>
            </a:br>
            <a:r>
              <a:rPr lang="fi-FI" sz="2800" b="1" dirty="0"/>
              <a:t>75 %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96898" y="4167718"/>
            <a:ext cx="110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bg2"/>
                </a:solidFill>
              </a:rPr>
              <a:t>n = 80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380886" y="3050756"/>
            <a:ext cx="12382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b="1" dirty="0"/>
              <a:t>Liite </a:t>
            </a:r>
            <a:br>
              <a:rPr lang="fi-FI" sz="2800" b="1" dirty="0"/>
            </a:br>
            <a:r>
              <a:rPr lang="fi-FI" sz="2800" b="1" dirty="0"/>
              <a:t>78 %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09932" y="3968502"/>
            <a:ext cx="110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bg2"/>
                </a:solidFill>
              </a:rPr>
              <a:t>n = 58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089626" y="2213307"/>
            <a:ext cx="5920217" cy="3811620"/>
            <a:chOff x="3194837" y="2314418"/>
            <a:chExt cx="5920217" cy="3811620"/>
          </a:xfrm>
        </p:grpSpPr>
        <p:sp>
          <p:nvSpPr>
            <p:cNvPr id="32" name="Rectangle 5"/>
            <p:cNvSpPr/>
            <p:nvPr/>
          </p:nvSpPr>
          <p:spPr>
            <a:xfrm>
              <a:off x="3194837" y="2314418"/>
              <a:ext cx="2971671" cy="3811620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"/>
            <p:cNvSpPr/>
            <p:nvPr/>
          </p:nvSpPr>
          <p:spPr>
            <a:xfrm flipH="1">
              <a:off x="6166508" y="2344079"/>
              <a:ext cx="2948546" cy="3781959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5"/>
            <p:cNvSpPr/>
            <p:nvPr/>
          </p:nvSpPr>
          <p:spPr>
            <a:xfrm>
              <a:off x="3395063" y="2520158"/>
              <a:ext cx="2618314" cy="3358386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8"/>
            <p:cNvSpPr/>
            <p:nvPr/>
          </p:nvSpPr>
          <p:spPr>
            <a:xfrm>
              <a:off x="7657774" y="2629286"/>
              <a:ext cx="1297169" cy="3348704"/>
            </a:xfrm>
            <a:custGeom>
              <a:avLst/>
              <a:gdLst>
                <a:gd name="connsiteX0" fmla="*/ 0 w 1137149"/>
                <a:gd name="connsiteY0" fmla="*/ 0 h 3219164"/>
                <a:gd name="connsiteX1" fmla="*/ 1137149 w 1137149"/>
                <a:gd name="connsiteY1" fmla="*/ 0 h 3219164"/>
                <a:gd name="connsiteX2" fmla="*/ 1137149 w 1137149"/>
                <a:gd name="connsiteY2" fmla="*/ 3219164 h 3219164"/>
                <a:gd name="connsiteX3" fmla="*/ 0 w 1137149"/>
                <a:gd name="connsiteY3" fmla="*/ 3219164 h 3219164"/>
                <a:gd name="connsiteX4" fmla="*/ 0 w 1137149"/>
                <a:gd name="connsiteY4" fmla="*/ 0 h 321916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8382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259069"/>
                <a:gd name="connsiteY0" fmla="*/ 0 h 3409664"/>
                <a:gd name="connsiteX1" fmla="*/ 1114289 w 1259069"/>
                <a:gd name="connsiteY1" fmla="*/ 160020 h 3409664"/>
                <a:gd name="connsiteX2" fmla="*/ 1259069 w 1259069"/>
                <a:gd name="connsiteY2" fmla="*/ 3409664 h 3409664"/>
                <a:gd name="connsiteX3" fmla="*/ 38100 w 1259069"/>
                <a:gd name="connsiteY3" fmla="*/ 3249644 h 3409664"/>
                <a:gd name="connsiteX4" fmla="*/ 0 w 1259069"/>
                <a:gd name="connsiteY4" fmla="*/ 0 h 3409664"/>
                <a:gd name="connsiteX0" fmla="*/ 0 w 1266689"/>
                <a:gd name="connsiteY0" fmla="*/ 0 h 3341084"/>
                <a:gd name="connsiteX1" fmla="*/ 1121909 w 1266689"/>
                <a:gd name="connsiteY1" fmla="*/ 91440 h 3341084"/>
                <a:gd name="connsiteX2" fmla="*/ 1266689 w 1266689"/>
                <a:gd name="connsiteY2" fmla="*/ 3341084 h 3341084"/>
                <a:gd name="connsiteX3" fmla="*/ 45720 w 1266689"/>
                <a:gd name="connsiteY3" fmla="*/ 3181064 h 3341084"/>
                <a:gd name="connsiteX4" fmla="*/ 0 w 1266689"/>
                <a:gd name="connsiteY4" fmla="*/ 0 h 3341084"/>
                <a:gd name="connsiteX0" fmla="*/ 0 w 1266689"/>
                <a:gd name="connsiteY0" fmla="*/ 51435 h 3392519"/>
                <a:gd name="connsiteX1" fmla="*/ 1106669 w 1266689"/>
                <a:gd name="connsiteY1" fmla="*/ 28575 h 3392519"/>
                <a:gd name="connsiteX2" fmla="*/ 1266689 w 1266689"/>
                <a:gd name="connsiteY2" fmla="*/ 3392519 h 3392519"/>
                <a:gd name="connsiteX3" fmla="*/ 45720 w 1266689"/>
                <a:gd name="connsiteY3" fmla="*/ 3232499 h 3392519"/>
                <a:gd name="connsiteX4" fmla="*/ 0 w 1266689"/>
                <a:gd name="connsiteY4" fmla="*/ 51435 h 3392519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327649"/>
                <a:gd name="connsiteY0" fmla="*/ 22860 h 3356324"/>
                <a:gd name="connsiteX1" fmla="*/ 1106669 w 1327649"/>
                <a:gd name="connsiteY1" fmla="*/ 0 h 3356324"/>
                <a:gd name="connsiteX2" fmla="*/ 1327649 w 1327649"/>
                <a:gd name="connsiteY2" fmla="*/ 3356324 h 3356324"/>
                <a:gd name="connsiteX3" fmla="*/ 45720 w 1327649"/>
                <a:gd name="connsiteY3" fmla="*/ 3203924 h 3356324"/>
                <a:gd name="connsiteX4" fmla="*/ 0 w 1327649"/>
                <a:gd name="connsiteY4" fmla="*/ 22860 h 3356324"/>
                <a:gd name="connsiteX0" fmla="*/ 0 w 1289549"/>
                <a:gd name="connsiteY0" fmla="*/ 22860 h 3325844"/>
                <a:gd name="connsiteX1" fmla="*/ 1106669 w 1289549"/>
                <a:gd name="connsiteY1" fmla="*/ 0 h 3325844"/>
                <a:gd name="connsiteX2" fmla="*/ 1289549 w 1289549"/>
                <a:gd name="connsiteY2" fmla="*/ 3325844 h 3325844"/>
                <a:gd name="connsiteX3" fmla="*/ 45720 w 1289549"/>
                <a:gd name="connsiteY3" fmla="*/ 3203924 h 3325844"/>
                <a:gd name="connsiteX4" fmla="*/ 0 w 1289549"/>
                <a:gd name="connsiteY4" fmla="*/ 22860 h 3325844"/>
                <a:gd name="connsiteX0" fmla="*/ 0 w 1297169"/>
                <a:gd name="connsiteY0" fmla="*/ 0 h 3386804"/>
                <a:gd name="connsiteX1" fmla="*/ 1114289 w 1297169"/>
                <a:gd name="connsiteY1" fmla="*/ 60960 h 3386804"/>
                <a:gd name="connsiteX2" fmla="*/ 1297169 w 1297169"/>
                <a:gd name="connsiteY2" fmla="*/ 3386804 h 3386804"/>
                <a:gd name="connsiteX3" fmla="*/ 53340 w 1297169"/>
                <a:gd name="connsiteY3" fmla="*/ 3264884 h 3386804"/>
                <a:gd name="connsiteX4" fmla="*/ 0 w 1297169"/>
                <a:gd name="connsiteY4" fmla="*/ 0 h 3386804"/>
                <a:gd name="connsiteX0" fmla="*/ 0 w 1297169"/>
                <a:gd name="connsiteY0" fmla="*/ 0 h 3348704"/>
                <a:gd name="connsiteX1" fmla="*/ 1114289 w 1297169"/>
                <a:gd name="connsiteY1" fmla="*/ 22860 h 3348704"/>
                <a:gd name="connsiteX2" fmla="*/ 1297169 w 1297169"/>
                <a:gd name="connsiteY2" fmla="*/ 3348704 h 3348704"/>
                <a:gd name="connsiteX3" fmla="*/ 53340 w 1297169"/>
                <a:gd name="connsiteY3" fmla="*/ 3226784 h 3348704"/>
                <a:gd name="connsiteX4" fmla="*/ 0 w 1297169"/>
                <a:gd name="connsiteY4" fmla="*/ 0 h 33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7169" h="3348704">
                  <a:moveTo>
                    <a:pt x="0" y="0"/>
                  </a:moveTo>
                  <a:cubicBezTo>
                    <a:pt x="396830" y="22860"/>
                    <a:pt x="763179" y="38100"/>
                    <a:pt x="1114289" y="22860"/>
                  </a:cubicBezTo>
                  <a:lnTo>
                    <a:pt x="1297169" y="3348704"/>
                  </a:lnTo>
                  <a:cubicBezTo>
                    <a:pt x="852079" y="3224244"/>
                    <a:pt x="498430" y="3259804"/>
                    <a:pt x="53340" y="32267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866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6" y="334380"/>
            <a:ext cx="418118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Kodin Kuvalehti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Tokmanni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Liite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861" y="368086"/>
            <a:ext cx="4033771" cy="5119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3094" y="2292629"/>
            <a:ext cx="1520114" cy="19275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3151" y="2675825"/>
            <a:ext cx="1520114" cy="19275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32" y="3550557"/>
            <a:ext cx="1520114" cy="19370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797" y="4005492"/>
            <a:ext cx="1522497" cy="193469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71355" y="1965402"/>
            <a:ext cx="3283204" cy="2666542"/>
            <a:chOff x="1371355" y="1965402"/>
            <a:chExt cx="3283204" cy="2666542"/>
          </a:xfrm>
        </p:grpSpPr>
        <p:grpSp>
          <p:nvGrpSpPr>
            <p:cNvPr id="16" name="Group 15"/>
            <p:cNvGrpSpPr/>
            <p:nvPr/>
          </p:nvGrpSpPr>
          <p:grpSpPr>
            <a:xfrm>
              <a:off x="1371355" y="1965402"/>
              <a:ext cx="3283204" cy="1925495"/>
              <a:chOff x="513334" y="1824178"/>
              <a:chExt cx="3283204" cy="192549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1479813" y="3226453"/>
                <a:ext cx="13502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77 %*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513334" y="1824178"/>
                <a:ext cx="3283204" cy="751749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rm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b="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r>
                  <a:rPr lang="fi-FI" sz="2000" dirty="0"/>
                  <a:t>Tutustumiskiinnostuksen lisääntyminen</a:t>
                </a:r>
                <a:endParaRPr lang="en-US" sz="2000" dirty="0"/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017277" y="2569464"/>
              <a:ext cx="1991360" cy="2062480"/>
              <a:chOff x="2017277" y="2569464"/>
              <a:chExt cx="1991360" cy="20624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017277" y="2569464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2337834" y="3367677"/>
                <a:ext cx="13502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69 %*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*Vertailutieto puuttuu eroavan kysymysmuodon </a:t>
            </a:r>
            <a:r>
              <a:rPr lang="fi-FI" dirty="0" smtClean="0"/>
              <a:t>vuoksi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11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348220" y="328386"/>
            <a:ext cx="3329474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Liite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ostokiinnostuksen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76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7637" y="328386"/>
            <a:ext cx="4674891" cy="60970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6" name="Group 15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92 %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8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185551" y="328386"/>
            <a:ext cx="3654811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ostokiinnostuksen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76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29" y="328386"/>
            <a:ext cx="4697045" cy="60632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91 %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82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371355" y="318658"/>
            <a:ext cx="3541320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Kodin Kuvalehti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Atria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155" y="318658"/>
            <a:ext cx="4663673" cy="604232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8" name="Group 17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917715" y="3653173"/>
                <a:ext cx="12470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80 %*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*Vertailutieto puuttuu eroavan kysymysmuodon </a:t>
            </a:r>
            <a:r>
              <a:rPr lang="fi-FI" dirty="0" smtClean="0"/>
              <a:t>vuoksi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4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371355" y="334379"/>
            <a:ext cx="3541320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Kauneus &amp; Terveys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Unilever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Hygieniatuotteet-toimialan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ostokiinnostuksen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57 %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3001" y="334379"/>
            <a:ext cx="4648087" cy="605030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79 %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03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475990" y="334380"/>
            <a:ext cx="373803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Fazer 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tutustumiskiinnostuksen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76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63" y="334380"/>
            <a:ext cx="4699486" cy="606642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95 %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47160" y="334380"/>
            <a:ext cx="353159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Deko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Ellos Finland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Sisustus-toimialan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ostokiinnostuksen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71 %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823" y="334380"/>
            <a:ext cx="4683034" cy="604518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23" name="Group 2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91 %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09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371355" y="337040"/>
            <a:ext cx="3407294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Suomen Kuvalehti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Sinituote Oy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½ 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Puhdistustuotteet-toimialan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ostokiinnostuksen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75 %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6719" y="337040"/>
            <a:ext cx="2302497" cy="606127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92 %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1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801624" y="443006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/>
              <a:t>Vasemman ja oikean sivun mainosten huomaamisessa ei ole suurta eroa</a:t>
            </a:r>
            <a:endParaRPr lang="fi-FI" sz="2000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mainoksen huomanneiden osuus lukijoista</a:t>
            </a:r>
            <a:endParaRPr lang="fi-FI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931018" y="2943773"/>
            <a:ext cx="2386206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333" b="1" dirty="0"/>
              <a:t>Oikea sivu</a:t>
            </a:r>
            <a:br>
              <a:rPr lang="fi-FI" sz="3333" b="1" dirty="0"/>
            </a:br>
            <a:r>
              <a:rPr lang="fi-FI" sz="3333" b="1" dirty="0"/>
              <a:t>66 %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183618" y="4095230"/>
            <a:ext cx="110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bg2"/>
                </a:solidFill>
              </a:rPr>
              <a:t>n = 762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089626" y="2213307"/>
            <a:ext cx="5920217" cy="3811620"/>
            <a:chOff x="3089626" y="2213307"/>
            <a:chExt cx="5920217" cy="3811620"/>
          </a:xfrm>
        </p:grpSpPr>
        <p:sp>
          <p:nvSpPr>
            <p:cNvPr id="6" name="Rectangle 5"/>
            <p:cNvSpPr/>
            <p:nvPr/>
          </p:nvSpPr>
          <p:spPr>
            <a:xfrm>
              <a:off x="3089626" y="2213307"/>
              <a:ext cx="2971671" cy="3811620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"/>
            <p:cNvSpPr/>
            <p:nvPr/>
          </p:nvSpPr>
          <p:spPr>
            <a:xfrm flipH="1">
              <a:off x="6061297" y="2242968"/>
              <a:ext cx="2948546" cy="3781959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"/>
            <p:cNvSpPr/>
            <p:nvPr/>
          </p:nvSpPr>
          <p:spPr>
            <a:xfrm>
              <a:off x="3289852" y="2419047"/>
              <a:ext cx="2618314" cy="3358386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 flipH="1">
              <a:off x="6215103" y="2439367"/>
              <a:ext cx="2623744" cy="3365351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4" name="Straight Connector 23"/>
          <p:cNvCxnSpPr/>
          <p:nvPr/>
        </p:nvCxnSpPr>
        <p:spPr>
          <a:xfrm flipH="1">
            <a:off x="8157849" y="4028570"/>
            <a:ext cx="3085324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801624" y="2900900"/>
            <a:ext cx="3256598" cy="1563662"/>
            <a:chOff x="801624" y="2900900"/>
            <a:chExt cx="3256598" cy="1563662"/>
          </a:xfrm>
        </p:grpSpPr>
        <p:sp>
          <p:nvSpPr>
            <p:cNvPr id="16" name="TextBox 15"/>
            <p:cNvSpPr txBox="1"/>
            <p:nvPr/>
          </p:nvSpPr>
          <p:spPr>
            <a:xfrm>
              <a:off x="801624" y="2900900"/>
              <a:ext cx="2527236" cy="111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3333" b="1" dirty="0"/>
                <a:t>Vasen sivu </a:t>
              </a:r>
              <a:br>
                <a:rPr lang="fi-FI" sz="3333" b="1" dirty="0"/>
              </a:br>
              <a:r>
                <a:rPr lang="fi-FI" sz="3333" b="1" dirty="0"/>
                <a:t>64 %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H="1" flipV="1">
              <a:off x="937337" y="4020286"/>
              <a:ext cx="3120885" cy="29396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956037" y="4095230"/>
              <a:ext cx="110920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i-FI" b="1" dirty="0">
                  <a:solidFill>
                    <a:schemeClr val="bg2"/>
                  </a:solidFill>
                </a:rPr>
                <a:t>n = 431</a:t>
              </a: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2022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31089" y="2656294"/>
            <a:ext cx="9086111" cy="1545413"/>
            <a:chOff x="1531089" y="2455473"/>
            <a:chExt cx="8814391" cy="1545413"/>
          </a:xfrm>
        </p:grpSpPr>
        <p:grpSp>
          <p:nvGrpSpPr>
            <p:cNvPr id="3" name="Group 2"/>
            <p:cNvGrpSpPr/>
            <p:nvPr/>
          </p:nvGrpSpPr>
          <p:grpSpPr>
            <a:xfrm>
              <a:off x="1531089" y="2455473"/>
              <a:ext cx="1748002" cy="1545413"/>
              <a:chOff x="1605517" y="2700022"/>
              <a:chExt cx="1748002" cy="1545413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605517" y="2700022"/>
                <a:ext cx="1748002" cy="1179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400" b="1" dirty="0"/>
                  <a:t>Alkuosa</a:t>
                </a:r>
                <a:br>
                  <a:rPr lang="fi-FI" sz="2400" b="1" dirty="0"/>
                </a:br>
                <a:r>
                  <a:rPr lang="fi-FI" sz="4667" b="1" dirty="0"/>
                  <a:t>68 %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924915" y="3876103"/>
                <a:ext cx="1109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b="1" dirty="0">
                    <a:solidFill>
                      <a:schemeClr val="bg2"/>
                    </a:solidFill>
                  </a:rPr>
                  <a:t>n = 521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142936" y="2455473"/>
              <a:ext cx="1685638" cy="1545413"/>
              <a:chOff x="5193628" y="2700022"/>
              <a:chExt cx="1685638" cy="1545413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5193628" y="2700022"/>
                <a:ext cx="1685638" cy="1179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400" b="1" dirty="0"/>
                  <a:t>Keskiosa</a:t>
                </a:r>
              </a:p>
              <a:p>
                <a:pPr algn="ctr"/>
                <a:r>
                  <a:rPr lang="fi-FI" sz="4667" b="1" dirty="0"/>
                  <a:t>64 %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481843" y="3876103"/>
                <a:ext cx="1109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b="1" dirty="0">
                    <a:solidFill>
                      <a:schemeClr val="bg2"/>
                    </a:solidFill>
                  </a:rPr>
                  <a:t>n = 284</a:t>
                </a: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8692418" y="2455473"/>
              <a:ext cx="1653062" cy="1545413"/>
              <a:chOff x="8766846" y="2700022"/>
              <a:chExt cx="1653062" cy="1545413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8766846" y="2700022"/>
                <a:ext cx="1653062" cy="1179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400" b="1" dirty="0"/>
                  <a:t>Loppuosa</a:t>
                </a:r>
                <a:br>
                  <a:rPr lang="fi-FI" sz="2400" b="1" dirty="0"/>
                </a:br>
                <a:r>
                  <a:rPr lang="fi-FI" sz="4667" b="1" dirty="0"/>
                  <a:t>59 %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038774" y="3876103"/>
                <a:ext cx="1109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b="1" dirty="0">
                    <a:solidFill>
                      <a:schemeClr val="bg2"/>
                    </a:solidFill>
                  </a:rPr>
                  <a:t>n = 176</a:t>
                </a:r>
              </a:p>
            </p:txBody>
          </p:sp>
        </p:grpSp>
      </p:grpSp>
      <p:sp>
        <p:nvSpPr>
          <p:cNvPr id="19" name="Title 1"/>
          <p:cNvSpPr txBox="1">
            <a:spLocks/>
          </p:cNvSpPr>
          <p:nvPr/>
        </p:nvSpPr>
        <p:spPr>
          <a:xfrm>
            <a:off x="801624" y="456453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/>
              <a:t>Mainos huomataan lähes yhtä </a:t>
            </a:r>
            <a:r>
              <a:rPr lang="fi-FI" sz="3600" dirty="0" smtClean="0"/>
              <a:t>hyvin </a:t>
            </a:r>
            <a:r>
              <a:rPr lang="fi-FI" sz="3600" dirty="0"/>
              <a:t>kaikkialla lehdessä – eli lehdet luetaan kannesta kanteen</a:t>
            </a:r>
            <a:endParaRPr lang="fi-FI" sz="20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mainoksen huomanneiden osuus lukijoista</a:t>
            </a:r>
            <a:endParaRPr lang="fi-FI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447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01053" y="2654397"/>
            <a:ext cx="10878651" cy="1549207"/>
            <a:chOff x="701053" y="2700022"/>
            <a:chExt cx="10878651" cy="1549207"/>
          </a:xfrm>
        </p:grpSpPr>
        <p:sp>
          <p:nvSpPr>
            <p:cNvPr id="14" name="TextBox 13"/>
            <p:cNvSpPr txBox="1"/>
            <p:nvPr/>
          </p:nvSpPr>
          <p:spPr>
            <a:xfrm>
              <a:off x="5689708" y="2700022"/>
              <a:ext cx="3556929" cy="117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b="1" dirty="0"/>
                <a:t>Viimeinen aukeama</a:t>
              </a:r>
              <a:br>
                <a:rPr lang="fi-FI" sz="2400" b="1" dirty="0"/>
              </a:br>
              <a:r>
                <a:rPr lang="fi-FI" sz="4667" b="1" dirty="0"/>
                <a:t>63 %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022775" y="2700022"/>
              <a:ext cx="3556929" cy="117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b="1" dirty="0"/>
                <a:t>Takakansi</a:t>
              </a:r>
            </a:p>
            <a:p>
              <a:pPr algn="ctr"/>
              <a:r>
                <a:rPr lang="fi-FI" sz="4667" b="1" dirty="0"/>
                <a:t>67 %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1053" y="2700022"/>
              <a:ext cx="3556929" cy="117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400" b="1" dirty="0"/>
                <a:t>1. aukeama</a:t>
              </a:r>
              <a:br>
                <a:rPr lang="fi-FI" sz="2400" b="1" dirty="0"/>
              </a:br>
              <a:r>
                <a:rPr lang="fi-FI" sz="4667" b="1" dirty="0"/>
                <a:t>67 %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24914" y="3879897"/>
              <a:ext cx="110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>
                  <a:solidFill>
                    <a:schemeClr val="bg2"/>
                  </a:solidFill>
                </a:rPr>
                <a:t>n = 185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246636" y="3879897"/>
              <a:ext cx="110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>
                  <a:solidFill>
                    <a:schemeClr val="bg2"/>
                  </a:solidFill>
                </a:rPr>
                <a:t>n = 164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13568" y="3879897"/>
              <a:ext cx="110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>
                  <a:solidFill>
                    <a:schemeClr val="bg2"/>
                  </a:solidFill>
                </a:rPr>
                <a:t>n = 81</a:t>
              </a: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mainoksen huomanneiden osuus lukijoista</a:t>
            </a:r>
            <a:endParaRPr lang="fi-FI" sz="1200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1624" y="456453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600" dirty="0"/>
              <a:t>Mainos huomataan lähes yhtä </a:t>
            </a:r>
            <a:r>
              <a:rPr lang="fi-FI" sz="3600" dirty="0" smtClean="0"/>
              <a:t>hyvin </a:t>
            </a:r>
            <a:r>
              <a:rPr lang="fi-FI" sz="3600" dirty="0"/>
              <a:t>kaikkialla lehdessä – eli lehdet luetaan kannesta kanteen</a:t>
            </a:r>
            <a:endParaRPr lang="fi-FI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04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759" y="2750672"/>
            <a:ext cx="10450918" cy="1338369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fi-FI" sz="3600" b="1" dirty="0"/>
              <a:t>Eri toimialoista parhaiten </a:t>
            </a:r>
            <a:r>
              <a:rPr lang="fi-FI" sz="3600" b="1" dirty="0" smtClean="0"/>
              <a:t>huomattiin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3600" b="1" dirty="0" smtClean="0">
                <a:solidFill>
                  <a:schemeClr val="accent1"/>
                </a:solidFill>
              </a:rPr>
              <a:t>meikki-, värikosmetiikka- ja tuoksumainokset</a:t>
            </a:r>
            <a:r>
              <a:rPr lang="fi-FI" sz="3600" b="1" dirty="0" smtClean="0"/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fi-FI" sz="3600" b="1" dirty="0" smtClean="0"/>
              <a:t>joiden </a:t>
            </a:r>
            <a:r>
              <a:rPr lang="fi-FI" sz="3600" b="1" dirty="0"/>
              <a:t>kokosivun mainosten keskimääräinen huomioarvo </a:t>
            </a:r>
            <a:r>
              <a:rPr lang="fi-FI" sz="3600" b="1" dirty="0" smtClean="0"/>
              <a:t>oli jopa 78 </a:t>
            </a:r>
            <a:r>
              <a:rPr lang="fi-FI" sz="3600" b="1" dirty="0"/>
              <a:t>%.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59429" y="6356352"/>
            <a:ext cx="8273142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1596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7443192"/>
              </p:ext>
            </p:extLst>
          </p:nvPr>
        </p:nvGraphicFramePr>
        <p:xfrm>
          <a:off x="1288668" y="1735793"/>
          <a:ext cx="7526148" cy="413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980934" y="2179778"/>
            <a:ext cx="328320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000" dirty="0" smtClean="0"/>
              <a:t>Kokosivujen</a:t>
            </a:r>
            <a:endParaRPr lang="fi-FI" sz="2000" dirty="0"/>
          </a:p>
          <a:p>
            <a:pPr algn="ctr"/>
            <a:r>
              <a:rPr lang="fi-FI" sz="2000" dirty="0"/>
              <a:t>keskiarvoinen huomioarvo</a:t>
            </a: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624" y="685052"/>
            <a:ext cx="1113936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 dirty="0"/>
              <a:t>Mainonnan huomaaminen eri toimialoilla</a:t>
            </a:r>
            <a:endParaRPr lang="fi-FI" sz="2667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mainoksen huomanneiden osuus lukijoista</a:t>
            </a:r>
            <a:endParaRPr lang="fi-FI" sz="12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3512" y="6414530"/>
            <a:ext cx="3459951" cy="291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900" b="0" dirty="0"/>
              <a:t>*Tutkittuja mainoksia alle 25 kpl</a:t>
            </a:r>
            <a:endParaRPr lang="en-US" sz="900" b="0" dirty="0"/>
          </a:p>
        </p:txBody>
      </p:sp>
      <p:grpSp>
        <p:nvGrpSpPr>
          <p:cNvPr id="10" name="Group 9"/>
          <p:cNvGrpSpPr/>
          <p:nvPr/>
        </p:nvGrpSpPr>
        <p:grpSpPr>
          <a:xfrm>
            <a:off x="8626856" y="2783840"/>
            <a:ext cx="1991360" cy="2062480"/>
            <a:chOff x="8545576" y="2854960"/>
            <a:chExt cx="1991360" cy="20624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66 %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374102" y="6340684"/>
            <a:ext cx="6740434" cy="365125"/>
          </a:xfrm>
        </p:spPr>
        <p:txBody>
          <a:bodyPr/>
          <a:lstStyle/>
          <a:p>
            <a:pPr algn="ctr"/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3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5" y="3126848"/>
            <a:ext cx="5616403" cy="1325563"/>
          </a:xfrm>
        </p:spPr>
        <p:txBody>
          <a:bodyPr>
            <a:noAutofit/>
          </a:bodyPr>
          <a:lstStyle/>
          <a:p>
            <a:r>
              <a:rPr lang="en-US" sz="6000" dirty="0" err="1"/>
              <a:t>Hyvin</a:t>
            </a:r>
            <a:r>
              <a:rPr lang="en-US" sz="6000" dirty="0"/>
              <a:t> </a:t>
            </a:r>
            <a:r>
              <a:rPr lang="en-US" sz="6000" dirty="0" err="1"/>
              <a:t>huomattuja</a:t>
            </a:r>
            <a:r>
              <a:rPr lang="en-US" sz="6000" dirty="0"/>
              <a:t> </a:t>
            </a:r>
            <a:r>
              <a:rPr lang="en-US" sz="6000" dirty="0" err="1"/>
              <a:t>mainoksia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765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6391" y="2759816"/>
            <a:ext cx="8999220" cy="13383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>
                <a:solidFill>
                  <a:schemeClr val="accent1"/>
                </a:solidFill>
              </a:rPr>
              <a:t>Selkeät </a:t>
            </a:r>
            <a:r>
              <a:rPr lang="fi-FI" sz="4000" b="1" dirty="0" smtClean="0"/>
              <a:t>ja</a:t>
            </a:r>
            <a:r>
              <a:rPr lang="fi-FI" sz="4000" b="1" dirty="0" smtClean="0">
                <a:solidFill>
                  <a:schemeClr val="accent1"/>
                </a:solidFill>
              </a:rPr>
              <a:t> värikkäät </a:t>
            </a:r>
            <a:r>
              <a:rPr lang="fi-FI" sz="4000" b="1" dirty="0" smtClean="0"/>
              <a:t>mainokset huomataan erityisen hyvin. 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57162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756" y="320648"/>
            <a:ext cx="4743500" cy="61232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66 %</a:t>
            </a:r>
          </a:p>
        </p:txBody>
      </p:sp>
      <p:sp>
        <p:nvSpPr>
          <p:cNvPr id="11" name="Pyöristetty suorakulmio 7"/>
          <p:cNvSpPr/>
          <p:nvPr/>
        </p:nvSpPr>
        <p:spPr>
          <a:xfrm>
            <a:off x="1254417" y="320648"/>
            <a:ext cx="3809338" cy="13702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  <a:endParaRPr lang="fi-FI" sz="2000" b="1" dirty="0"/>
          </a:p>
          <a:p>
            <a:r>
              <a:rPr lang="fi-FI" sz="2000" b="1" dirty="0"/>
              <a:t>Mainostaja: </a:t>
            </a:r>
            <a:r>
              <a:rPr lang="fi-FI" sz="2000" dirty="0"/>
              <a:t>Fazer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4" name="Group 13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33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812526"/>
            <a:ext cx="10515600" cy="751749"/>
          </a:xfrm>
        </p:spPr>
        <p:txBody>
          <a:bodyPr>
            <a:normAutofit/>
          </a:bodyPr>
          <a:lstStyle/>
          <a:p>
            <a:r>
              <a:rPr lang="en-US" dirty="0" err="1"/>
              <a:t>Tutkimuksen</a:t>
            </a:r>
            <a:r>
              <a:rPr lang="en-US" dirty="0"/>
              <a:t> </a:t>
            </a:r>
            <a:r>
              <a:rPr lang="en-US" dirty="0" err="1"/>
              <a:t>toteutus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1190752" y="2707539"/>
            <a:ext cx="5797295" cy="2057907"/>
          </a:xfrm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fi-FI" dirty="0"/>
              <a:t>Digitalist yhdisti Aikakausmedian toimeksiannosta mediatalojen aikakauslehtimainonnan tutkimustiedon vuosilta 2016-2020.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184" y="1592120"/>
            <a:ext cx="944992" cy="9449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69BB0D-F134-CE4E-B575-9544966511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7265" y="2995074"/>
            <a:ext cx="2164500" cy="938728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4841"/>
          <a:stretch/>
        </p:blipFill>
        <p:spPr bwMode="auto">
          <a:xfrm>
            <a:off x="7657852" y="5164876"/>
            <a:ext cx="3010148" cy="548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341" y="4333232"/>
            <a:ext cx="2981170" cy="432214"/>
          </a:xfrm>
          <a:prstGeom prst="rect">
            <a:avLst/>
          </a:prstGeom>
        </p:spPr>
      </p:pic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74A7B5EC-C493-4BE4-B56C-6A12C9AA9CFA}"/>
              </a:ext>
            </a:extLst>
          </p:cNvPr>
          <p:cNvSpPr txBox="1">
            <a:spLocks noChangeAspect="1"/>
          </p:cNvSpPr>
          <p:nvPr/>
        </p:nvSpPr>
        <p:spPr>
          <a:xfrm>
            <a:off x="9096563" y="1536753"/>
            <a:ext cx="995202" cy="995202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noFill/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noFill/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noFill/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noFill/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noFill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73648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66 %</a:t>
            </a:r>
          </a:p>
        </p:txBody>
      </p:sp>
      <p:sp>
        <p:nvSpPr>
          <p:cNvPr id="11" name="Pyöristetty suorakulmio 7"/>
          <p:cNvSpPr/>
          <p:nvPr/>
        </p:nvSpPr>
        <p:spPr>
          <a:xfrm>
            <a:off x="1254417" y="320648"/>
            <a:ext cx="3809338" cy="13702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  <a:endParaRPr lang="fi-FI" sz="2000" b="1" dirty="0"/>
          </a:p>
          <a:p>
            <a:r>
              <a:rPr lang="fi-FI" sz="2000" b="1" dirty="0"/>
              <a:t>Mainostaja: </a:t>
            </a:r>
            <a:r>
              <a:rPr lang="fi-FI" sz="2000" dirty="0"/>
              <a:t>Hartwall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363" y="320648"/>
            <a:ext cx="4735893" cy="611341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89 %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82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3314" y="2794985"/>
            <a:ext cx="9235732" cy="13383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/>
              <a:t>Myös </a:t>
            </a:r>
            <a:r>
              <a:rPr lang="fi-FI" sz="4000" b="1" dirty="0" smtClean="0">
                <a:solidFill>
                  <a:schemeClr val="accent1"/>
                </a:solidFill>
              </a:rPr>
              <a:t>ihmiset</a:t>
            </a:r>
            <a:r>
              <a:rPr lang="fi-FI" sz="4000" b="1" dirty="0" smtClean="0"/>
              <a:t> mainonnan pääosassa kiinnittävät lukijoiden huomion tehokkaasti. 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93564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66 %</a:t>
            </a:r>
          </a:p>
        </p:txBody>
      </p:sp>
      <p:sp>
        <p:nvSpPr>
          <p:cNvPr id="11" name="Pyöristetty suorakulmio 7"/>
          <p:cNvSpPr/>
          <p:nvPr/>
        </p:nvSpPr>
        <p:spPr>
          <a:xfrm>
            <a:off x="1254417" y="320648"/>
            <a:ext cx="3809338" cy="13702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</a:t>
            </a:r>
            <a:r>
              <a:rPr lang="fi-FI" sz="2000" dirty="0"/>
              <a:t> Gloria</a:t>
            </a:r>
            <a:endParaRPr lang="fi-FI" sz="2000" b="1" dirty="0"/>
          </a:p>
          <a:p>
            <a:r>
              <a:rPr lang="fi-FI" sz="2000" b="1" dirty="0"/>
              <a:t>Mainostaja: </a:t>
            </a:r>
            <a:r>
              <a:rPr lang="fi-FI" sz="2000" dirty="0"/>
              <a:t>L’Oréal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872" y="320648"/>
            <a:ext cx="5258556" cy="601614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90%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481" y="1125603"/>
            <a:ext cx="6574993" cy="4241053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Eeva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Cellbes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Aukeamien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76 %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30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226" y="990256"/>
            <a:ext cx="7220679" cy="4628764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Kodin Kuvalehti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L’Oréal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Aukeamien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76 %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88 %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41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288668" y="1735792"/>
          <a:ext cx="7526148" cy="3933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9114536" y="3582053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bg1"/>
                </a:solidFill>
              </a:rPr>
              <a:t>66 %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980934" y="2179778"/>
            <a:ext cx="328320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000" dirty="0"/>
              <a:t>Kokosivujen</a:t>
            </a:r>
          </a:p>
          <a:p>
            <a:pPr algn="ctr"/>
            <a:r>
              <a:rPr lang="fi-FI" sz="2000" dirty="0"/>
              <a:t>keskiarvoinen huomioarvo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01624" y="564029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dirty="0"/>
              <a:t>Kuluttajien huomion herättämiseksi on mahdollista hyödyntää erilaisia mainonnan </a:t>
            </a:r>
            <a:r>
              <a:rPr lang="fi-FI" sz="3200" dirty="0" smtClean="0"/>
              <a:t>erikoiskeinoja</a:t>
            </a:r>
            <a:endParaRPr lang="fi-FI" sz="18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mainoksen huomanneiden osuus lukijoista</a:t>
            </a:r>
            <a:endParaRPr lang="fi-FI" sz="12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8626856" y="2783840"/>
            <a:ext cx="1991360" cy="2062480"/>
            <a:chOff x="8545576" y="2854960"/>
            <a:chExt cx="1991360" cy="20624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66 %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*Tutkittuja mainoksia alle 25 </a:t>
            </a:r>
            <a:r>
              <a:rPr lang="fi-FI" dirty="0" smtClean="0"/>
              <a:t>kpl</a:t>
            </a:r>
          </a:p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6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039" y="2733183"/>
            <a:ext cx="9704884" cy="13383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>
                <a:solidFill>
                  <a:schemeClr val="accent1"/>
                </a:solidFill>
              </a:rPr>
              <a:t>Tuotenäytteitä</a:t>
            </a:r>
            <a:r>
              <a:rPr lang="fi-FI" sz="4000" b="1" dirty="0" smtClean="0"/>
              <a:t> ja </a:t>
            </a:r>
            <a:r>
              <a:rPr lang="fi-FI" sz="4000" b="1" dirty="0" smtClean="0">
                <a:solidFill>
                  <a:schemeClr val="accent1"/>
                </a:solidFill>
              </a:rPr>
              <a:t>reseptejä</a:t>
            </a:r>
            <a:r>
              <a:rPr lang="fi-FI" sz="4000" b="1" dirty="0" smtClean="0"/>
              <a:t> hyödynnetään mainonnassa tehokkaimpina erikoiskeinoina lukijoiden huomion herättämiseksi.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98810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8757002"/>
              </p:ext>
            </p:extLst>
          </p:nvPr>
        </p:nvGraphicFramePr>
        <p:xfrm>
          <a:off x="6476667" y="3367677"/>
          <a:ext cx="2324134" cy="311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" name="Acrobat Document" r:id="rId4" imgW="6152959" imgH="8258175" progId="AcroExch.Document.DC">
                  <p:embed/>
                </p:oleObj>
              </mc:Choice>
              <mc:Fallback>
                <p:oleObj name="Acrobat Document" r:id="rId4" imgW="6152959" imgH="82581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6667" y="3367677"/>
                        <a:ext cx="2324134" cy="3119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8171985"/>
              </p:ext>
            </p:extLst>
          </p:nvPr>
        </p:nvGraphicFramePr>
        <p:xfrm>
          <a:off x="8931554" y="3367677"/>
          <a:ext cx="2324133" cy="3119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" name="Acrobat Document" r:id="rId6" imgW="6152959" imgH="8258175" progId="AcroExch.Document.DC">
                  <p:embed/>
                </p:oleObj>
              </mc:Choice>
              <mc:Fallback>
                <p:oleObj name="Acrobat Document" r:id="rId6" imgW="6152959" imgH="82581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931554" y="3367677"/>
                        <a:ext cx="2324133" cy="31192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yöristetty suorakulmio 7"/>
          <p:cNvSpPr/>
          <p:nvPr/>
        </p:nvSpPr>
        <p:spPr>
          <a:xfrm>
            <a:off x="1032069" y="334380"/>
            <a:ext cx="4933302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 smtClean="0"/>
              <a:t>Elle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/>
              <a:t>Lumene</a:t>
            </a:r>
          </a:p>
          <a:p>
            <a:r>
              <a:rPr lang="fi-FI" sz="2000" b="1" dirty="0"/>
              <a:t>Mainoksen koko: </a:t>
            </a:r>
            <a:r>
              <a:rPr lang="fi-FI" sz="2000" dirty="0" smtClean="0"/>
              <a:t>Aukeama + aukeama</a:t>
            </a:r>
            <a:endParaRPr lang="fi-FI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Kokosivujen tuotenäytemainonnan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keskiarvoinen </a:t>
            </a:r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huomioarvo* 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81 %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Viisikulmio 4"/>
          <p:cNvSpPr/>
          <p:nvPr/>
        </p:nvSpPr>
        <p:spPr>
          <a:xfrm flipH="1">
            <a:off x="10093622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Tuotenäyte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6" name="Group 15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90 %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*Vertailu kokosivujen mainoksiin tutkittujen mainoskokonaisuuksien tuotenäytemainosten pienen määrän vuoksi.</a:t>
            </a:r>
          </a:p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051" y="355777"/>
            <a:ext cx="2377830" cy="305803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3346352"/>
              </p:ext>
            </p:extLst>
          </p:nvPr>
        </p:nvGraphicFramePr>
        <p:xfrm>
          <a:off x="8911392" y="384254"/>
          <a:ext cx="2364459" cy="3001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6" name="Acrobat Document" r:id="rId11" imgW="6505303" imgH="8258175" progId="AcroExch.Document.DC">
                  <p:embed/>
                </p:oleObj>
              </mc:Choice>
              <mc:Fallback>
                <p:oleObj name="Acrobat Document" r:id="rId11" imgW="6505303" imgH="8258175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11392" y="384254"/>
                        <a:ext cx="2364459" cy="3001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125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0997" y="1103444"/>
            <a:ext cx="7013567" cy="4528466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Suomen Sokeri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Kokosivujen reseptimainonnan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keskiarvoinen </a:t>
            </a:r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huomioarvo*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70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sp>
        <p:nvSpPr>
          <p:cNvPr id="11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 smtClean="0">
                <a:solidFill>
                  <a:schemeClr val="bg1"/>
                </a:solidFill>
              </a:rPr>
              <a:t>Resepti</a:t>
            </a:r>
            <a:endParaRPr lang="fi-FI" sz="20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90 %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 kokosivujen mainoksiin tutkittujen </a:t>
            </a:r>
            <a:r>
              <a:rPr lang="fi-FI" dirty="0" smtClean="0"/>
              <a:t>aukeamien reseptimainosten </a:t>
            </a:r>
            <a:r>
              <a:rPr lang="fi-FI" dirty="0"/>
              <a:t>pienen määrän vuoksi.</a:t>
            </a:r>
          </a:p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19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Eeva</a:t>
            </a:r>
            <a:endParaRPr lang="fi-FI" sz="2000" b="1" dirty="0"/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900" y="334380"/>
            <a:ext cx="4752644" cy="61377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reseptimainonnan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70 %</a:t>
            </a:r>
          </a:p>
        </p:txBody>
      </p:sp>
      <p:sp>
        <p:nvSpPr>
          <p:cNvPr id="11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Resepti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20" name="Group 19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88 %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1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812526"/>
            <a:ext cx="10515600" cy="751749"/>
          </a:xfrm>
        </p:spPr>
        <p:txBody>
          <a:bodyPr>
            <a:normAutofit/>
          </a:bodyPr>
          <a:lstStyle/>
          <a:p>
            <a:r>
              <a:rPr lang="en-US" dirty="0" err="1"/>
              <a:t>Tutkimuksen</a:t>
            </a:r>
            <a:r>
              <a:rPr lang="en-US" dirty="0"/>
              <a:t> </a:t>
            </a:r>
            <a:r>
              <a:rPr lang="en-US" dirty="0" err="1"/>
              <a:t>toteutus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525" y="3894535"/>
            <a:ext cx="1504179" cy="1100278"/>
          </a:xfrm>
          <a:prstGeom prst="rect">
            <a:avLst/>
          </a:prstGeom>
        </p:spPr>
      </p:pic>
      <p:sp>
        <p:nvSpPr>
          <p:cNvPr id="19" name="Text Placeholder 4"/>
          <p:cNvSpPr txBox="1">
            <a:spLocks/>
          </p:cNvSpPr>
          <p:nvPr/>
        </p:nvSpPr>
        <p:spPr>
          <a:xfrm>
            <a:off x="1190752" y="2707539"/>
            <a:ext cx="5797295" cy="2057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Tx/>
              <a:buNone/>
            </a:pPr>
            <a:r>
              <a:rPr lang="fi-FI" dirty="0"/>
              <a:t>Mainokset tutkittiin lehtien lukijapaneeleissa, joista saatiin yhteensä noin 280 000 vastausta 2265 mainoksesta.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9FD06-183A-4466-8429-09FFE16FE8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5953" y="2271546"/>
            <a:ext cx="2417011" cy="116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8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3782" y="334380"/>
            <a:ext cx="4459501" cy="6029844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Seiska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Kotipizza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66 %</a:t>
            </a:r>
          </a:p>
        </p:txBody>
      </p:sp>
      <p:sp>
        <p:nvSpPr>
          <p:cNvPr id="11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Kupongit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81 %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9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Meidän Perhe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Tallink Silja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Liite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Liitteiden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78 %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239" y="1209606"/>
            <a:ext cx="6352059" cy="4438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8022" y="3367677"/>
            <a:ext cx="3875816" cy="2712549"/>
          </a:xfrm>
          <a:prstGeom prst="rect">
            <a:avLst/>
          </a:prstGeom>
        </p:spPr>
      </p:pic>
      <p:sp>
        <p:nvSpPr>
          <p:cNvPr id="13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Liite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6" name="Group 15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88 %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8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5" y="1862668"/>
            <a:ext cx="7384582" cy="2589744"/>
          </a:xfrm>
        </p:spPr>
        <p:txBody>
          <a:bodyPr>
            <a:noAutofit/>
          </a:bodyPr>
          <a:lstStyle/>
          <a:p>
            <a:r>
              <a:rPr lang="en-US" sz="6000" dirty="0" err="1"/>
              <a:t>Hyvin</a:t>
            </a:r>
            <a:r>
              <a:rPr lang="en-US" sz="6000" dirty="0"/>
              <a:t> </a:t>
            </a:r>
            <a:r>
              <a:rPr lang="en-US" sz="6000" dirty="0" err="1"/>
              <a:t>huomattuja</a:t>
            </a:r>
            <a:r>
              <a:rPr lang="en-US" sz="6000" dirty="0"/>
              <a:t> </a:t>
            </a:r>
            <a:r>
              <a:rPr lang="en-US" sz="6000" dirty="0" err="1"/>
              <a:t>mainoksia</a:t>
            </a:r>
            <a:r>
              <a:rPr lang="en-US" sz="6000" dirty="0"/>
              <a:t> -</a:t>
            </a:r>
            <a:br>
              <a:rPr lang="en-US" sz="6000" dirty="0"/>
            </a:br>
            <a:r>
              <a:rPr lang="en-US" sz="6000" dirty="0" err="1"/>
              <a:t>Mainonnan</a:t>
            </a:r>
            <a:r>
              <a:rPr lang="en-US" sz="6000" dirty="0"/>
              <a:t> </a:t>
            </a:r>
            <a:r>
              <a:rPr lang="en-US" sz="6000" dirty="0" err="1"/>
              <a:t>luonne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25610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390918"/>
              </p:ext>
            </p:extLst>
          </p:nvPr>
        </p:nvGraphicFramePr>
        <p:xfrm>
          <a:off x="1022238" y="1775199"/>
          <a:ext cx="7526148" cy="413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9114536" y="3582053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bg1"/>
                </a:solidFill>
              </a:rPr>
              <a:t>66 %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980934" y="2179778"/>
            <a:ext cx="328320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000" dirty="0"/>
              <a:t>Kokosivujen</a:t>
            </a:r>
          </a:p>
          <a:p>
            <a:pPr algn="ctr"/>
            <a:r>
              <a:rPr lang="fi-FI" sz="2000" dirty="0"/>
              <a:t>keskiarvoinen huomioarvo</a:t>
            </a:r>
            <a:endParaRPr lang="en-US" sz="2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01624" y="564029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800" dirty="0"/>
              <a:t>Printissä on mahdollista mainostaa monesta eri näkökulmasta – tuotemainonta on tällä hetkellä tehokkainta </a:t>
            </a:r>
            <a:endParaRPr lang="fi-FI" sz="16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mainoksen huomanneiden osuus lukijoista</a:t>
            </a:r>
            <a:endParaRPr lang="fi-FI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8626856" y="2783840"/>
            <a:ext cx="1991360" cy="2062480"/>
            <a:chOff x="8545576" y="2854960"/>
            <a:chExt cx="1991360" cy="20624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66 %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513" y="1999360"/>
            <a:ext cx="10596089" cy="264621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/>
              <a:t>Tehokkaimmat brändi- ja palvelumainokset hyödyntävät </a:t>
            </a:r>
            <a:r>
              <a:rPr lang="fi-FI" sz="4000" b="1" dirty="0" smtClean="0">
                <a:solidFill>
                  <a:schemeClr val="accent1"/>
                </a:solidFill>
              </a:rPr>
              <a:t>tarinankerrontaa</a:t>
            </a:r>
            <a:r>
              <a:rPr lang="fi-FI" sz="4000" b="1" dirty="0" smtClean="0"/>
              <a:t> mainonnan pääviestin välittämisen keinona.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321423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985" y="1976583"/>
            <a:ext cx="10398032" cy="29048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/>
              <a:t>Huomiota herättävässä brändimainonnassa tulee korostaa </a:t>
            </a:r>
            <a:r>
              <a:rPr lang="fi-FI" sz="4000" b="1" dirty="0" smtClean="0">
                <a:solidFill>
                  <a:schemeClr val="accent1"/>
                </a:solidFill>
              </a:rPr>
              <a:t>brändin arvoja </a:t>
            </a:r>
            <a:r>
              <a:rPr lang="fi-FI" sz="4000" b="1" dirty="0" smtClean="0"/>
              <a:t>ja</a:t>
            </a:r>
            <a:r>
              <a:rPr lang="fi-FI" sz="4000" b="1" dirty="0" smtClean="0">
                <a:solidFill>
                  <a:schemeClr val="accent1"/>
                </a:solidFill>
              </a:rPr>
              <a:t> ominaisuuksia kantaaottavalla</a:t>
            </a:r>
            <a:r>
              <a:rPr lang="fi-FI" sz="4000" b="1" dirty="0" smtClean="0"/>
              <a:t> ja lukijaa puhuttelevalla tavalla.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6217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239" y="990256"/>
            <a:ext cx="6823852" cy="4405972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034972" y="334380"/>
            <a:ext cx="424822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Unilever Finland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brändimainonnan keskiarvoinen </a:t>
            </a:r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huomioarvo* 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61 %</a:t>
            </a:r>
          </a:p>
        </p:txBody>
      </p:sp>
      <p:sp>
        <p:nvSpPr>
          <p:cNvPr id="11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 smtClean="0">
                <a:solidFill>
                  <a:schemeClr val="bg1"/>
                </a:solidFill>
              </a:rPr>
              <a:t>Brändi</a:t>
            </a:r>
            <a:endParaRPr lang="fi-FI" sz="2400" b="1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7" name="Group 16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 kokosivujen mainoksiin tutkittujen aukeamien </a:t>
            </a:r>
            <a:r>
              <a:rPr lang="fi-FI" dirty="0" smtClean="0"/>
              <a:t>brändimainosten </a:t>
            </a:r>
            <a:r>
              <a:rPr lang="fi-FI" dirty="0"/>
              <a:t>pienen määrän vuoksi</a:t>
            </a:r>
            <a:r>
              <a:rPr lang="fi-FI" dirty="0" smtClean="0"/>
              <a:t>.</a:t>
            </a:r>
          </a:p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554" y="319770"/>
            <a:ext cx="4695518" cy="6061299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69482" y="319770"/>
            <a:ext cx="3759324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SOK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</a:t>
            </a:r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brändimainonnan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61 %</a:t>
            </a:r>
          </a:p>
        </p:txBody>
      </p:sp>
      <p:sp>
        <p:nvSpPr>
          <p:cNvPr id="13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Brändi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2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2" y="1976583"/>
            <a:ext cx="9964689" cy="290483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/>
              <a:t>Huomiota herättävässä palvelumainonnassa tulee korostaa </a:t>
            </a:r>
            <a:r>
              <a:rPr lang="fi-FI" sz="4000" b="1" dirty="0" smtClean="0">
                <a:solidFill>
                  <a:schemeClr val="accent1"/>
                </a:solidFill>
              </a:rPr>
              <a:t>palvelun ominaisuuksia </a:t>
            </a:r>
            <a:r>
              <a:rPr lang="fi-FI" sz="4000" b="1" dirty="0" smtClean="0"/>
              <a:t>ja</a:t>
            </a:r>
            <a:r>
              <a:rPr lang="fi-FI" sz="4000" b="1" dirty="0" smtClean="0">
                <a:solidFill>
                  <a:schemeClr val="accent1"/>
                </a:solidFill>
              </a:rPr>
              <a:t> hyötyjä </a:t>
            </a:r>
            <a:r>
              <a:rPr lang="fi-FI" sz="4000" b="1" dirty="0" smtClean="0"/>
              <a:t>lukijaa kiinnostavalla tavalla.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32848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34" y="334380"/>
            <a:ext cx="4914752" cy="5993268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ET-Lehti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Tjäreborg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palvelumainonnan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60 %</a:t>
            </a:r>
          </a:p>
        </p:txBody>
      </p:sp>
      <p:sp>
        <p:nvSpPr>
          <p:cNvPr id="12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Palvelu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87 %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29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444" y="1560450"/>
            <a:ext cx="1128989" cy="14733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061" y="2069894"/>
            <a:ext cx="1151378" cy="148505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6022" y="2691370"/>
            <a:ext cx="1137110" cy="1473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872" y="3104785"/>
            <a:ext cx="1128989" cy="14338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661" y="3549762"/>
            <a:ext cx="1128462" cy="14553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307" y="3999930"/>
            <a:ext cx="1151378" cy="14850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328" y="4385758"/>
            <a:ext cx="1136711" cy="1485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4450" y="4769364"/>
            <a:ext cx="1128989" cy="14733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9554" y="1560449"/>
            <a:ext cx="1190487" cy="153573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49" y="2103517"/>
            <a:ext cx="1189932" cy="15346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503" y="2702918"/>
            <a:ext cx="1189932" cy="153463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797" y="3183294"/>
            <a:ext cx="1189932" cy="153463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2503" y="3649359"/>
            <a:ext cx="1190487" cy="153573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0291" y="4187160"/>
            <a:ext cx="1189932" cy="153463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199" y="4551948"/>
            <a:ext cx="1199050" cy="155421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731" y="1560449"/>
            <a:ext cx="1088038" cy="1473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126" y="2049825"/>
            <a:ext cx="1128989" cy="1501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2693" y="2688891"/>
            <a:ext cx="1128989" cy="15015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5126" y="3131721"/>
            <a:ext cx="1128989" cy="14733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0326" y="3595175"/>
            <a:ext cx="1128462" cy="14553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4561" y="4008628"/>
            <a:ext cx="1136711" cy="1485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1644" y="4402655"/>
            <a:ext cx="1128989" cy="145075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9231" y="4773305"/>
            <a:ext cx="1128462" cy="1455359"/>
          </a:xfrm>
          <a:prstGeom prst="rect">
            <a:avLst/>
          </a:prstGeom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 dirty="0"/>
              <a:t>Tutkitut lehdet</a:t>
            </a:r>
            <a:endParaRPr lang="fi-FI" sz="2667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362" y="1560449"/>
            <a:ext cx="1190487" cy="15535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8715" y="2072952"/>
            <a:ext cx="1214097" cy="156595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715" y="2571664"/>
            <a:ext cx="1199051" cy="162403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448" y="3201171"/>
            <a:ext cx="1214097" cy="15659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1683" y="3777012"/>
            <a:ext cx="1175431" cy="156595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747" y="4264927"/>
            <a:ext cx="1189932" cy="1534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74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1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1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1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1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1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51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1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51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1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151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01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51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01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51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9264" y="1572769"/>
            <a:ext cx="10253474" cy="371246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/>
              <a:t>Yhteiskunnallisessa mainonnassa mainostajan arvoja edustavan  </a:t>
            </a:r>
            <a:r>
              <a:rPr lang="fi-FI" sz="4000" b="1" dirty="0" smtClean="0">
                <a:solidFill>
                  <a:schemeClr val="accent1"/>
                </a:solidFill>
              </a:rPr>
              <a:t>julkisuuden henkilön </a:t>
            </a:r>
            <a:r>
              <a:rPr lang="fi-FI" sz="4000" b="1" dirty="0" smtClean="0"/>
              <a:t>nostaminen pääosaan herättää lukijoiden huomion tehokkaasti. 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0766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1774" y="334380"/>
            <a:ext cx="4709504" cy="6079352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153505" y="334380"/>
            <a:ext cx="4011162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Syöpäsäätiö </a:t>
            </a:r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2" name="Viisikulmio 4"/>
          <p:cNvSpPr/>
          <p:nvPr/>
        </p:nvSpPr>
        <p:spPr>
          <a:xfrm flipH="1">
            <a:off x="10093622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Yhteis-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kunnallinen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028" y="4631944"/>
            <a:ext cx="390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yhteiskunnallisen mainonnan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62 %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5" name="Group 14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91 %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7602" y="331762"/>
            <a:ext cx="4703676" cy="6071829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471848" y="299804"/>
            <a:ext cx="5627394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Suomen Pelastusarmeijan säätiö </a:t>
            </a:r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62028" y="4631944"/>
            <a:ext cx="390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yhteiskunnallisen mainonnan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62 %</a:t>
            </a:r>
          </a:p>
        </p:txBody>
      </p:sp>
      <p:sp>
        <p:nvSpPr>
          <p:cNvPr id="12" name="Viisikulmio 4"/>
          <p:cNvSpPr/>
          <p:nvPr/>
        </p:nvSpPr>
        <p:spPr>
          <a:xfrm flipH="1">
            <a:off x="10093622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Yhteis-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kunnallinen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9</a:t>
                </a:r>
                <a:r>
                  <a:rPr lang="fi-FI" sz="2800" b="1" dirty="0" smtClean="0">
                    <a:solidFill>
                      <a:schemeClr val="bg1"/>
                    </a:solidFill>
                  </a:rPr>
                  <a:t>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02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71" y="1873386"/>
            <a:ext cx="2505724" cy="2623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760" y="1534351"/>
            <a:ext cx="3048204" cy="3078015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1302502" y="4623043"/>
            <a:ext cx="2456698" cy="68099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Huomioarvo</a:t>
            </a:r>
            <a:endParaRPr lang="en-US" sz="24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504431" y="4612366"/>
            <a:ext cx="3877569" cy="1138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400" dirty="0" err="1"/>
              <a:t>Myönteinen</a:t>
            </a:r>
            <a:r>
              <a:rPr lang="en-US" sz="2400" dirty="0"/>
              <a:t> </a:t>
            </a:r>
            <a:r>
              <a:rPr lang="en-US" sz="2400" dirty="0" err="1"/>
              <a:t>vaikutus</a:t>
            </a:r>
            <a:r>
              <a:rPr lang="en-US" sz="2400" dirty="0"/>
              <a:t> </a:t>
            </a:r>
            <a:r>
              <a:rPr lang="en-US" sz="2400" dirty="0" err="1"/>
              <a:t>mielikuvaan</a:t>
            </a:r>
            <a:endParaRPr lang="en-US" sz="2400" dirty="0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8614151" y="4643363"/>
            <a:ext cx="2206249" cy="680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fi-FI" sz="2400" dirty="0"/>
              <a:t>Aktivointi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996849" y="1798890"/>
            <a:ext cx="1062220" cy="2689062"/>
            <a:chOff x="1996849" y="1798890"/>
            <a:chExt cx="1062220" cy="26890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4904" y="3649069"/>
              <a:ext cx="697498" cy="838883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028237" y="1839530"/>
              <a:ext cx="1030832" cy="1674448"/>
            </a:xfrm>
            <a:custGeom>
              <a:avLst/>
              <a:gdLst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121085 w 726493"/>
                <a:gd name="connsiteY6" fmla="*/ 155668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71553 w 726493"/>
                <a:gd name="connsiteY4" fmla="*/ 13466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493" h="1556683">
                  <a:moveTo>
                    <a:pt x="0" y="121085"/>
                  </a:moveTo>
                  <a:cubicBezTo>
                    <a:pt x="0" y="54212"/>
                    <a:pt x="54212" y="0"/>
                    <a:pt x="121085" y="0"/>
                  </a:cubicBezTo>
                  <a:lnTo>
                    <a:pt x="605408" y="0"/>
                  </a:lnTo>
                  <a:cubicBezTo>
                    <a:pt x="672281" y="0"/>
                    <a:pt x="726493" y="54212"/>
                    <a:pt x="726493" y="121085"/>
                  </a:cubicBezTo>
                  <a:lnTo>
                    <a:pt x="571553" y="1346698"/>
                  </a:lnTo>
                  <a:cubicBezTo>
                    <a:pt x="571553" y="1413571"/>
                    <a:pt x="499561" y="1554143"/>
                    <a:pt x="442848" y="1556683"/>
                  </a:cubicBezTo>
                  <a:lnTo>
                    <a:pt x="293805" y="1554143"/>
                  </a:lnTo>
                  <a:cubicBezTo>
                    <a:pt x="226932" y="1554143"/>
                    <a:pt x="165100" y="1347531"/>
                    <a:pt x="165100" y="1280658"/>
                  </a:cubicBezTo>
                  <a:lnTo>
                    <a:pt x="0" y="12108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/>
            <p:cNvSpPr/>
            <p:nvPr/>
          </p:nvSpPr>
          <p:spPr>
            <a:xfrm>
              <a:off x="1996849" y="1798890"/>
              <a:ext cx="1030832" cy="1674448"/>
            </a:xfrm>
            <a:custGeom>
              <a:avLst/>
              <a:gdLst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121085 w 726493"/>
                <a:gd name="connsiteY6" fmla="*/ 155668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71553 w 726493"/>
                <a:gd name="connsiteY4" fmla="*/ 13466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493" h="1556683">
                  <a:moveTo>
                    <a:pt x="0" y="121085"/>
                  </a:moveTo>
                  <a:cubicBezTo>
                    <a:pt x="0" y="54212"/>
                    <a:pt x="54212" y="0"/>
                    <a:pt x="121085" y="0"/>
                  </a:cubicBezTo>
                  <a:lnTo>
                    <a:pt x="605408" y="0"/>
                  </a:lnTo>
                  <a:cubicBezTo>
                    <a:pt x="672281" y="0"/>
                    <a:pt x="726493" y="54212"/>
                    <a:pt x="726493" y="121085"/>
                  </a:cubicBezTo>
                  <a:lnTo>
                    <a:pt x="571553" y="1346698"/>
                  </a:lnTo>
                  <a:cubicBezTo>
                    <a:pt x="571553" y="1413571"/>
                    <a:pt x="499561" y="1554143"/>
                    <a:pt x="442848" y="1556683"/>
                  </a:cubicBezTo>
                  <a:lnTo>
                    <a:pt x="293805" y="1554143"/>
                  </a:lnTo>
                  <a:cubicBezTo>
                    <a:pt x="226932" y="1554143"/>
                    <a:pt x="165100" y="1347531"/>
                    <a:pt x="165100" y="1280658"/>
                  </a:cubicBezTo>
                  <a:lnTo>
                    <a:pt x="0" y="12108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563464" y="985247"/>
            <a:ext cx="4039369" cy="47653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05031" y="1266412"/>
            <a:ext cx="3499290" cy="47653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72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0101775"/>
              </p:ext>
            </p:extLst>
          </p:nvPr>
        </p:nvGraphicFramePr>
        <p:xfrm>
          <a:off x="1288668" y="1838960"/>
          <a:ext cx="7526148" cy="403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980934" y="2179778"/>
            <a:ext cx="328320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sz="2000" dirty="0"/>
              <a:t>Kokosivujen</a:t>
            </a:r>
          </a:p>
          <a:p>
            <a:pPr algn="ctr">
              <a:lnSpc>
                <a:spcPct val="120000"/>
              </a:lnSpc>
            </a:pPr>
            <a:r>
              <a:rPr lang="fi-FI" sz="2000" dirty="0"/>
              <a:t>myönteisen mielikuvan </a:t>
            </a:r>
          </a:p>
          <a:p>
            <a:pPr algn="ctr">
              <a:lnSpc>
                <a:spcPct val="120000"/>
              </a:lnSpc>
            </a:pPr>
            <a:r>
              <a:rPr lang="fi-FI" sz="2000" dirty="0"/>
              <a:t>keskiarvo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200" dirty="0"/>
              <a:t>Myönteinen vaikutus mielikuvaan eri toimialoilla </a:t>
            </a:r>
            <a:endParaRPr lang="fi-FI" sz="18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01624" y="1421166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vaikutti myönteisesti mielikuvaan, % mainoksen huomanneista</a:t>
            </a:r>
            <a:endParaRPr lang="fi-FI" sz="20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8626856" y="2783840"/>
            <a:ext cx="1991360" cy="2062480"/>
            <a:chOff x="8545576" y="2854960"/>
            <a:chExt cx="1991360" cy="2062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51 %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i-FI" dirty="0"/>
              <a:t>*Tutkittuja mainoksia alle 25 kpl</a:t>
            </a:r>
          </a:p>
          <a:p>
            <a:pPr>
              <a:lnSpc>
                <a:spcPct val="120000"/>
              </a:lnSpc>
            </a:pPr>
            <a:r>
              <a:rPr lang="fi-FI" dirty="0" smtClean="0"/>
              <a:t>**Tutkittuja </a:t>
            </a:r>
            <a:r>
              <a:rPr lang="fi-FI" dirty="0"/>
              <a:t>mainoksia alle 10 </a:t>
            </a:r>
            <a:r>
              <a:rPr lang="fi-FI" dirty="0" smtClean="0"/>
              <a:t>kpl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9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8101" y="2229364"/>
            <a:ext cx="2510754" cy="2628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50" y="2319630"/>
            <a:ext cx="2709814" cy="345169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000" dirty="0"/>
              <a:t>Minkälainen mainonta saa aikaan myönteisen mielikuvan mainostajasta?</a:t>
            </a:r>
          </a:p>
          <a:p>
            <a:r>
              <a:rPr lang="fi-FI" sz="2400" dirty="0"/>
              <a:t>Top 5 taustatekijät</a:t>
            </a:r>
            <a:endParaRPr lang="fi-FI" sz="3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4663" y="3812094"/>
            <a:ext cx="800159" cy="466769"/>
          </a:xfrm>
          <a:prstGeom prst="rect">
            <a:avLst/>
          </a:prstGeom>
        </p:spPr>
      </p:pic>
      <p:sp>
        <p:nvSpPr>
          <p:cNvPr id="28" name="Title 3"/>
          <p:cNvSpPr txBox="1">
            <a:spLocks/>
          </p:cNvSpPr>
          <p:nvPr/>
        </p:nvSpPr>
        <p:spPr>
          <a:xfrm>
            <a:off x="7974212" y="4748884"/>
            <a:ext cx="3058532" cy="1138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sz="2000" dirty="0"/>
              <a:t>Myönteinen vaikutus mielikuvaan mainostajasta</a:t>
            </a:r>
            <a:endParaRPr lang="en-US" sz="2000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3194550" y="2516239"/>
            <a:ext cx="4586993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000" dirty="0"/>
              <a:t>Kiinnostava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000" dirty="0"/>
              <a:t>Hyvännäköinen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000" dirty="0" smtClean="0"/>
              <a:t>Muusta lehtimainonnasta erottuva</a:t>
            </a:r>
            <a:endParaRPr lang="fi-FI" sz="2000" dirty="0"/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000" dirty="0"/>
              <a:t>Selkeä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fi-FI" sz="2000" dirty="0"/>
              <a:t>Tunteita herättävä tai tietoa antava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1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4348" y="2901859"/>
            <a:ext cx="8595174" cy="13383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>
                <a:solidFill>
                  <a:schemeClr val="accent1"/>
                </a:solidFill>
              </a:rPr>
              <a:t>Hyvännäköiset</a:t>
            </a:r>
            <a:r>
              <a:rPr lang="fi-FI" sz="4000" b="1" dirty="0" smtClean="0"/>
              <a:t>,</a:t>
            </a:r>
            <a:r>
              <a:rPr lang="fi-FI" sz="4000" b="1" dirty="0" smtClean="0">
                <a:solidFill>
                  <a:schemeClr val="accent1"/>
                </a:solidFill>
              </a:rPr>
              <a:t> tyylikkäät</a:t>
            </a:r>
            <a:r>
              <a:rPr lang="fi-FI" sz="4000" b="1" dirty="0" smtClean="0"/>
              <a:t> ja </a:t>
            </a:r>
            <a:r>
              <a:rPr lang="fi-FI" sz="4000" b="1" dirty="0" smtClean="0">
                <a:solidFill>
                  <a:schemeClr val="accent1"/>
                </a:solidFill>
              </a:rPr>
              <a:t>elämän hetkiä ikuistavat </a:t>
            </a:r>
            <a:r>
              <a:rPr lang="fi-FI" sz="4000" b="1" dirty="0" smtClean="0"/>
              <a:t>mainokset luovat myönteisiä mielikuvia brändistä.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66286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40457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 smtClean="0"/>
              <a:t>Elle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 smtClean="0"/>
              <a:t>Finnair</a:t>
            </a:r>
            <a:endParaRPr lang="fi-FI" sz="2000" dirty="0"/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1" name="Group 10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876293" y="3653173"/>
                <a:ext cx="13299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69 %*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*Prosentti laskettu kaikista vastaajista. Vertailutieto </a:t>
            </a:r>
            <a:r>
              <a:rPr lang="fi-FI" dirty="0"/>
              <a:t>puuttuu eroavan kysymysmuodon </a:t>
            </a:r>
            <a:r>
              <a:rPr lang="fi-FI" dirty="0" smtClean="0"/>
              <a:t>vuoksi.</a:t>
            </a:r>
            <a:endParaRPr lang="en-US" dirty="0"/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0"/>
          <a:stretch/>
        </p:blipFill>
        <p:spPr>
          <a:xfrm>
            <a:off x="6159119" y="399495"/>
            <a:ext cx="4665785" cy="596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8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133" y="1170405"/>
            <a:ext cx="6410960" cy="4203995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40457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Avotakka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Geberit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355" y="4631944"/>
            <a:ext cx="3283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Asuminen ja rakentaminen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myönteisen mielikuvan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52 %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6</a:t>
                </a:r>
                <a:r>
                  <a:rPr lang="fi-FI" sz="2800" b="1" dirty="0" smtClean="0">
                    <a:solidFill>
                      <a:schemeClr val="bg1"/>
                    </a:solidFill>
                  </a:rPr>
                  <a:t>7 %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7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798143" y="334380"/>
            <a:ext cx="4958264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Gloria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Mainoskokonaisuus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1861" y="1114747"/>
            <a:ext cx="3490706" cy="4505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8021" y="1079621"/>
            <a:ext cx="1747770" cy="457611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8809527" y="3653173"/>
                <a:ext cx="14634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88 %*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*Vertailutieto puuttuu eroavan kysymysmuodon </a:t>
            </a:r>
            <a:r>
              <a:rPr lang="fi-FI" dirty="0" smtClean="0"/>
              <a:t>vuoksi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4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467201"/>
              </p:ext>
            </p:extLst>
          </p:nvPr>
        </p:nvGraphicFramePr>
        <p:xfrm>
          <a:off x="877896" y="1854702"/>
          <a:ext cx="5065704" cy="4297680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9049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Alkoholijuomat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52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Autot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129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Elintarvikkeet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dirty="0"/>
                        <a:t>361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Hiustuotteet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dirty="0"/>
                        <a:t>12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Hygieniatuotteet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dirty="0"/>
                        <a:t>30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Ihonhoitotuotteet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61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Lääkkeet ja hyvinvointi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dirty="0"/>
                        <a:t>134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503">
                <a:tc>
                  <a:txBody>
                    <a:bodyPr/>
                    <a:lstStyle/>
                    <a:p>
                      <a:r>
                        <a:rPr lang="fi-FI" sz="2100" dirty="0"/>
                        <a:t>Matkailu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dirty="0"/>
                        <a:t>110</a:t>
                      </a:r>
                      <a:endParaRPr lang="fi-FI" sz="2100" b="1" dirty="0"/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06266">
                <a:tc>
                  <a:txBody>
                    <a:bodyPr/>
                    <a:lstStyle/>
                    <a:p>
                      <a:r>
                        <a:rPr lang="fi-FI" sz="2100" b="0" dirty="0"/>
                        <a:t>Meikit,</a:t>
                      </a:r>
                      <a:r>
                        <a:rPr lang="fi-FI" sz="2100" b="0" baseline="0" dirty="0"/>
                        <a:t> värikosmetiikka </a:t>
                      </a:r>
                      <a:br>
                        <a:rPr lang="fi-FI" sz="2100" b="0" baseline="0" dirty="0"/>
                      </a:br>
                      <a:r>
                        <a:rPr lang="fi-FI" sz="2100" b="0" baseline="0" dirty="0"/>
                        <a:t>ja tuoksut</a:t>
                      </a:r>
                      <a:endParaRPr lang="fi-FI" sz="21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15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822656876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99348"/>
              </p:ext>
            </p:extLst>
          </p:nvPr>
        </p:nvGraphicFramePr>
        <p:xfrm>
          <a:off x="6262624" y="1854702"/>
          <a:ext cx="5147056" cy="4072608"/>
        </p:xfrm>
        <a:graphic>
          <a:graphicData uri="http://schemas.openxmlformats.org/drawingml/2006/table">
            <a:tbl>
              <a:tblPr bandRow="1">
                <a:tableStyleId>{3B4B98B0-60AC-42C2-AFA5-B58CD77FA1E5}</a:tableStyleId>
              </a:tblPr>
              <a:tblGrid>
                <a:gridCol w="39565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0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1448">
                <a:tc>
                  <a:txBody>
                    <a:bodyPr/>
                    <a:lstStyle/>
                    <a:p>
                      <a:r>
                        <a:rPr lang="fi-FI" sz="2100" b="0" dirty="0"/>
                        <a:t>Pankki ja</a:t>
                      </a:r>
                      <a:r>
                        <a:rPr lang="fi-FI" sz="2100" b="0" baseline="0" dirty="0"/>
                        <a:t> vakuutus</a:t>
                      </a:r>
                      <a:endParaRPr lang="fi-FI" sz="21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41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448">
                <a:tc>
                  <a:txBody>
                    <a:bodyPr/>
                    <a:lstStyle/>
                    <a:p>
                      <a:r>
                        <a:rPr lang="fi-FI" sz="2100" b="0" dirty="0"/>
                        <a:t>Puhdistustuotteet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23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1448">
                <a:tc>
                  <a:txBody>
                    <a:bodyPr/>
                    <a:lstStyle/>
                    <a:p>
                      <a:r>
                        <a:rPr lang="fi-FI" sz="2100" b="0" dirty="0"/>
                        <a:t>Pukeutuminen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46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48">
                <a:tc>
                  <a:txBody>
                    <a:bodyPr/>
                    <a:lstStyle/>
                    <a:p>
                      <a:r>
                        <a:rPr lang="fi-FI" sz="2100" b="0" dirty="0"/>
                        <a:t>Asuminen</a:t>
                      </a:r>
                      <a:r>
                        <a:rPr lang="fi-FI" sz="2100" b="0" baseline="0" dirty="0"/>
                        <a:t> ja r</a:t>
                      </a:r>
                      <a:r>
                        <a:rPr lang="fi-FI" sz="2100" b="0" dirty="0"/>
                        <a:t>akentaminen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78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1448">
                <a:tc>
                  <a:txBody>
                    <a:bodyPr/>
                    <a:lstStyle/>
                    <a:p>
                      <a:r>
                        <a:rPr lang="fi-FI" sz="2100" b="0" dirty="0"/>
                        <a:t>Silmälasit,</a:t>
                      </a:r>
                      <a:r>
                        <a:rPr lang="fi-FI" sz="2100" b="0" baseline="0" dirty="0"/>
                        <a:t> kellot ja korut</a:t>
                      </a:r>
                      <a:endParaRPr lang="fi-FI" sz="2100" b="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51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1448">
                <a:tc>
                  <a:txBody>
                    <a:bodyPr/>
                    <a:lstStyle/>
                    <a:p>
                      <a:r>
                        <a:rPr lang="fi-FI" sz="2100" b="0" dirty="0"/>
                        <a:t>Sisustus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64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9634">
                <a:tc>
                  <a:txBody>
                    <a:bodyPr/>
                    <a:lstStyle/>
                    <a:p>
                      <a:r>
                        <a:rPr lang="fi-FI" sz="2100" b="0" dirty="0"/>
                        <a:t>Urheilu,kalastus ja metsästys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54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055772681"/>
                  </a:ext>
                </a:extLst>
              </a:tr>
              <a:tr h="409634">
                <a:tc>
                  <a:txBody>
                    <a:bodyPr/>
                    <a:lstStyle/>
                    <a:p>
                      <a:r>
                        <a:rPr lang="fi-FI" sz="2100" b="0" dirty="0"/>
                        <a:t>Veneet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fi-FI" sz="2100" b="0" dirty="0"/>
                        <a:t>47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231661833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02362" y="6152382"/>
            <a:ext cx="8282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/>
                </a:solidFill>
              </a:rPr>
              <a:t>+ muut kokosivun mainokset 350 kpl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 dirty="0"/>
              <a:t>Tutkitut toimialat ja mainosten määrä</a:t>
            </a:r>
            <a:endParaRPr lang="fi-FI" sz="2667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30789345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351" y="2738714"/>
            <a:ext cx="8473440" cy="13383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>
                <a:solidFill>
                  <a:schemeClr val="accent1"/>
                </a:solidFill>
              </a:rPr>
              <a:t>Ajankohtaiset </a:t>
            </a:r>
            <a:r>
              <a:rPr lang="fi-FI" sz="4000" b="1" dirty="0" smtClean="0"/>
              <a:t>mainostoteutukset ovat myös omiaan luomaan myönteisiä mielikuvia.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284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40457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Me Naiset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Meira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09" y="394211"/>
            <a:ext cx="4586478" cy="59469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1" name="Group 10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876293" y="3653173"/>
                <a:ext cx="13299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84 %*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*Vertailutieto puuttuu eroavan kysymysmuodon vuoksi</a:t>
            </a:r>
            <a:endParaRPr lang="en-US" dirty="0"/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7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Eeva</a:t>
            </a:r>
            <a:endParaRPr lang="fi-FI" sz="2000" b="1" dirty="0"/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195" y="334380"/>
            <a:ext cx="4647405" cy="60018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myönteisen mielikuvan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60 %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82 %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38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40457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Johnson &amp; Johnson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927" y="366114"/>
            <a:ext cx="4650453" cy="6003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Hygieniatuotteet-toimialan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myönteisen mielikuvan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42 %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77 %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04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40457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 smtClean="0"/>
              <a:t>Kotivinkki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 smtClean="0"/>
              <a:t>Fiskars</a:t>
            </a:r>
            <a:endParaRPr lang="fi-FI" sz="2000" dirty="0"/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355" y="4631944"/>
            <a:ext cx="32832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Sisustus-toimialan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myönteisen mielikuvan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61 %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456" y="334380"/>
            <a:ext cx="4612216" cy="597594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71 %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33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40457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Kalevan Koru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318" y="334380"/>
            <a:ext cx="4721945" cy="60954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355" y="4631944"/>
            <a:ext cx="3283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Silmälasit, kellot ja korut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-toimialan myönteisen mielikuvan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46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81 %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/>
                <a:t>Myönteinen vaikutus mielikuvaan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18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71" y="1873386"/>
            <a:ext cx="2505724" cy="2623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760" y="1534351"/>
            <a:ext cx="3048204" cy="3078015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1302502" y="4623043"/>
            <a:ext cx="2456698" cy="68099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Huomioarvo</a:t>
            </a:r>
            <a:endParaRPr lang="en-US" sz="24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504431" y="4612366"/>
            <a:ext cx="3877569" cy="1138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400" dirty="0" err="1" smtClean="0"/>
              <a:t>Myönteinen</a:t>
            </a:r>
            <a:r>
              <a:rPr lang="en-US" sz="2400" dirty="0" smtClean="0"/>
              <a:t> </a:t>
            </a:r>
            <a:r>
              <a:rPr lang="en-US" sz="2400" dirty="0" err="1" smtClean="0"/>
              <a:t>vaikutus</a:t>
            </a:r>
            <a:r>
              <a:rPr lang="en-US" sz="2400" dirty="0" smtClean="0"/>
              <a:t> </a:t>
            </a:r>
            <a:r>
              <a:rPr lang="en-US" sz="2400" dirty="0" err="1" smtClean="0"/>
              <a:t>mielikuvaan</a:t>
            </a:r>
            <a:endParaRPr lang="en-US" sz="2400" dirty="0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8614151" y="4643363"/>
            <a:ext cx="2206249" cy="680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fi-FI" sz="2400" dirty="0" smtClean="0"/>
              <a:t>Aktivointi</a:t>
            </a:r>
            <a:endParaRPr lang="en-US" sz="2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1996849" y="1798890"/>
            <a:ext cx="1062220" cy="2689062"/>
            <a:chOff x="1996849" y="1798890"/>
            <a:chExt cx="1062220" cy="26890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4904" y="3649069"/>
              <a:ext cx="697498" cy="838883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028237" y="1839530"/>
              <a:ext cx="1030832" cy="1674448"/>
            </a:xfrm>
            <a:custGeom>
              <a:avLst/>
              <a:gdLst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121085 w 726493"/>
                <a:gd name="connsiteY6" fmla="*/ 155668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71553 w 726493"/>
                <a:gd name="connsiteY4" fmla="*/ 13466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493" h="1556683">
                  <a:moveTo>
                    <a:pt x="0" y="121085"/>
                  </a:moveTo>
                  <a:cubicBezTo>
                    <a:pt x="0" y="54212"/>
                    <a:pt x="54212" y="0"/>
                    <a:pt x="121085" y="0"/>
                  </a:cubicBezTo>
                  <a:lnTo>
                    <a:pt x="605408" y="0"/>
                  </a:lnTo>
                  <a:cubicBezTo>
                    <a:pt x="672281" y="0"/>
                    <a:pt x="726493" y="54212"/>
                    <a:pt x="726493" y="121085"/>
                  </a:cubicBezTo>
                  <a:lnTo>
                    <a:pt x="571553" y="1346698"/>
                  </a:lnTo>
                  <a:cubicBezTo>
                    <a:pt x="571553" y="1413571"/>
                    <a:pt x="499561" y="1554143"/>
                    <a:pt x="442848" y="1556683"/>
                  </a:cubicBezTo>
                  <a:lnTo>
                    <a:pt x="293805" y="1554143"/>
                  </a:lnTo>
                  <a:cubicBezTo>
                    <a:pt x="226932" y="1554143"/>
                    <a:pt x="165100" y="1347531"/>
                    <a:pt x="165100" y="1280658"/>
                  </a:cubicBezTo>
                  <a:lnTo>
                    <a:pt x="0" y="12108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/>
            <p:cNvSpPr/>
            <p:nvPr/>
          </p:nvSpPr>
          <p:spPr>
            <a:xfrm>
              <a:off x="1996849" y="1798890"/>
              <a:ext cx="1030832" cy="1674448"/>
            </a:xfrm>
            <a:custGeom>
              <a:avLst/>
              <a:gdLst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121085 w 726493"/>
                <a:gd name="connsiteY6" fmla="*/ 155668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71553 w 726493"/>
                <a:gd name="connsiteY4" fmla="*/ 13466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493" h="1556683">
                  <a:moveTo>
                    <a:pt x="0" y="121085"/>
                  </a:moveTo>
                  <a:cubicBezTo>
                    <a:pt x="0" y="54212"/>
                    <a:pt x="54212" y="0"/>
                    <a:pt x="121085" y="0"/>
                  </a:cubicBezTo>
                  <a:lnTo>
                    <a:pt x="605408" y="0"/>
                  </a:lnTo>
                  <a:cubicBezTo>
                    <a:pt x="672281" y="0"/>
                    <a:pt x="726493" y="54212"/>
                    <a:pt x="726493" y="121085"/>
                  </a:cubicBezTo>
                  <a:lnTo>
                    <a:pt x="571553" y="1346698"/>
                  </a:lnTo>
                  <a:cubicBezTo>
                    <a:pt x="571553" y="1413571"/>
                    <a:pt x="499561" y="1554143"/>
                    <a:pt x="442848" y="1556683"/>
                  </a:cubicBezTo>
                  <a:lnTo>
                    <a:pt x="293805" y="1554143"/>
                  </a:lnTo>
                  <a:cubicBezTo>
                    <a:pt x="226932" y="1554143"/>
                    <a:pt x="165100" y="1347531"/>
                    <a:pt x="165100" y="1280658"/>
                  </a:cubicBezTo>
                  <a:lnTo>
                    <a:pt x="0" y="12108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48986" y="1131321"/>
            <a:ext cx="4039369" cy="47653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272280" y="1266412"/>
            <a:ext cx="3840480" cy="497182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6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Minkälainen mainonta saa aikaan aktivoitumista?</a:t>
            </a:r>
          </a:p>
          <a:p>
            <a:r>
              <a:rPr lang="fi-FI" sz="2800" dirty="0"/>
              <a:t>Top 5 taustatekijät</a:t>
            </a:r>
            <a:endParaRPr lang="fi-FI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03" y="1942485"/>
            <a:ext cx="2934121" cy="29628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22" y="3850064"/>
            <a:ext cx="800159" cy="466769"/>
          </a:xfrm>
          <a:prstGeom prst="rect">
            <a:avLst/>
          </a:prstGeom>
        </p:spPr>
      </p:pic>
      <p:sp>
        <p:nvSpPr>
          <p:cNvPr id="28" name="Title 3"/>
          <p:cNvSpPr txBox="1">
            <a:spLocks/>
          </p:cNvSpPr>
          <p:nvPr/>
        </p:nvSpPr>
        <p:spPr>
          <a:xfrm>
            <a:off x="8631895" y="4905301"/>
            <a:ext cx="2436536" cy="1138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sz="2000" dirty="0"/>
              <a:t>Tutustumis- ja ostokiinnostuksen lisääntyminen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50" y="2319630"/>
            <a:ext cx="2709814" cy="3451695"/>
          </a:xfrm>
          <a:prstGeom prst="rect">
            <a:avLst/>
          </a:prstGeom>
        </p:spPr>
      </p:pic>
      <p:sp>
        <p:nvSpPr>
          <p:cNvPr id="27" name="Title 3"/>
          <p:cNvSpPr txBox="1">
            <a:spLocks/>
          </p:cNvSpPr>
          <p:nvPr/>
        </p:nvSpPr>
        <p:spPr>
          <a:xfrm>
            <a:off x="3258236" y="2458415"/>
            <a:ext cx="3738325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400" dirty="0"/>
              <a:t>Minulle tarkoitettu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400" dirty="0"/>
              <a:t>Kiinnostava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400" dirty="0"/>
              <a:t>Hauska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400" dirty="0"/>
              <a:t>Viihdyttävä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400" dirty="0"/>
              <a:t>Yritykselle ja lehdelle sopiva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42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260596"/>
              </p:ext>
            </p:extLst>
          </p:nvPr>
        </p:nvGraphicFramePr>
        <p:xfrm>
          <a:off x="1288668" y="1717040"/>
          <a:ext cx="7526148" cy="4155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980934" y="2179778"/>
            <a:ext cx="328320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sz="2000" dirty="0"/>
              <a:t>Kokosivujen</a:t>
            </a:r>
          </a:p>
          <a:p>
            <a:pPr algn="ctr">
              <a:lnSpc>
                <a:spcPct val="120000"/>
              </a:lnSpc>
            </a:pPr>
            <a:r>
              <a:rPr lang="fi-FI" sz="2000" dirty="0"/>
              <a:t>tutustumiskiinnostuksen lisääntymisen keskiarvo</a:t>
            </a:r>
            <a:endParaRPr lang="en-US" sz="20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Lisää kiinnostusta </a:t>
            </a:r>
            <a:r>
              <a:rPr lang="fi-FI" dirty="0" smtClean="0"/>
              <a:t>tutustua: toimiala</a:t>
            </a:r>
            <a:endParaRPr lang="fi-FI" sz="2667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01624" y="1421166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lisäsi kiinnostusta tutustua, % mainoksen huomanneista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8626856" y="2783840"/>
            <a:ext cx="1991360" cy="2062480"/>
            <a:chOff x="8545576" y="2854960"/>
            <a:chExt cx="1991360" cy="20624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68 %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i-FI" dirty="0"/>
              <a:t>*Tutkittuja mainoksia alle 25 kpl</a:t>
            </a:r>
          </a:p>
          <a:p>
            <a:pPr>
              <a:lnSpc>
                <a:spcPct val="120000"/>
              </a:lnSpc>
            </a:pPr>
            <a:r>
              <a:rPr lang="fi-FI" dirty="0" smtClean="0"/>
              <a:t>**Tutkittuja </a:t>
            </a:r>
            <a:r>
              <a:rPr lang="fi-FI" dirty="0"/>
              <a:t>mainoksia alle 10 </a:t>
            </a:r>
            <a:r>
              <a:rPr lang="fi-FI" dirty="0" smtClean="0"/>
              <a:t>kpl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25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0088" y="2804204"/>
            <a:ext cx="9477504" cy="133836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/>
              <a:t>Tutustumiskiinnostusta lisänneessä mainonnassa </a:t>
            </a:r>
            <a:r>
              <a:rPr lang="fi-FI" sz="4000" b="1" dirty="0" smtClean="0">
                <a:solidFill>
                  <a:schemeClr val="accent1"/>
                </a:solidFill>
              </a:rPr>
              <a:t>tuote </a:t>
            </a:r>
            <a:r>
              <a:rPr lang="fi-FI" sz="4000" b="1" dirty="0" smtClean="0"/>
              <a:t>on nostettu esiin kohderyhmää kiinnostavalla tavalla.</a:t>
            </a:r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5749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6757" y="2550776"/>
            <a:ext cx="5616403" cy="1325563"/>
          </a:xfrm>
        </p:spPr>
        <p:txBody>
          <a:bodyPr>
            <a:noAutofit/>
          </a:bodyPr>
          <a:lstStyle/>
          <a:p>
            <a:r>
              <a:rPr lang="en-US" sz="6000" dirty="0" err="1"/>
              <a:t>Tulokset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3572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6" y="334380"/>
            <a:ext cx="418118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Erä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Kuusamon Uistin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Urheilu, kalastus ja metsästys 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tutustumiskiinnostuksen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76 %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17" y="334380"/>
            <a:ext cx="4584702" cy="600448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98 %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Tutustumiskiinnostuksen lisääntyminen</a:t>
              </a:r>
              <a:endParaRPr lang="en-US" sz="20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07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6" y="334380"/>
            <a:ext cx="418118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Kotivinkki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Pirkka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tutustumiskiinnostuksen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77 %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608" y="334380"/>
            <a:ext cx="4720558" cy="610973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87 %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Tutustumiskiinnostuksen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63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718" y="334380"/>
            <a:ext cx="4690895" cy="6057236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6" y="334380"/>
            <a:ext cx="418118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Kodin Kuvalehti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866133" y="3653173"/>
                <a:ext cx="13502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>
                    <a:solidFill>
                      <a:schemeClr val="bg1"/>
                    </a:solidFill>
                  </a:rPr>
                  <a:t>7</a:t>
                </a:r>
                <a:r>
                  <a:rPr lang="fi-FI" sz="2800" b="1" dirty="0" smtClean="0">
                    <a:solidFill>
                      <a:schemeClr val="bg1"/>
                    </a:solidFill>
                  </a:rPr>
                  <a:t>7 %*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Tutustumiskiinnostuksen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*Vertailutieto puuttuu eroavan kysymysmuodon </a:t>
            </a:r>
            <a:r>
              <a:rPr lang="fi-FI" dirty="0" smtClean="0"/>
              <a:t>vuoksi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01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6" y="334380"/>
            <a:ext cx="4181183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Kauneus &amp; Terveys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Lumene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1355" y="4631944"/>
            <a:ext cx="32832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Ihonhoitotuotteet-toimialan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tutustumiskiinnostuksen 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68 %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9616" y="334380"/>
            <a:ext cx="4667542" cy="60162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88 %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Tutustumiskiinnostuksen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8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585643"/>
              </p:ext>
            </p:extLst>
          </p:nvPr>
        </p:nvGraphicFramePr>
        <p:xfrm>
          <a:off x="1288668" y="1838960"/>
          <a:ext cx="7526148" cy="4033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7980934" y="2179778"/>
            <a:ext cx="328320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sz="2000" dirty="0"/>
              <a:t>Kokosivujen</a:t>
            </a:r>
          </a:p>
          <a:p>
            <a:pPr algn="ctr">
              <a:lnSpc>
                <a:spcPct val="120000"/>
              </a:lnSpc>
            </a:pPr>
            <a:r>
              <a:rPr lang="fi-FI" sz="2000" dirty="0"/>
              <a:t>ostokiinnostuksen lisääntymisen keskiarvo</a:t>
            </a:r>
            <a:endParaRPr lang="en-US" sz="20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Lisää kiinnostusta ostaa: toimiala</a:t>
            </a:r>
            <a:endParaRPr lang="fi-FI" sz="2667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01624" y="1421166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Kokosivun mainokset, lisäsi kiinnostusta ostaa, % mainoksen huomanneista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626856" y="2783840"/>
            <a:ext cx="1991360" cy="2062480"/>
            <a:chOff x="8545576" y="2854960"/>
            <a:chExt cx="1991360" cy="206248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65 %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i-FI" dirty="0"/>
              <a:t>*Tutkittuja mainoksia alle 25 kpl</a:t>
            </a:r>
          </a:p>
          <a:p>
            <a:pPr>
              <a:lnSpc>
                <a:spcPct val="120000"/>
              </a:lnSpc>
            </a:pPr>
            <a:r>
              <a:rPr lang="fi-FI" dirty="0" smtClean="0"/>
              <a:t>**Tutkittuja </a:t>
            </a:r>
            <a:r>
              <a:rPr lang="fi-FI" dirty="0"/>
              <a:t>mainoksia alle 10 </a:t>
            </a:r>
            <a:r>
              <a:rPr lang="fi-FI" dirty="0" smtClean="0"/>
              <a:t>kpl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8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514" y="2345407"/>
            <a:ext cx="9994391" cy="191276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4000" b="1" dirty="0" smtClean="0"/>
              <a:t>Ostokiinnostusta lisäävät mainokset korostavat </a:t>
            </a:r>
            <a:r>
              <a:rPr lang="fi-FI" sz="4000" b="1" dirty="0" smtClean="0">
                <a:solidFill>
                  <a:schemeClr val="accent1"/>
                </a:solidFill>
              </a:rPr>
              <a:t>tuotetta</a:t>
            </a:r>
            <a:r>
              <a:rPr lang="fi-FI" sz="4000" b="1" dirty="0" smtClean="0"/>
              <a:t> ja </a:t>
            </a:r>
            <a:r>
              <a:rPr lang="fi-FI" sz="4000" b="1" dirty="0" smtClean="0">
                <a:solidFill>
                  <a:schemeClr val="accent1"/>
                </a:solidFill>
              </a:rPr>
              <a:t>tuotteen hyötyä </a:t>
            </a:r>
            <a:r>
              <a:rPr lang="fi-FI" sz="4000" b="1" dirty="0" smtClean="0"/>
              <a:t>kohderyhmää kiinnostavalla tavalla.</a:t>
            </a:r>
            <a:endParaRPr lang="fi-FI" sz="4000" b="1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37397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42297" y="328386"/>
            <a:ext cx="3541320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Kotivinkki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Elintarvikkeet-toimialan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ostokiinnostuksen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76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410706" y="328386"/>
            <a:ext cx="4681647" cy="605442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86 %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0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32569" y="334379"/>
            <a:ext cx="3560775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Eeva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Aco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Ihonhoitotuotteet-toimialan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ostokiinnostuksen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67 %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138" y="329141"/>
            <a:ext cx="4677269" cy="605712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79 %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56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159431" y="334379"/>
            <a:ext cx="3707051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Kekkilä Oy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½ 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½ sivujen</a:t>
            </a: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ostokiinnostuksen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lisääntymisen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63 %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597"/>
          <a:stretch/>
        </p:blipFill>
        <p:spPr>
          <a:xfrm>
            <a:off x="7795847" y="320153"/>
            <a:ext cx="2266045" cy="6043391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8" name="Group 17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92 %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9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6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371355" y="334380"/>
            <a:ext cx="3660216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Vauva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Orion Pharma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604" y="334380"/>
            <a:ext cx="4554060" cy="60126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8866133" y="3653173"/>
                <a:ext cx="13502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82 %*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Ostokiinnostuksen lisääntyminen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*Vertailutieto puuttuu eroavan kysymysmuodon </a:t>
            </a:r>
            <a:r>
              <a:rPr lang="fi-FI" dirty="0" smtClean="0"/>
              <a:t>vuoksi</a:t>
            </a:r>
          </a:p>
          <a:p>
            <a:r>
              <a:rPr lang="fi-FI" dirty="0" smtClean="0"/>
              <a:t>Lähde: lehtien lukijapaneelit 2016-2020: Digitalist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1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671" y="1873386"/>
            <a:ext cx="2505724" cy="2623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760" y="1534351"/>
            <a:ext cx="3048204" cy="3078015"/>
          </a:xfrm>
          <a:prstGeom prst="rect">
            <a:avLst/>
          </a:prstGeom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1302502" y="4623043"/>
            <a:ext cx="2456698" cy="680994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 err="1" smtClean="0"/>
              <a:t>Huomioarvo</a:t>
            </a:r>
            <a:endParaRPr lang="en-US" sz="2400" dirty="0"/>
          </a:p>
        </p:txBody>
      </p:sp>
      <p:sp>
        <p:nvSpPr>
          <p:cNvPr id="17" name="Title 3"/>
          <p:cNvSpPr txBox="1">
            <a:spLocks/>
          </p:cNvSpPr>
          <p:nvPr/>
        </p:nvSpPr>
        <p:spPr>
          <a:xfrm>
            <a:off x="4504431" y="4612366"/>
            <a:ext cx="3877569" cy="1138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Font typeface="+mj-lt"/>
              <a:buAutoNum type="arabicPeriod" startAt="2"/>
            </a:pPr>
            <a:r>
              <a:rPr lang="en-US" sz="2400" dirty="0" err="1" smtClean="0"/>
              <a:t>Myönteinen</a:t>
            </a:r>
            <a:r>
              <a:rPr lang="en-US" sz="2400" dirty="0" smtClean="0"/>
              <a:t> </a:t>
            </a:r>
            <a:r>
              <a:rPr lang="en-US" sz="2400" dirty="0" err="1" smtClean="0"/>
              <a:t>vaikutus</a:t>
            </a:r>
            <a:r>
              <a:rPr lang="en-US" sz="2400" dirty="0" smtClean="0"/>
              <a:t> </a:t>
            </a:r>
            <a:r>
              <a:rPr lang="en-US" sz="2400" dirty="0" err="1" smtClean="0"/>
              <a:t>mielikuvaan</a:t>
            </a:r>
            <a:endParaRPr lang="en-US" sz="2400" dirty="0"/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8614151" y="4643363"/>
            <a:ext cx="2206249" cy="680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+mj-lt"/>
              <a:buAutoNum type="arabicPeriod" startAt="3"/>
            </a:pPr>
            <a:r>
              <a:rPr lang="fi-FI" sz="2400" dirty="0" smtClean="0"/>
              <a:t>Aktivointi</a:t>
            </a:r>
            <a:endParaRPr lang="en-US" sz="2400" dirty="0"/>
          </a:p>
        </p:txBody>
      </p:sp>
      <p:sp>
        <p:nvSpPr>
          <p:cNvPr id="21" name="Rectangle 20"/>
          <p:cNvSpPr/>
          <p:nvPr/>
        </p:nvSpPr>
        <p:spPr>
          <a:xfrm>
            <a:off x="3906724" y="1375161"/>
            <a:ext cx="7706156" cy="476531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996849" y="1798890"/>
            <a:ext cx="1062220" cy="2689062"/>
            <a:chOff x="1996849" y="1798890"/>
            <a:chExt cx="1062220" cy="268906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94904" y="3649069"/>
              <a:ext cx="697498" cy="838883"/>
            </a:xfrm>
            <a:prstGeom prst="rect">
              <a:avLst/>
            </a:prstGeom>
          </p:spPr>
        </p:pic>
        <p:sp>
          <p:nvSpPr>
            <p:cNvPr id="10" name="Rounded Rectangle 9"/>
            <p:cNvSpPr/>
            <p:nvPr/>
          </p:nvSpPr>
          <p:spPr>
            <a:xfrm>
              <a:off x="2028237" y="1839530"/>
              <a:ext cx="1030832" cy="1674448"/>
            </a:xfrm>
            <a:custGeom>
              <a:avLst/>
              <a:gdLst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121085 w 726493"/>
                <a:gd name="connsiteY6" fmla="*/ 155668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71553 w 726493"/>
                <a:gd name="connsiteY4" fmla="*/ 13466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493" h="1556683">
                  <a:moveTo>
                    <a:pt x="0" y="121085"/>
                  </a:moveTo>
                  <a:cubicBezTo>
                    <a:pt x="0" y="54212"/>
                    <a:pt x="54212" y="0"/>
                    <a:pt x="121085" y="0"/>
                  </a:cubicBezTo>
                  <a:lnTo>
                    <a:pt x="605408" y="0"/>
                  </a:lnTo>
                  <a:cubicBezTo>
                    <a:pt x="672281" y="0"/>
                    <a:pt x="726493" y="54212"/>
                    <a:pt x="726493" y="121085"/>
                  </a:cubicBezTo>
                  <a:lnTo>
                    <a:pt x="571553" y="1346698"/>
                  </a:lnTo>
                  <a:cubicBezTo>
                    <a:pt x="571553" y="1413571"/>
                    <a:pt x="499561" y="1554143"/>
                    <a:pt x="442848" y="1556683"/>
                  </a:cubicBezTo>
                  <a:lnTo>
                    <a:pt x="293805" y="1554143"/>
                  </a:lnTo>
                  <a:cubicBezTo>
                    <a:pt x="226932" y="1554143"/>
                    <a:pt x="165100" y="1347531"/>
                    <a:pt x="165100" y="1280658"/>
                  </a:cubicBezTo>
                  <a:lnTo>
                    <a:pt x="0" y="12108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9"/>
            <p:cNvSpPr/>
            <p:nvPr/>
          </p:nvSpPr>
          <p:spPr>
            <a:xfrm>
              <a:off x="1996849" y="1798890"/>
              <a:ext cx="1030832" cy="1674448"/>
            </a:xfrm>
            <a:custGeom>
              <a:avLst/>
              <a:gdLst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121085 w 726493"/>
                <a:gd name="connsiteY6" fmla="*/ 155668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60540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726493 w 726493"/>
                <a:gd name="connsiteY4" fmla="*/ 14355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0 w 726493"/>
                <a:gd name="connsiteY7" fmla="*/ 143559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86793 w 726493"/>
                <a:gd name="connsiteY4" fmla="*/ 135431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  <a:gd name="connsiteX0" fmla="*/ 0 w 726493"/>
                <a:gd name="connsiteY0" fmla="*/ 121085 h 1556683"/>
                <a:gd name="connsiteX1" fmla="*/ 121085 w 726493"/>
                <a:gd name="connsiteY1" fmla="*/ 0 h 1556683"/>
                <a:gd name="connsiteX2" fmla="*/ 605408 w 726493"/>
                <a:gd name="connsiteY2" fmla="*/ 0 h 1556683"/>
                <a:gd name="connsiteX3" fmla="*/ 726493 w 726493"/>
                <a:gd name="connsiteY3" fmla="*/ 121085 h 1556683"/>
                <a:gd name="connsiteX4" fmla="*/ 571553 w 726493"/>
                <a:gd name="connsiteY4" fmla="*/ 1346698 h 1556683"/>
                <a:gd name="connsiteX5" fmla="*/ 442848 w 726493"/>
                <a:gd name="connsiteY5" fmla="*/ 1556683 h 1556683"/>
                <a:gd name="connsiteX6" fmla="*/ 293805 w 726493"/>
                <a:gd name="connsiteY6" fmla="*/ 1554143 h 1556683"/>
                <a:gd name="connsiteX7" fmla="*/ 165100 w 726493"/>
                <a:gd name="connsiteY7" fmla="*/ 1280658 h 1556683"/>
                <a:gd name="connsiteX8" fmla="*/ 0 w 726493"/>
                <a:gd name="connsiteY8" fmla="*/ 121085 h 1556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6493" h="1556683">
                  <a:moveTo>
                    <a:pt x="0" y="121085"/>
                  </a:moveTo>
                  <a:cubicBezTo>
                    <a:pt x="0" y="54212"/>
                    <a:pt x="54212" y="0"/>
                    <a:pt x="121085" y="0"/>
                  </a:cubicBezTo>
                  <a:lnTo>
                    <a:pt x="605408" y="0"/>
                  </a:lnTo>
                  <a:cubicBezTo>
                    <a:pt x="672281" y="0"/>
                    <a:pt x="726493" y="54212"/>
                    <a:pt x="726493" y="121085"/>
                  </a:cubicBezTo>
                  <a:lnTo>
                    <a:pt x="571553" y="1346698"/>
                  </a:lnTo>
                  <a:cubicBezTo>
                    <a:pt x="571553" y="1413571"/>
                    <a:pt x="499561" y="1554143"/>
                    <a:pt x="442848" y="1556683"/>
                  </a:cubicBezTo>
                  <a:lnTo>
                    <a:pt x="293805" y="1554143"/>
                  </a:lnTo>
                  <a:cubicBezTo>
                    <a:pt x="226932" y="1554143"/>
                    <a:pt x="165100" y="1347531"/>
                    <a:pt x="165100" y="1280658"/>
                  </a:cubicBezTo>
                  <a:lnTo>
                    <a:pt x="0" y="121085"/>
                  </a:lnTo>
                  <a:close/>
                </a:path>
              </a:pathLst>
            </a:cu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842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4" y="1862668"/>
            <a:ext cx="9427450" cy="2589744"/>
          </a:xfrm>
        </p:spPr>
        <p:txBody>
          <a:bodyPr>
            <a:noAutofit/>
          </a:bodyPr>
          <a:lstStyle/>
          <a:p>
            <a:r>
              <a:rPr lang="en-US" sz="6000" dirty="0" err="1"/>
              <a:t>Monimediakampanjoiden</a:t>
            </a:r>
            <a:r>
              <a:rPr lang="en-US" sz="6000" dirty="0"/>
              <a:t> </a:t>
            </a:r>
            <a:r>
              <a:rPr lang="en-US" sz="6000" dirty="0" err="1"/>
              <a:t>vaikuttavuus</a:t>
            </a:r>
            <a:r>
              <a:rPr lang="en-US" sz="6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16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961148" y="408844"/>
            <a:ext cx="4388091" cy="176285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Mediat: </a:t>
            </a:r>
            <a:r>
              <a:rPr lang="fi-FI" sz="2000" dirty="0"/>
              <a:t>Kotivinkki, Eeva, </a:t>
            </a:r>
            <a:r>
              <a:rPr lang="fi-FI" sz="2000" dirty="0" err="1"/>
              <a:t>Meilläkotona.fi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/>
              <a:t>Sunnuntai</a:t>
            </a:r>
          </a:p>
          <a:p>
            <a:r>
              <a:rPr lang="fi-FI" sz="2000" b="1" dirty="0" smtClean="0"/>
              <a:t>Mainosmuodot: </a:t>
            </a:r>
            <a:r>
              <a:rPr lang="fi-FI" sz="2000" dirty="0"/>
              <a:t>Printti kokosivu; blogi ja kampanjasivu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92FC55-D0F6-784C-9E85-8AC3E53C57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445" y="672737"/>
            <a:ext cx="3158033" cy="2631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7BB28F-59FE-9448-A762-AA89D4B6D2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2941" y="3972140"/>
            <a:ext cx="1762280" cy="23057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2B9783-A36E-A042-A270-FE762C668B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0452" y="3972140"/>
            <a:ext cx="1692389" cy="2305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97602F-BC33-0943-9C13-ABD1EFBBB0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2841" y="3972140"/>
            <a:ext cx="1981779" cy="23057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EAB667-C78D-2E4E-887C-1EEACA3448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1859" y="233869"/>
            <a:ext cx="2713362" cy="35094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0334E8-088A-8D4D-8F9C-71E62C20BB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941" y="2747075"/>
            <a:ext cx="2709814" cy="3451695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3A64F63D-B5F1-314F-B763-4E5CB5F52FDE}"/>
              </a:ext>
            </a:extLst>
          </p:cNvPr>
          <p:cNvSpPr txBox="1">
            <a:spLocks/>
          </p:cNvSpPr>
          <p:nvPr/>
        </p:nvSpPr>
        <p:spPr>
          <a:xfrm>
            <a:off x="2860073" y="3295935"/>
            <a:ext cx="3424998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1800" dirty="0"/>
              <a:t>Kampanjan vaikuttavuus </a:t>
            </a:r>
            <a:r>
              <a:rPr lang="fi-FI" sz="1800" dirty="0" smtClean="0"/>
              <a:t>brändimielikuviin </a:t>
            </a:r>
            <a:r>
              <a:rPr lang="fi-FI" sz="1800" dirty="0"/>
              <a:t>oli parhaimmillaan 40% suurempi kuluttajien keskuudessa, jotka muistavat nähneensä kampanjan useammassa eri </a:t>
            </a:r>
            <a:r>
              <a:rPr lang="fi-FI" sz="1800" dirty="0" smtClean="0"/>
              <a:t>kanavassa. </a:t>
            </a:r>
            <a:endParaRPr lang="fi-FI" sz="1800" dirty="0"/>
          </a:p>
          <a:p>
            <a:pPr>
              <a:lnSpc>
                <a:spcPct val="120000"/>
              </a:lnSpc>
            </a:pPr>
            <a:endParaRPr lang="fi-FI" sz="1800" dirty="0"/>
          </a:p>
          <a:p>
            <a:pPr>
              <a:lnSpc>
                <a:spcPct val="120000"/>
              </a:lnSpc>
            </a:pPr>
            <a:endParaRPr lang="fi-FI" sz="1800" dirty="0"/>
          </a:p>
          <a:p>
            <a:pPr>
              <a:lnSpc>
                <a:spcPct val="120000"/>
              </a:lnSpc>
            </a:pPr>
            <a:endParaRPr lang="fi-FI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Lähde: Digitalist 2016-2020.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93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961148" y="408844"/>
            <a:ext cx="4880094" cy="22251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Mediat: </a:t>
            </a:r>
            <a:r>
              <a:rPr lang="fi-FI" sz="2000" dirty="0"/>
              <a:t>Apu Terveys, Eeva Kotivinkki, Trendi, Voi Hyvin, A-lehdet RON ja </a:t>
            </a:r>
            <a:r>
              <a:rPr lang="fi-FI" sz="2000" dirty="0" err="1"/>
              <a:t>Terve.fi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/>
              <a:t>Allergia-, Iho- ja Astmaliitto</a:t>
            </a:r>
          </a:p>
          <a:p>
            <a:r>
              <a:rPr lang="fi-FI" sz="2000" b="1" dirty="0" smtClean="0"/>
              <a:t>Mainosmuodot: </a:t>
            </a:r>
            <a:r>
              <a:rPr lang="fi-FI" sz="2000" dirty="0"/>
              <a:t>Printti kokosivu; display ja natiiviartikkeli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70334E8-088A-8D4D-8F9C-71E62C20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1" y="2747075"/>
            <a:ext cx="2709814" cy="3451695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3A64F63D-B5F1-314F-B763-4E5CB5F52FDE}"/>
              </a:ext>
            </a:extLst>
          </p:cNvPr>
          <p:cNvSpPr txBox="1">
            <a:spLocks/>
          </p:cNvSpPr>
          <p:nvPr/>
        </p:nvSpPr>
        <p:spPr>
          <a:xfrm>
            <a:off x="2698298" y="3607060"/>
            <a:ext cx="3424998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1800" dirty="0"/>
              <a:t>Kampanjan vaikuttavuus harkintaan ja suositteluun oli moninkertainen kuluttajien keskuudessa, jotka muistavat nähneensä kampanjan useammassa eri </a:t>
            </a:r>
            <a:r>
              <a:rPr lang="fi-FI" sz="1800" dirty="0" smtClean="0"/>
              <a:t>kanavassa. </a:t>
            </a:r>
            <a:endParaRPr lang="fi-FI" sz="1800" dirty="0"/>
          </a:p>
          <a:p>
            <a:pPr>
              <a:lnSpc>
                <a:spcPct val="120000"/>
              </a:lnSpc>
            </a:pPr>
            <a:endParaRPr lang="fi-FI" sz="1800" dirty="0"/>
          </a:p>
          <a:p>
            <a:pPr>
              <a:lnSpc>
                <a:spcPct val="120000"/>
              </a:lnSpc>
            </a:pPr>
            <a:endParaRPr lang="fi-FI" sz="1800" dirty="0"/>
          </a:p>
          <a:p>
            <a:pPr>
              <a:lnSpc>
                <a:spcPct val="120000"/>
              </a:lnSpc>
            </a:pPr>
            <a:endParaRPr lang="fi-FI" sz="1800" dirty="0"/>
          </a:p>
          <a:p>
            <a:pPr>
              <a:lnSpc>
                <a:spcPct val="120000"/>
              </a:lnSpc>
            </a:pPr>
            <a:endParaRPr lang="fi-FI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20D6E7-0E9D-9344-92C7-1F2A597872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000" y="494735"/>
            <a:ext cx="815650" cy="10875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08984C-56C1-7B41-BF4E-9FB2227F0A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061" y="494735"/>
            <a:ext cx="815650" cy="10875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48B1AA-C869-8C4E-BFAD-1C17D04A3C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8939" y="754110"/>
            <a:ext cx="815634" cy="81563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EE3FFC-485F-A043-A610-7344F27ED9A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7062" y="1617986"/>
            <a:ext cx="2556002" cy="1043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51F37AF-3ADD-FD46-A4D7-AD41CB421D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2146" y="879797"/>
            <a:ext cx="2210597" cy="178145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C4F3B91-EBD6-F742-A25A-34198424211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296" y="2832966"/>
            <a:ext cx="2008575" cy="25917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FEEFB-5DD7-614D-BA34-04D589B47B6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6685" y="2893363"/>
            <a:ext cx="1966147" cy="25557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FAFE61-01BC-EB47-B16F-6DB28EED16E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343" y="2875368"/>
            <a:ext cx="2003442" cy="259171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Digitalist 2016-2020.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0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9800290" y="3047975"/>
            <a:ext cx="2081740" cy="2092630"/>
            <a:chOff x="8796062" y="378334"/>
            <a:chExt cx="2081740" cy="209263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96062" y="378334"/>
              <a:ext cx="1771307" cy="158437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07144" y="1022945"/>
              <a:ext cx="1070658" cy="1448019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70334E8-088A-8D4D-8F9C-71E62C20BB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941" y="2747075"/>
            <a:ext cx="2709814" cy="3451695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3A64F63D-B5F1-314F-B763-4E5CB5F52FDE}"/>
              </a:ext>
            </a:extLst>
          </p:cNvPr>
          <p:cNvSpPr txBox="1">
            <a:spLocks/>
          </p:cNvSpPr>
          <p:nvPr/>
        </p:nvSpPr>
        <p:spPr>
          <a:xfrm>
            <a:off x="2669103" y="3037098"/>
            <a:ext cx="3424998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1800" dirty="0" smtClean="0"/>
              <a:t>Kampanja koettiin kiinnostavaksi ja se tunnistettiin helposti Arlan mainonnaksi. Tämän vuoksi mainonta loi tehokkaasti myönteisiä mielikuvia brändistä kampanjan huomanneiden keskuudessa.</a:t>
            </a:r>
            <a:endParaRPr lang="fi-FI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Digitalist 2016-2020.</a:t>
            </a:r>
            <a:endParaRPr lang="en-US" dirty="0"/>
          </a:p>
        </p:txBody>
      </p:sp>
      <p:sp>
        <p:nvSpPr>
          <p:cNvPr id="15" name="Pyöristetty suorakulmio 7"/>
          <p:cNvSpPr/>
          <p:nvPr/>
        </p:nvSpPr>
        <p:spPr>
          <a:xfrm>
            <a:off x="838200" y="439514"/>
            <a:ext cx="4880094" cy="22251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Mediat</a:t>
            </a:r>
            <a:r>
              <a:rPr lang="fi-FI" sz="2000" b="1" dirty="0" smtClean="0"/>
              <a:t>: </a:t>
            </a:r>
            <a:r>
              <a:rPr lang="fi-FI" sz="2000" dirty="0" smtClean="0"/>
              <a:t>Glorian ruoka &amp; viini, IS.fi ja Soppa365.fi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/>
              <a:t>Arla – Apetina Paneer</a:t>
            </a:r>
          </a:p>
          <a:p>
            <a:r>
              <a:rPr lang="fi-FI" sz="2000" b="1" dirty="0" smtClean="0"/>
              <a:t>Mainosmuodot: </a:t>
            </a:r>
            <a:r>
              <a:rPr lang="fi-FI" sz="2000" dirty="0"/>
              <a:t>Printti </a:t>
            </a:r>
            <a:r>
              <a:rPr lang="fi-FI" sz="2000" dirty="0" smtClean="0"/>
              <a:t>kokosivu </a:t>
            </a:r>
            <a:r>
              <a:rPr lang="fi-FI" sz="2000" dirty="0"/>
              <a:t>ja natiiviartikkeli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211308" y="3037098"/>
            <a:ext cx="2003171" cy="1727004"/>
            <a:chOff x="6537773" y="2715411"/>
            <a:chExt cx="2003171" cy="1727004"/>
          </a:xfrm>
        </p:grpSpPr>
        <p:pic>
          <p:nvPicPr>
            <p:cNvPr id="9" name="Kuva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7773" y="2715411"/>
              <a:ext cx="1569232" cy="1320936"/>
            </a:xfrm>
            <a:prstGeom prst="rect">
              <a:avLst/>
            </a:prstGeom>
          </p:spPr>
        </p:pic>
        <p:pic>
          <p:nvPicPr>
            <p:cNvPr id="11" name="Kuva 1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7479" y="3197783"/>
              <a:ext cx="1033465" cy="124463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9181014" y="4061962"/>
            <a:ext cx="2089019" cy="2301582"/>
            <a:chOff x="6537773" y="4333959"/>
            <a:chExt cx="2089019" cy="23015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37773" y="4333959"/>
              <a:ext cx="1379404" cy="185833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09930" y="5055561"/>
              <a:ext cx="1116862" cy="1579980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6767498" y="3047975"/>
            <a:ext cx="2089192" cy="2211696"/>
            <a:chOff x="6423659" y="340847"/>
            <a:chExt cx="2089192" cy="2211696"/>
          </a:xfrm>
        </p:grpSpPr>
        <p:pic>
          <p:nvPicPr>
            <p:cNvPr id="8" name="Kuva 1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3659" y="340847"/>
              <a:ext cx="1391666" cy="1925212"/>
            </a:xfrm>
            <a:prstGeom prst="rect">
              <a:avLst/>
            </a:prstGeom>
          </p:spPr>
        </p:pic>
        <p:pic>
          <p:nvPicPr>
            <p:cNvPr id="10" name="Kuva 12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95989" y="1015532"/>
              <a:ext cx="1116862" cy="1537011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749" y="4297129"/>
            <a:ext cx="1684153" cy="1512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3749" y="438656"/>
            <a:ext cx="3718758" cy="242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2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1339" y="754402"/>
            <a:ext cx="3434628" cy="44159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0334E8-088A-8D4D-8F9C-71E62C20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41" y="2747075"/>
            <a:ext cx="2709814" cy="3451695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3A64F63D-B5F1-314F-B763-4E5CB5F52FDE}"/>
              </a:ext>
            </a:extLst>
          </p:cNvPr>
          <p:cNvSpPr txBox="1">
            <a:spLocks/>
          </p:cNvSpPr>
          <p:nvPr/>
        </p:nvSpPr>
        <p:spPr>
          <a:xfrm>
            <a:off x="2694819" y="3175238"/>
            <a:ext cx="3424998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1800" dirty="0" smtClean="0"/>
              <a:t>Koska kampanjan sisältöjä on pidetty hauskoina ja kiinnostavina, sen vaikuttavuus </a:t>
            </a:r>
            <a:r>
              <a:rPr lang="fi-FI" sz="1800" dirty="0"/>
              <a:t>harkintaan ja ostoaikomukseen oli moninkertainen kampanjan huomanneiden kuluttajien keskuudessa</a:t>
            </a:r>
            <a:r>
              <a:rPr lang="fi-FI" sz="1800" dirty="0" smtClean="0"/>
              <a:t>.</a:t>
            </a:r>
            <a:endParaRPr lang="fi-FI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Lähde: Digitalist 2016-2020.</a:t>
            </a:r>
            <a:endParaRPr lang="en-US" dirty="0"/>
          </a:p>
        </p:txBody>
      </p:sp>
      <p:sp>
        <p:nvSpPr>
          <p:cNvPr id="15" name="Pyöristetty suorakulmio 7"/>
          <p:cNvSpPr/>
          <p:nvPr/>
        </p:nvSpPr>
        <p:spPr>
          <a:xfrm>
            <a:off x="838200" y="439514"/>
            <a:ext cx="4880094" cy="22251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Mediat</a:t>
            </a:r>
            <a:r>
              <a:rPr lang="fi-FI" sz="2000" b="1" dirty="0" smtClean="0"/>
              <a:t>: </a:t>
            </a:r>
            <a:r>
              <a:rPr lang="fi-FI" sz="2000" dirty="0" smtClean="0"/>
              <a:t>Me Naiset, Kodin Kuvalehti, menaiset.fi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 smtClean="0"/>
              <a:t>Suomen Sokeri</a:t>
            </a:r>
            <a:endParaRPr lang="fi-FI" sz="2000" dirty="0"/>
          </a:p>
          <a:p>
            <a:r>
              <a:rPr lang="fi-FI" sz="2000" b="1" dirty="0" smtClean="0"/>
              <a:t>Mainosmuodot: </a:t>
            </a:r>
            <a:r>
              <a:rPr lang="fi-FI" sz="2000" dirty="0"/>
              <a:t>Printti </a:t>
            </a:r>
            <a:r>
              <a:rPr lang="fi-FI" sz="2000" dirty="0" smtClean="0"/>
              <a:t>kokosivu </a:t>
            </a:r>
            <a:r>
              <a:rPr lang="fi-FI" sz="2000" dirty="0"/>
              <a:t>ja </a:t>
            </a:r>
            <a:r>
              <a:rPr lang="fi-FI" sz="2000" dirty="0" smtClean="0"/>
              <a:t>natiiviartikkeli, sisältöihin ohjaavat videospotit Ruutu-videoverkostossa</a:t>
            </a:r>
            <a:endParaRPr lang="fi-FI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30EA5C-1273-4F3E-9BFF-FF5A8A49AB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486" y="754402"/>
            <a:ext cx="1613207" cy="1792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2735E3-16D6-4CFC-899C-94D6322449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0486" y="2710499"/>
            <a:ext cx="1559889" cy="181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7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70334E8-088A-8D4D-8F9C-71E62C20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1" y="2747075"/>
            <a:ext cx="2709814" cy="3451695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3A64F63D-B5F1-314F-B763-4E5CB5F52FDE}"/>
              </a:ext>
            </a:extLst>
          </p:cNvPr>
          <p:cNvSpPr txBox="1">
            <a:spLocks/>
          </p:cNvSpPr>
          <p:nvPr/>
        </p:nvSpPr>
        <p:spPr>
          <a:xfrm>
            <a:off x="2750868" y="3231100"/>
            <a:ext cx="3424998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1800" dirty="0"/>
              <a:t>Kampanjan vaikuttavuus oli merkittävästi suurempi niiden kuluttajien keskuudessa, jotka olivat</a:t>
            </a:r>
            <a:r>
              <a:rPr lang="fi-FI" sz="1800" dirty="0" smtClean="0"/>
              <a:t> </a:t>
            </a:r>
            <a:r>
              <a:rPr lang="fi-FI" sz="1800" dirty="0"/>
              <a:t>altistuneet </a:t>
            </a:r>
            <a:r>
              <a:rPr lang="fi-FI" sz="1800" dirty="0" smtClean="0"/>
              <a:t>mainonnalle tai </a:t>
            </a:r>
            <a:r>
              <a:rPr lang="fi-FI" sz="1800" dirty="0"/>
              <a:t>huomanneet mainonnan useammassa eri kanavassa: huomioarvo kasvoi 18 %* ja ostoaikomus 23 %**</a:t>
            </a:r>
            <a:endParaRPr lang="fi-FI" sz="1800" dirty="0"/>
          </a:p>
        </p:txBody>
      </p:sp>
      <p:sp>
        <p:nvSpPr>
          <p:cNvPr id="15" name="Pyöristetty suorakulmio 7"/>
          <p:cNvSpPr/>
          <p:nvPr/>
        </p:nvSpPr>
        <p:spPr>
          <a:xfrm>
            <a:off x="834539" y="273409"/>
            <a:ext cx="5029940" cy="2416957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Mediat</a:t>
            </a:r>
            <a:r>
              <a:rPr lang="fi-FI" sz="2000" b="1" dirty="0" smtClean="0"/>
              <a:t>: </a:t>
            </a:r>
            <a:r>
              <a:rPr lang="fi-FI" sz="2000" dirty="0"/>
              <a:t>Anna, Me Naiset, Kauneus &amp; Terveys, Kotivinkki, SPORT, Trendi, Cosmopolitan, Kodin Kuvalehti, Gloria, Elle, Fit &amp; Image</a:t>
            </a:r>
          </a:p>
          <a:p>
            <a:r>
              <a:rPr lang="fi-FI" sz="2000" b="1" dirty="0" smtClean="0"/>
              <a:t>Mainostaja</a:t>
            </a:r>
            <a:r>
              <a:rPr lang="fi-FI" sz="2000" b="1" dirty="0"/>
              <a:t>: </a:t>
            </a:r>
            <a:r>
              <a:rPr lang="fi-FI" sz="2000" dirty="0" smtClean="0"/>
              <a:t>Bio Luvil</a:t>
            </a:r>
            <a:endParaRPr lang="fi-FI" sz="2000" dirty="0"/>
          </a:p>
          <a:p>
            <a:r>
              <a:rPr lang="fi-FI" sz="2000" b="1" dirty="0" smtClean="0"/>
              <a:t>Mainosmuodot: </a:t>
            </a:r>
            <a:r>
              <a:rPr lang="fi-FI" sz="2000" dirty="0"/>
              <a:t>Printti </a:t>
            </a:r>
            <a:r>
              <a:rPr lang="fi-FI" sz="2000" dirty="0" smtClean="0"/>
              <a:t>kokosivu, displaymainonta, natiiviartikkeli ja blogi</a:t>
            </a:r>
            <a:endParaRPr lang="fi-FI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252" y="2028055"/>
            <a:ext cx="3123289" cy="4037191"/>
          </a:xfrm>
          <a:prstGeom prst="rect">
            <a:avLst/>
          </a:prstGeom>
        </p:spPr>
      </p:pic>
      <p:pic>
        <p:nvPicPr>
          <p:cNvPr id="16" name="Picture 2" descr="https://survey.interquest.com/survey/mainokset/uploads/shaltson/biol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52" y="635567"/>
            <a:ext cx="3123289" cy="12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survey.interquest.com/survey/mainokset/uploads/shaltson/BioLuvil_artikkeli_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485" y="3006563"/>
            <a:ext cx="1688079" cy="18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4049" y="629903"/>
            <a:ext cx="1654515" cy="2226568"/>
          </a:xfrm>
          <a:prstGeom prst="rect">
            <a:avLst/>
          </a:prstGeom>
        </p:spPr>
      </p:pic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8200" y="6363544"/>
            <a:ext cx="9823882" cy="365125"/>
          </a:xfrm>
        </p:spPr>
        <p:txBody>
          <a:bodyPr/>
          <a:lstStyle/>
          <a:p>
            <a:r>
              <a:rPr lang="fi-FI" dirty="0"/>
              <a:t>*Verrattuna vain yhdessä kanavassa mainonnalle altistuneisiin kuluttajiin. </a:t>
            </a:r>
          </a:p>
          <a:p>
            <a:r>
              <a:rPr lang="fi-FI" dirty="0"/>
              <a:t>**Verrattuna vain yhdessä kanavassa mainonnan huomanneisiin kuluttajiin. </a:t>
            </a:r>
          </a:p>
          <a:p>
            <a:r>
              <a:rPr lang="fi-FI" dirty="0"/>
              <a:t>Lähde: Digitalist 2016-2020.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614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70334E8-088A-8D4D-8F9C-71E62C20B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1" y="2747075"/>
            <a:ext cx="2709814" cy="3451695"/>
          </a:xfrm>
          <a:prstGeom prst="rect">
            <a:avLst/>
          </a:prstGeom>
        </p:spPr>
      </p:pic>
      <p:sp>
        <p:nvSpPr>
          <p:cNvPr id="18" name="Title 3">
            <a:extLst>
              <a:ext uri="{FF2B5EF4-FFF2-40B4-BE49-F238E27FC236}">
                <a16:creationId xmlns:a16="http://schemas.microsoft.com/office/drawing/2014/main" id="{3A64F63D-B5F1-314F-B763-4E5CB5F52FDE}"/>
              </a:ext>
            </a:extLst>
          </p:cNvPr>
          <p:cNvSpPr txBox="1">
            <a:spLocks/>
          </p:cNvSpPr>
          <p:nvPr/>
        </p:nvSpPr>
        <p:spPr>
          <a:xfrm>
            <a:off x="2767673" y="3218261"/>
            <a:ext cx="3553228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fi-FI" sz="1800" dirty="0"/>
              <a:t>Kampanjan vaikuttavuus oli merkittävästi suurempi niiden kuluttajien keskuudessa, jotka olivat</a:t>
            </a:r>
            <a:r>
              <a:rPr lang="fi-FI" sz="1800" dirty="0" smtClean="0"/>
              <a:t> </a:t>
            </a:r>
            <a:r>
              <a:rPr lang="fi-FI" sz="1800" dirty="0"/>
              <a:t>altistuneet </a:t>
            </a:r>
            <a:r>
              <a:rPr lang="fi-FI" sz="1800" dirty="0" smtClean="0"/>
              <a:t>mainonnalle tai </a:t>
            </a:r>
            <a:r>
              <a:rPr lang="fi-FI" sz="1800" dirty="0"/>
              <a:t>huomanneet mainonnan useammassa eri kanavassa: </a:t>
            </a:r>
            <a:r>
              <a:rPr lang="fi-FI" sz="1800" dirty="0" smtClean="0"/>
              <a:t>huomioarvo </a:t>
            </a:r>
            <a:r>
              <a:rPr lang="fi-FI" sz="1800" dirty="0"/>
              <a:t>kasvoi </a:t>
            </a:r>
            <a:r>
              <a:rPr lang="fi-FI" sz="1800" dirty="0" smtClean="0"/>
              <a:t>15 %* </a:t>
            </a:r>
            <a:r>
              <a:rPr lang="fi-FI" sz="1800" dirty="0"/>
              <a:t>ja ostoaikomus </a:t>
            </a:r>
            <a:r>
              <a:rPr lang="fi-FI" sz="1800" dirty="0" smtClean="0"/>
              <a:t>18 %**</a:t>
            </a:r>
            <a:endParaRPr lang="fi-FI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*Verrattuna vain yhdessä kanavassa mainonnalle altistuneisiin kuluttajiin. </a:t>
            </a:r>
          </a:p>
          <a:p>
            <a:r>
              <a:rPr lang="fi-FI" dirty="0"/>
              <a:t>**Verrattuna vain yhdessä kanavassa mainonnan huomanneisiin kuluttajiin. </a:t>
            </a:r>
          </a:p>
          <a:p>
            <a:r>
              <a:rPr lang="fi-FI" dirty="0"/>
              <a:t>Lähde: Digitalist 2016-2020. </a:t>
            </a:r>
            <a:endParaRPr lang="fi-FI" dirty="0"/>
          </a:p>
        </p:txBody>
      </p:sp>
      <p:sp>
        <p:nvSpPr>
          <p:cNvPr id="15" name="Pyöristetty suorakulmio 7"/>
          <p:cNvSpPr/>
          <p:nvPr/>
        </p:nvSpPr>
        <p:spPr>
          <a:xfrm>
            <a:off x="838200" y="439514"/>
            <a:ext cx="4880094" cy="222517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Mediat</a:t>
            </a:r>
            <a:r>
              <a:rPr lang="fi-FI" sz="2000" b="1" dirty="0" smtClean="0"/>
              <a:t>: </a:t>
            </a:r>
            <a:r>
              <a:rPr lang="fi-FI" sz="2000" dirty="0" smtClean="0"/>
              <a:t>Anna, Kotiliesi, Seura, Kotilääkäri, Viva!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 smtClean="0"/>
              <a:t>Tena</a:t>
            </a:r>
            <a:endParaRPr lang="fi-FI" sz="2000" dirty="0"/>
          </a:p>
          <a:p>
            <a:r>
              <a:rPr lang="fi-FI" sz="2000" b="1" dirty="0" smtClean="0"/>
              <a:t>Mainosmuodot: </a:t>
            </a:r>
            <a:r>
              <a:rPr lang="fi-FI" sz="2000" dirty="0"/>
              <a:t>Printti </a:t>
            </a:r>
            <a:r>
              <a:rPr lang="fi-FI" sz="2000" dirty="0" smtClean="0"/>
              <a:t>aukeama, displaymainonta, natiiviartikkeli ja video</a:t>
            </a:r>
            <a:endParaRPr lang="fi-FI" sz="2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8410" y="3003533"/>
            <a:ext cx="1420474" cy="236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25555" y="399001"/>
            <a:ext cx="1557240" cy="234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0" r="2229"/>
          <a:stretch/>
        </p:blipFill>
        <p:spPr bwMode="auto">
          <a:xfrm>
            <a:off x="6496896" y="2651118"/>
            <a:ext cx="3124434" cy="1786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02" y="469327"/>
            <a:ext cx="3163428" cy="204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53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Vinkit vaikuttavan monimediakampanjan tekemiseen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103" y="1942485"/>
            <a:ext cx="2934121" cy="29628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22" y="3850064"/>
            <a:ext cx="800159" cy="466769"/>
          </a:xfrm>
          <a:prstGeom prst="rect">
            <a:avLst/>
          </a:prstGeom>
        </p:spPr>
      </p:pic>
      <p:sp>
        <p:nvSpPr>
          <p:cNvPr id="28" name="Title 3"/>
          <p:cNvSpPr txBox="1">
            <a:spLocks/>
          </p:cNvSpPr>
          <p:nvPr/>
        </p:nvSpPr>
        <p:spPr>
          <a:xfrm>
            <a:off x="7981000" y="4905301"/>
            <a:ext cx="3738325" cy="11381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fi-FI" sz="2000" dirty="0"/>
              <a:t>Moninkertainen vaikuttavuus tunnettuuteen, brändi-mielikuviin sekä harkintaan</a:t>
            </a: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050" y="2319630"/>
            <a:ext cx="2709814" cy="3451695"/>
          </a:xfrm>
          <a:prstGeom prst="rect">
            <a:avLst/>
          </a:prstGeom>
        </p:spPr>
      </p:pic>
      <p:sp>
        <p:nvSpPr>
          <p:cNvPr id="27" name="Title 3"/>
          <p:cNvSpPr txBox="1">
            <a:spLocks/>
          </p:cNvSpPr>
          <p:nvPr/>
        </p:nvSpPr>
        <p:spPr>
          <a:xfrm>
            <a:off x="3165257" y="3118184"/>
            <a:ext cx="4076002" cy="2591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buAutoNum type="arabicPeriod"/>
            </a:pPr>
            <a:endParaRPr lang="fi-FI" sz="2000" dirty="0"/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fi-FI" sz="2000" dirty="0"/>
              <a:t>Selkeät roolit ja tavoitteet määritetty jokaiselle kampanja elementille</a:t>
            </a:r>
          </a:p>
          <a:p>
            <a:pPr marL="457200" indent="-457200">
              <a:lnSpc>
                <a:spcPct val="120000"/>
              </a:lnSpc>
              <a:buFontTx/>
              <a:buAutoNum type="arabicPeriod"/>
            </a:pPr>
            <a:r>
              <a:rPr lang="fi-FI" sz="2000" dirty="0"/>
              <a:t>Toisiaan tukeva ydinviesti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000" dirty="0"/>
              <a:t>Selkeä yhteneväinen visuaalinen ilme eri mainosmuotojen kontekstit huomioiden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r>
              <a:rPr lang="fi-FI" sz="2000" dirty="0"/>
              <a:t>Mainoksien toimivuus yksittäisinä mainoksina</a:t>
            </a:r>
          </a:p>
          <a:p>
            <a:pPr marL="457200" indent="-457200">
              <a:lnSpc>
                <a:spcPct val="120000"/>
              </a:lnSpc>
              <a:buAutoNum type="arabicPeriod"/>
            </a:pPr>
            <a:endParaRPr lang="fi-FI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Digitalist 2016-2020</a:t>
            </a:r>
            <a:r>
              <a:rPr lang="fi-FI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3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4" y="1862668"/>
            <a:ext cx="9427450" cy="2589744"/>
          </a:xfrm>
        </p:spPr>
        <p:txBody>
          <a:bodyPr>
            <a:noAutofit/>
          </a:bodyPr>
          <a:lstStyle/>
          <a:p>
            <a:r>
              <a:rPr lang="en-US" sz="6000" dirty="0" err="1" smtClean="0"/>
              <a:t>Yhteenveto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442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28381" y="1499685"/>
            <a:ext cx="1991360" cy="2062480"/>
            <a:chOff x="6873221" y="2156311"/>
            <a:chExt cx="1991360" cy="20624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7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3221" y="2156311"/>
              <a:ext cx="1991360" cy="2062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14167" y="2715230"/>
              <a:ext cx="101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6000" b="1" dirty="0" smtClean="0">
                  <a:solidFill>
                    <a:schemeClr val="bg1"/>
                  </a:solidFill>
                </a:rPr>
                <a:t>1.</a:t>
              </a:r>
              <a:endParaRPr lang="en-US" sz="6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8310" y="3038756"/>
            <a:ext cx="8512798" cy="133836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i-FI" sz="4000" b="1" dirty="0" smtClean="0"/>
              <a:t>Suurikokoiset mainokset huomataan selvästi pienempiä mainoksia paremmin.</a:t>
            </a:r>
          </a:p>
        </p:txBody>
      </p:sp>
    </p:spTree>
    <p:extLst>
      <p:ext uri="{BB962C8B-B14F-4D97-AF65-F5344CB8AC3E}">
        <p14:creationId xmlns:p14="http://schemas.microsoft.com/office/powerpoint/2010/main" val="11923354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089626" y="2213307"/>
            <a:ext cx="5920217" cy="3811620"/>
            <a:chOff x="3194837" y="2314418"/>
            <a:chExt cx="5920217" cy="3811620"/>
          </a:xfrm>
        </p:grpSpPr>
        <p:sp>
          <p:nvSpPr>
            <p:cNvPr id="6" name="Rectangle 5"/>
            <p:cNvSpPr/>
            <p:nvPr/>
          </p:nvSpPr>
          <p:spPr>
            <a:xfrm>
              <a:off x="3194837" y="2314418"/>
              <a:ext cx="2971671" cy="3811620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5"/>
            <p:cNvSpPr/>
            <p:nvPr/>
          </p:nvSpPr>
          <p:spPr>
            <a:xfrm flipH="1">
              <a:off x="6166508" y="2344079"/>
              <a:ext cx="2948546" cy="3781959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"/>
            <p:cNvSpPr/>
            <p:nvPr/>
          </p:nvSpPr>
          <p:spPr>
            <a:xfrm>
              <a:off x="3395063" y="2520158"/>
              <a:ext cx="2618314" cy="3358386"/>
            </a:xfrm>
            <a:custGeom>
              <a:avLst/>
              <a:gdLst>
                <a:gd name="connsiteX0" fmla="*/ 0 w 2712720"/>
                <a:gd name="connsiteY0" fmla="*/ 0 h 3891280"/>
                <a:gd name="connsiteX1" fmla="*/ 2712720 w 2712720"/>
                <a:gd name="connsiteY1" fmla="*/ 0 h 3891280"/>
                <a:gd name="connsiteX2" fmla="*/ 2712720 w 2712720"/>
                <a:gd name="connsiteY2" fmla="*/ 3891280 h 3891280"/>
                <a:gd name="connsiteX3" fmla="*/ 0 w 2712720"/>
                <a:gd name="connsiteY3" fmla="*/ 3891280 h 3891280"/>
                <a:gd name="connsiteX4" fmla="*/ 0 w 271272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0 h 3891280"/>
                <a:gd name="connsiteX1" fmla="*/ 2794000 w 2794000"/>
                <a:gd name="connsiteY1" fmla="*/ 162560 h 3891280"/>
                <a:gd name="connsiteX2" fmla="*/ 2712720 w 2794000"/>
                <a:gd name="connsiteY2" fmla="*/ 3891280 h 3891280"/>
                <a:gd name="connsiteX3" fmla="*/ 0 w 2794000"/>
                <a:gd name="connsiteY3" fmla="*/ 3891280 h 3891280"/>
                <a:gd name="connsiteX4" fmla="*/ 0 w 2794000"/>
                <a:gd name="connsiteY4" fmla="*/ 0 h 3891280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57462 h 3847142"/>
                <a:gd name="connsiteX1" fmla="*/ 2794000 w 2794000"/>
                <a:gd name="connsiteY1" fmla="*/ 118422 h 3847142"/>
                <a:gd name="connsiteX2" fmla="*/ 2712720 w 2794000"/>
                <a:gd name="connsiteY2" fmla="*/ 3847142 h 3847142"/>
                <a:gd name="connsiteX3" fmla="*/ 0 w 2794000"/>
                <a:gd name="connsiteY3" fmla="*/ 3847142 h 3847142"/>
                <a:gd name="connsiteX4" fmla="*/ 0 w 2794000"/>
                <a:gd name="connsiteY4" fmla="*/ 57462 h 3847142"/>
                <a:gd name="connsiteX0" fmla="*/ 0 w 2794000"/>
                <a:gd name="connsiteY0" fmla="*/ 89007 h 3878687"/>
                <a:gd name="connsiteX1" fmla="*/ 2794000 w 2794000"/>
                <a:gd name="connsiteY1" fmla="*/ 149967 h 3878687"/>
                <a:gd name="connsiteX2" fmla="*/ 2712720 w 2794000"/>
                <a:gd name="connsiteY2" fmla="*/ 3878687 h 3878687"/>
                <a:gd name="connsiteX3" fmla="*/ 0 w 2794000"/>
                <a:gd name="connsiteY3" fmla="*/ 3878687 h 3878687"/>
                <a:gd name="connsiteX4" fmla="*/ 0 w 2794000"/>
                <a:gd name="connsiteY4" fmla="*/ 89007 h 3878687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12720 w 2794000"/>
                <a:gd name="connsiteY2" fmla="*/ 388319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794000"/>
                <a:gd name="connsiteY0" fmla="*/ 93516 h 3883196"/>
                <a:gd name="connsiteX1" fmla="*/ 2794000 w 2794000"/>
                <a:gd name="connsiteY1" fmla="*/ 154476 h 3883196"/>
                <a:gd name="connsiteX2" fmla="*/ 2768451 w 2794000"/>
                <a:gd name="connsiteY2" fmla="*/ 3870626 h 3883196"/>
                <a:gd name="connsiteX3" fmla="*/ 0 w 2794000"/>
                <a:gd name="connsiteY3" fmla="*/ 3883196 h 3883196"/>
                <a:gd name="connsiteX4" fmla="*/ 0 w 2794000"/>
                <a:gd name="connsiteY4" fmla="*/ 93516 h 3883196"/>
                <a:gd name="connsiteX0" fmla="*/ 0 w 2818769"/>
                <a:gd name="connsiteY0" fmla="*/ 180492 h 3857039"/>
                <a:gd name="connsiteX1" fmla="*/ 2818769 w 2818769"/>
                <a:gd name="connsiteY1" fmla="*/ 128319 h 3857039"/>
                <a:gd name="connsiteX2" fmla="*/ 2793220 w 2818769"/>
                <a:gd name="connsiteY2" fmla="*/ 3844469 h 3857039"/>
                <a:gd name="connsiteX3" fmla="*/ 24769 w 2818769"/>
                <a:gd name="connsiteY3" fmla="*/ 3857039 h 3857039"/>
                <a:gd name="connsiteX4" fmla="*/ 0 w 2818769"/>
                <a:gd name="connsiteY4" fmla="*/ 180492 h 3857039"/>
                <a:gd name="connsiteX0" fmla="*/ 0 w 2812577"/>
                <a:gd name="connsiteY0" fmla="*/ 102660 h 3879770"/>
                <a:gd name="connsiteX1" fmla="*/ 2812577 w 2812577"/>
                <a:gd name="connsiteY1" fmla="*/ 151050 h 3879770"/>
                <a:gd name="connsiteX2" fmla="*/ 2787028 w 2812577"/>
                <a:gd name="connsiteY2" fmla="*/ 3867200 h 3879770"/>
                <a:gd name="connsiteX3" fmla="*/ 18577 w 2812577"/>
                <a:gd name="connsiteY3" fmla="*/ 3879770 h 3879770"/>
                <a:gd name="connsiteX4" fmla="*/ 0 w 2812577"/>
                <a:gd name="connsiteY4" fmla="*/ 102660 h 3879770"/>
                <a:gd name="connsiteX0" fmla="*/ 0 w 2812577"/>
                <a:gd name="connsiteY0" fmla="*/ 116655 h 3874910"/>
                <a:gd name="connsiteX1" fmla="*/ 2812577 w 2812577"/>
                <a:gd name="connsiteY1" fmla="*/ 146190 h 3874910"/>
                <a:gd name="connsiteX2" fmla="*/ 2787028 w 2812577"/>
                <a:gd name="connsiteY2" fmla="*/ 3862340 h 3874910"/>
                <a:gd name="connsiteX3" fmla="*/ 18577 w 2812577"/>
                <a:gd name="connsiteY3" fmla="*/ 3874910 h 3874910"/>
                <a:gd name="connsiteX4" fmla="*/ 0 w 2812577"/>
                <a:gd name="connsiteY4" fmla="*/ 116655 h 3874910"/>
                <a:gd name="connsiteX0" fmla="*/ 206022 w 3018599"/>
                <a:gd name="connsiteY0" fmla="*/ 116655 h 3929905"/>
                <a:gd name="connsiteX1" fmla="*/ 3018599 w 3018599"/>
                <a:gd name="connsiteY1" fmla="*/ 146190 h 3929905"/>
                <a:gd name="connsiteX2" fmla="*/ 2993050 w 3018599"/>
                <a:gd name="connsiteY2" fmla="*/ 3862340 h 3929905"/>
                <a:gd name="connsiteX3" fmla="*/ 129 w 3018599"/>
                <a:gd name="connsiteY3" fmla="*/ 3929905 h 3929905"/>
                <a:gd name="connsiteX4" fmla="*/ 206022 w 3018599"/>
                <a:gd name="connsiteY4" fmla="*/ 116655 h 3929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18599" h="3929905">
                  <a:moveTo>
                    <a:pt x="206022" y="116655"/>
                  </a:moveTo>
                  <a:cubicBezTo>
                    <a:pt x="1137355" y="170842"/>
                    <a:pt x="2778146" y="-192477"/>
                    <a:pt x="3018599" y="146190"/>
                  </a:cubicBezTo>
                  <a:lnTo>
                    <a:pt x="2993050" y="3862340"/>
                  </a:lnTo>
                  <a:cubicBezTo>
                    <a:pt x="2273434" y="3560042"/>
                    <a:pt x="904369" y="3929905"/>
                    <a:pt x="129" y="3929905"/>
                  </a:cubicBezTo>
                  <a:cubicBezTo>
                    <a:pt x="-6063" y="2670868"/>
                    <a:pt x="212214" y="1375692"/>
                    <a:pt x="206022" y="116655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657774" y="2629286"/>
              <a:ext cx="1297169" cy="3348704"/>
            </a:xfrm>
            <a:custGeom>
              <a:avLst/>
              <a:gdLst>
                <a:gd name="connsiteX0" fmla="*/ 0 w 1137149"/>
                <a:gd name="connsiteY0" fmla="*/ 0 h 3219164"/>
                <a:gd name="connsiteX1" fmla="*/ 1137149 w 1137149"/>
                <a:gd name="connsiteY1" fmla="*/ 0 h 3219164"/>
                <a:gd name="connsiteX2" fmla="*/ 1137149 w 1137149"/>
                <a:gd name="connsiteY2" fmla="*/ 3219164 h 3219164"/>
                <a:gd name="connsiteX3" fmla="*/ 0 w 1137149"/>
                <a:gd name="connsiteY3" fmla="*/ 3219164 h 3219164"/>
                <a:gd name="connsiteX4" fmla="*/ 0 w 1137149"/>
                <a:gd name="connsiteY4" fmla="*/ 0 h 321916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0 w 1335269"/>
                <a:gd name="connsiteY3" fmla="*/ 321916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37149 w 1335269"/>
                <a:gd name="connsiteY1" fmla="*/ 8382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335269"/>
                <a:gd name="connsiteY0" fmla="*/ 0 h 3318224"/>
                <a:gd name="connsiteX1" fmla="*/ 1190489 w 1335269"/>
                <a:gd name="connsiteY1" fmla="*/ 68580 h 3318224"/>
                <a:gd name="connsiteX2" fmla="*/ 1335269 w 1335269"/>
                <a:gd name="connsiteY2" fmla="*/ 3318224 h 3318224"/>
                <a:gd name="connsiteX3" fmla="*/ 114300 w 1335269"/>
                <a:gd name="connsiteY3" fmla="*/ 3158204 h 3318224"/>
                <a:gd name="connsiteX4" fmla="*/ 0 w 1335269"/>
                <a:gd name="connsiteY4" fmla="*/ 0 h 3318224"/>
                <a:gd name="connsiteX0" fmla="*/ 0 w 1259069"/>
                <a:gd name="connsiteY0" fmla="*/ 0 h 3409664"/>
                <a:gd name="connsiteX1" fmla="*/ 1114289 w 1259069"/>
                <a:gd name="connsiteY1" fmla="*/ 160020 h 3409664"/>
                <a:gd name="connsiteX2" fmla="*/ 1259069 w 1259069"/>
                <a:gd name="connsiteY2" fmla="*/ 3409664 h 3409664"/>
                <a:gd name="connsiteX3" fmla="*/ 38100 w 1259069"/>
                <a:gd name="connsiteY3" fmla="*/ 3249644 h 3409664"/>
                <a:gd name="connsiteX4" fmla="*/ 0 w 1259069"/>
                <a:gd name="connsiteY4" fmla="*/ 0 h 3409664"/>
                <a:gd name="connsiteX0" fmla="*/ 0 w 1266689"/>
                <a:gd name="connsiteY0" fmla="*/ 0 h 3341084"/>
                <a:gd name="connsiteX1" fmla="*/ 1121909 w 1266689"/>
                <a:gd name="connsiteY1" fmla="*/ 91440 h 3341084"/>
                <a:gd name="connsiteX2" fmla="*/ 1266689 w 1266689"/>
                <a:gd name="connsiteY2" fmla="*/ 3341084 h 3341084"/>
                <a:gd name="connsiteX3" fmla="*/ 45720 w 1266689"/>
                <a:gd name="connsiteY3" fmla="*/ 3181064 h 3341084"/>
                <a:gd name="connsiteX4" fmla="*/ 0 w 1266689"/>
                <a:gd name="connsiteY4" fmla="*/ 0 h 3341084"/>
                <a:gd name="connsiteX0" fmla="*/ 0 w 1266689"/>
                <a:gd name="connsiteY0" fmla="*/ 51435 h 3392519"/>
                <a:gd name="connsiteX1" fmla="*/ 1106669 w 1266689"/>
                <a:gd name="connsiteY1" fmla="*/ 28575 h 3392519"/>
                <a:gd name="connsiteX2" fmla="*/ 1266689 w 1266689"/>
                <a:gd name="connsiteY2" fmla="*/ 3392519 h 3392519"/>
                <a:gd name="connsiteX3" fmla="*/ 45720 w 1266689"/>
                <a:gd name="connsiteY3" fmla="*/ 3232499 h 3392519"/>
                <a:gd name="connsiteX4" fmla="*/ 0 w 1266689"/>
                <a:gd name="connsiteY4" fmla="*/ 51435 h 3392519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266689"/>
                <a:gd name="connsiteY0" fmla="*/ 22860 h 3363944"/>
                <a:gd name="connsiteX1" fmla="*/ 1106669 w 1266689"/>
                <a:gd name="connsiteY1" fmla="*/ 0 h 3363944"/>
                <a:gd name="connsiteX2" fmla="*/ 1266689 w 1266689"/>
                <a:gd name="connsiteY2" fmla="*/ 3363944 h 3363944"/>
                <a:gd name="connsiteX3" fmla="*/ 45720 w 1266689"/>
                <a:gd name="connsiteY3" fmla="*/ 3203924 h 3363944"/>
                <a:gd name="connsiteX4" fmla="*/ 0 w 1266689"/>
                <a:gd name="connsiteY4" fmla="*/ 22860 h 3363944"/>
                <a:gd name="connsiteX0" fmla="*/ 0 w 1327649"/>
                <a:gd name="connsiteY0" fmla="*/ 22860 h 3356324"/>
                <a:gd name="connsiteX1" fmla="*/ 1106669 w 1327649"/>
                <a:gd name="connsiteY1" fmla="*/ 0 h 3356324"/>
                <a:gd name="connsiteX2" fmla="*/ 1327649 w 1327649"/>
                <a:gd name="connsiteY2" fmla="*/ 3356324 h 3356324"/>
                <a:gd name="connsiteX3" fmla="*/ 45720 w 1327649"/>
                <a:gd name="connsiteY3" fmla="*/ 3203924 h 3356324"/>
                <a:gd name="connsiteX4" fmla="*/ 0 w 1327649"/>
                <a:gd name="connsiteY4" fmla="*/ 22860 h 3356324"/>
                <a:gd name="connsiteX0" fmla="*/ 0 w 1289549"/>
                <a:gd name="connsiteY0" fmla="*/ 22860 h 3325844"/>
                <a:gd name="connsiteX1" fmla="*/ 1106669 w 1289549"/>
                <a:gd name="connsiteY1" fmla="*/ 0 h 3325844"/>
                <a:gd name="connsiteX2" fmla="*/ 1289549 w 1289549"/>
                <a:gd name="connsiteY2" fmla="*/ 3325844 h 3325844"/>
                <a:gd name="connsiteX3" fmla="*/ 45720 w 1289549"/>
                <a:gd name="connsiteY3" fmla="*/ 3203924 h 3325844"/>
                <a:gd name="connsiteX4" fmla="*/ 0 w 1289549"/>
                <a:gd name="connsiteY4" fmla="*/ 22860 h 3325844"/>
                <a:gd name="connsiteX0" fmla="*/ 0 w 1297169"/>
                <a:gd name="connsiteY0" fmla="*/ 0 h 3386804"/>
                <a:gd name="connsiteX1" fmla="*/ 1114289 w 1297169"/>
                <a:gd name="connsiteY1" fmla="*/ 60960 h 3386804"/>
                <a:gd name="connsiteX2" fmla="*/ 1297169 w 1297169"/>
                <a:gd name="connsiteY2" fmla="*/ 3386804 h 3386804"/>
                <a:gd name="connsiteX3" fmla="*/ 53340 w 1297169"/>
                <a:gd name="connsiteY3" fmla="*/ 3264884 h 3386804"/>
                <a:gd name="connsiteX4" fmla="*/ 0 w 1297169"/>
                <a:gd name="connsiteY4" fmla="*/ 0 h 3386804"/>
                <a:gd name="connsiteX0" fmla="*/ 0 w 1297169"/>
                <a:gd name="connsiteY0" fmla="*/ 0 h 3348704"/>
                <a:gd name="connsiteX1" fmla="*/ 1114289 w 1297169"/>
                <a:gd name="connsiteY1" fmla="*/ 22860 h 3348704"/>
                <a:gd name="connsiteX2" fmla="*/ 1297169 w 1297169"/>
                <a:gd name="connsiteY2" fmla="*/ 3348704 h 3348704"/>
                <a:gd name="connsiteX3" fmla="*/ 53340 w 1297169"/>
                <a:gd name="connsiteY3" fmla="*/ 3226784 h 3348704"/>
                <a:gd name="connsiteX4" fmla="*/ 0 w 1297169"/>
                <a:gd name="connsiteY4" fmla="*/ 0 h 3348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97169" h="3348704">
                  <a:moveTo>
                    <a:pt x="0" y="0"/>
                  </a:moveTo>
                  <a:cubicBezTo>
                    <a:pt x="396830" y="22860"/>
                    <a:pt x="763179" y="38100"/>
                    <a:pt x="1114289" y="22860"/>
                  </a:cubicBezTo>
                  <a:lnTo>
                    <a:pt x="1297169" y="3348704"/>
                  </a:lnTo>
                  <a:cubicBezTo>
                    <a:pt x="852079" y="3224244"/>
                    <a:pt x="498430" y="3259804"/>
                    <a:pt x="53340" y="32267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918662" y="1828367"/>
            <a:ext cx="2724405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333" b="1" dirty="0"/>
              <a:t>Aukeama </a:t>
            </a:r>
            <a:br>
              <a:rPr lang="fi-FI" sz="3333" b="1" dirty="0"/>
            </a:br>
            <a:r>
              <a:rPr lang="fi-FI" sz="3333" b="1" dirty="0"/>
              <a:t>76 %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28355" y="3838839"/>
            <a:ext cx="2114712" cy="111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3333" b="1" dirty="0"/>
              <a:t>½ sivu </a:t>
            </a:r>
            <a:br>
              <a:rPr lang="fi-FI" sz="3333" b="1" dirty="0"/>
            </a:br>
            <a:r>
              <a:rPr lang="fi-FI" sz="3333" b="1" dirty="0"/>
              <a:t>60 %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013448" y="3007688"/>
            <a:ext cx="4629619" cy="2517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8381252" y="4956966"/>
            <a:ext cx="3085324" cy="0"/>
          </a:xfrm>
          <a:prstGeom prst="line">
            <a:avLst/>
          </a:prstGeom>
          <a:ln w="3810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456402" y="2946494"/>
            <a:ext cx="4597245" cy="1563662"/>
            <a:chOff x="421322" y="2834240"/>
            <a:chExt cx="4597245" cy="1563662"/>
          </a:xfrm>
        </p:grpSpPr>
        <p:sp>
          <p:nvSpPr>
            <p:cNvPr id="14" name="TextBox 13"/>
            <p:cNvSpPr txBox="1"/>
            <p:nvPr/>
          </p:nvSpPr>
          <p:spPr>
            <a:xfrm>
              <a:off x="421322" y="2834240"/>
              <a:ext cx="2527236" cy="111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3333" b="1" dirty="0"/>
                <a:t>Kokosivu </a:t>
              </a:r>
              <a:br>
                <a:rPr lang="fi-FI" sz="3333" b="1" dirty="0"/>
              </a:br>
              <a:r>
                <a:rPr lang="fi-FI" sz="3333" b="1" dirty="0"/>
                <a:t>66 %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557035" y="3951109"/>
              <a:ext cx="4461532" cy="2517"/>
            </a:xfrm>
            <a:prstGeom prst="line">
              <a:avLst/>
            </a:prstGeom>
            <a:ln w="38100" cap="rnd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75735" y="4028570"/>
              <a:ext cx="11092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>
                  <a:solidFill>
                    <a:schemeClr val="bg2"/>
                  </a:solidFill>
                </a:rPr>
                <a:t>n = 1658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357371" y="3084768"/>
            <a:ext cx="110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bg2"/>
                </a:solidFill>
              </a:rPr>
              <a:t>n = 218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407021" y="5023626"/>
            <a:ext cx="1109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>
                <a:solidFill>
                  <a:schemeClr val="bg2"/>
                </a:solidFill>
              </a:rPr>
              <a:t>n = 169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dirty="0"/>
              <a:t>Suuri mainos huomataan</a:t>
            </a:r>
            <a:endParaRPr lang="fi-FI" sz="2667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Mainoksen huomanneet, % lukijoista, keskiarvo kaikilta toimialoilta</a:t>
            </a:r>
            <a:endParaRPr lang="fi-FI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1553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28381" y="1499685"/>
            <a:ext cx="1991360" cy="2062480"/>
            <a:chOff x="6873221" y="2156311"/>
            <a:chExt cx="1991360" cy="20624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7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3221" y="2156311"/>
              <a:ext cx="1991360" cy="2062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40800" y="2724107"/>
              <a:ext cx="101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6000" b="1" dirty="0">
                  <a:solidFill>
                    <a:schemeClr val="bg1"/>
                  </a:solidFill>
                </a:rPr>
                <a:t>2</a:t>
              </a:r>
              <a:r>
                <a:rPr lang="fi-FI" sz="6000" b="1" dirty="0" smtClean="0">
                  <a:solidFill>
                    <a:schemeClr val="bg1"/>
                  </a:solidFill>
                </a:rPr>
                <a:t>.</a:t>
              </a:r>
              <a:endParaRPr lang="en-US" sz="6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383" y="3304712"/>
            <a:ext cx="8679900" cy="133836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i-FI" sz="4000" b="1" dirty="0" smtClean="0"/>
              <a:t>Erikoistoteutukset kuten tuotenäytteet ja reseptit herättävät lukijoiden huomion tavallisia toteutuksia tehokkaammin.</a:t>
            </a:r>
          </a:p>
        </p:txBody>
      </p:sp>
    </p:spTree>
    <p:extLst>
      <p:ext uri="{BB962C8B-B14F-4D97-AF65-F5344CB8AC3E}">
        <p14:creationId xmlns:p14="http://schemas.microsoft.com/office/powerpoint/2010/main" val="2809265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28381" y="1499685"/>
            <a:ext cx="1991360" cy="2062480"/>
            <a:chOff x="6873221" y="2156311"/>
            <a:chExt cx="1991360" cy="20624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7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3221" y="2156311"/>
              <a:ext cx="1991360" cy="2062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58556" y="2741863"/>
              <a:ext cx="101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6000" b="1" dirty="0" smtClean="0">
                  <a:solidFill>
                    <a:schemeClr val="bg1"/>
                  </a:solidFill>
                </a:rPr>
                <a:t>3.</a:t>
              </a:r>
              <a:endParaRPr lang="en-US" sz="6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6858" y="2366979"/>
            <a:ext cx="8185212" cy="260343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i-FI" sz="4000" b="1" dirty="0" smtClean="0"/>
              <a:t>Ajankohtaiset teemat kiinnostavat lukijoita paitsi sisällöissä myös mainonnassa.</a:t>
            </a:r>
            <a:endParaRPr lang="fi-FI" sz="4000" b="1" dirty="0"/>
          </a:p>
        </p:txBody>
      </p:sp>
    </p:spTree>
    <p:extLst>
      <p:ext uri="{BB962C8B-B14F-4D97-AF65-F5344CB8AC3E}">
        <p14:creationId xmlns:p14="http://schemas.microsoft.com/office/powerpoint/2010/main" val="959955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28381" y="1499685"/>
            <a:ext cx="1991360" cy="2062480"/>
            <a:chOff x="6873221" y="2156311"/>
            <a:chExt cx="1991360" cy="20624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7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3221" y="2156311"/>
              <a:ext cx="1991360" cy="2062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389914" y="2688597"/>
              <a:ext cx="101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6000" b="1" dirty="0">
                  <a:solidFill>
                    <a:schemeClr val="bg1"/>
                  </a:solidFill>
                </a:rPr>
                <a:t>4</a:t>
              </a:r>
              <a:r>
                <a:rPr lang="fi-FI" sz="6000" b="1" dirty="0" smtClean="0">
                  <a:solidFill>
                    <a:schemeClr val="bg1"/>
                  </a:solidFill>
                </a:rPr>
                <a:t>.</a:t>
              </a:r>
              <a:endParaRPr lang="en-US" sz="6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381" y="2539802"/>
            <a:ext cx="8649603" cy="2665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i-FI" sz="4000" b="1" dirty="0" smtClean="0"/>
              <a:t>Aktivointia aikaansaavat mainokset korostavat tuotteita </a:t>
            </a:r>
            <a:r>
              <a:rPr lang="fi-FI" sz="4000" b="1" smtClean="0"/>
              <a:t>ja niiden hyötyjä </a:t>
            </a:r>
            <a:r>
              <a:rPr lang="fi-FI" sz="4000" b="1" dirty="0" smtClean="0"/>
              <a:t>kohderyhmää puhuttelevalla tavalla.</a:t>
            </a:r>
          </a:p>
        </p:txBody>
      </p:sp>
    </p:spTree>
    <p:extLst>
      <p:ext uri="{BB962C8B-B14F-4D97-AF65-F5344CB8AC3E}">
        <p14:creationId xmlns:p14="http://schemas.microsoft.com/office/powerpoint/2010/main" val="16864350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728381" y="1499685"/>
            <a:ext cx="1991360" cy="2062480"/>
            <a:chOff x="6873221" y="2156311"/>
            <a:chExt cx="1991360" cy="20624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7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3221" y="2156311"/>
              <a:ext cx="1991360" cy="2062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461902" y="2679719"/>
              <a:ext cx="1016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6000" b="1" dirty="0" smtClean="0">
                  <a:solidFill>
                    <a:schemeClr val="bg1"/>
                  </a:solidFill>
                </a:rPr>
                <a:t>5.</a:t>
              </a:r>
              <a:endParaRPr lang="en-US" sz="6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8381" y="2593069"/>
            <a:ext cx="9235420" cy="268111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i-FI" sz="4000" b="1" dirty="0" smtClean="0"/>
              <a:t>Vaikuttavaa monikanavaista mainontaa tehdään yhtenäistä pääviestiä välittävillä toteutuksilla eri kanavien vahvuudet huomioiden.</a:t>
            </a:r>
          </a:p>
        </p:txBody>
      </p:sp>
    </p:spTree>
    <p:extLst>
      <p:ext uri="{BB962C8B-B14F-4D97-AF65-F5344CB8AC3E}">
        <p14:creationId xmlns:p14="http://schemas.microsoft.com/office/powerpoint/2010/main" val="33521055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35680" y="407416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fi-FI" sz="3200" b="1" dirty="0">
                <a:solidFill>
                  <a:schemeClr val="bg1"/>
                </a:solidFill>
              </a:rPr>
              <a:t>Lotta Olkinuora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Digitalist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Global Insight Lead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Phone: +35850 566 6059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email: lotta.olkinuora@digitalistgroup.com</a:t>
            </a:r>
          </a:p>
        </p:txBody>
      </p:sp>
      <p:sp>
        <p:nvSpPr>
          <p:cNvPr id="3" name="Rectangle 2"/>
          <p:cNvSpPr/>
          <p:nvPr/>
        </p:nvSpPr>
        <p:spPr>
          <a:xfrm>
            <a:off x="3535680" y="2001520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fi-FI" sz="3200" b="1" dirty="0">
                <a:solidFill>
                  <a:schemeClr val="bg1"/>
                </a:solidFill>
              </a:rPr>
              <a:t>Mona Ranta</a:t>
            </a:r>
          </a:p>
          <a:p>
            <a:pPr algn="ctr"/>
            <a:r>
              <a:rPr lang="fi-FI" dirty="0">
                <a:solidFill>
                  <a:schemeClr val="bg1"/>
                </a:solidFill>
              </a:rPr>
              <a:t>Digitalist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Insight Planner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Phone: +35845 201 3977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email: mona.ranta@digitalistgroup.com</a:t>
            </a:r>
          </a:p>
        </p:txBody>
      </p:sp>
    </p:spTree>
    <p:extLst>
      <p:ext uri="{BB962C8B-B14F-4D97-AF65-F5344CB8AC3E}">
        <p14:creationId xmlns:p14="http://schemas.microsoft.com/office/powerpoint/2010/main" val="16408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252980"/>
            <a:ext cx="6096000" cy="171078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err="1">
                <a:solidFill>
                  <a:schemeClr val="bg1"/>
                </a:solidFill>
              </a:rPr>
              <a:t>Liitteet</a:t>
            </a:r>
            <a:endParaRPr lang="en-US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2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5" y="3126848"/>
            <a:ext cx="5616403" cy="1325563"/>
          </a:xfrm>
        </p:spPr>
        <p:txBody>
          <a:bodyPr>
            <a:noAutofit/>
          </a:bodyPr>
          <a:lstStyle/>
          <a:p>
            <a:r>
              <a:rPr lang="en-US" sz="6000" dirty="0" err="1"/>
              <a:t>Hyvin</a:t>
            </a:r>
            <a:r>
              <a:rPr lang="en-US" sz="6000" dirty="0"/>
              <a:t> </a:t>
            </a:r>
            <a:r>
              <a:rPr lang="en-US" sz="6000" dirty="0" err="1"/>
              <a:t>huomattuja</a:t>
            </a:r>
            <a:r>
              <a:rPr lang="en-US" sz="6000" dirty="0"/>
              <a:t> </a:t>
            </a:r>
            <a:r>
              <a:rPr lang="en-US" sz="6000" dirty="0" err="1"/>
              <a:t>mainoksia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85009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66 %</a:t>
            </a:r>
          </a:p>
        </p:txBody>
      </p:sp>
      <p:sp>
        <p:nvSpPr>
          <p:cNvPr id="11" name="Pyöristetty suorakulmio 7"/>
          <p:cNvSpPr/>
          <p:nvPr/>
        </p:nvSpPr>
        <p:spPr>
          <a:xfrm>
            <a:off x="1254417" y="320648"/>
            <a:ext cx="3809338" cy="13702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Me Naiset</a:t>
            </a:r>
            <a:endParaRPr lang="fi-FI" sz="2000" b="1" dirty="0"/>
          </a:p>
          <a:p>
            <a:r>
              <a:rPr lang="fi-FI" sz="2000" b="1" dirty="0"/>
              <a:t>Mainostaja: </a:t>
            </a:r>
            <a:r>
              <a:rPr lang="fi-FI" sz="2000" dirty="0"/>
              <a:t>Fazer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3879" y="296387"/>
            <a:ext cx="4742921" cy="61425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95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0546" y="943895"/>
            <a:ext cx="7530394" cy="4847563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Gloria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Stockmann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Aukeamien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76 %</a:t>
            </a:r>
          </a:p>
        </p:txBody>
      </p:sp>
      <p:sp>
        <p:nvSpPr>
          <p:cNvPr id="11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Advertoriaali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92 %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0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66 %</a:t>
            </a:r>
          </a:p>
        </p:txBody>
      </p:sp>
      <p:sp>
        <p:nvSpPr>
          <p:cNvPr id="11" name="Pyöristetty suorakulmio 7"/>
          <p:cNvSpPr/>
          <p:nvPr/>
        </p:nvSpPr>
        <p:spPr>
          <a:xfrm>
            <a:off x="1254417" y="320648"/>
            <a:ext cx="3809338" cy="137022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</a:t>
            </a:r>
            <a:r>
              <a:rPr lang="fi-FI" sz="2000" dirty="0"/>
              <a:t> Me Naiset</a:t>
            </a:r>
            <a:endParaRPr lang="fi-FI" sz="2000" b="1" dirty="0"/>
          </a:p>
          <a:p>
            <a:r>
              <a:rPr lang="fi-FI" sz="2000" b="1" dirty="0"/>
              <a:t>Mainostaja: </a:t>
            </a:r>
            <a:r>
              <a:rPr lang="fi-FI" sz="2000" dirty="0"/>
              <a:t>Alko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2846" y="320648"/>
            <a:ext cx="4722833" cy="60798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90 %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0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0642" y="1037547"/>
            <a:ext cx="9570718" cy="1338369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fi-FI" sz="4000" b="1" dirty="0" smtClean="0"/>
              <a:t>Kokosivun mainokset huomataan edelleen hyvin!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772107" y="4657199"/>
            <a:ext cx="1313986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 smtClean="0"/>
              <a:t>2016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3433420" y="2679455"/>
            <a:ext cx="1991360" cy="2062480"/>
            <a:chOff x="8545576" y="2854960"/>
            <a:chExt cx="1991360" cy="206248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66 %</a:t>
              </a: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6987303" y="4634690"/>
            <a:ext cx="1313986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 smtClean="0"/>
              <a:t>2020</a:t>
            </a:r>
            <a:endParaRPr lang="en-US" sz="20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648616" y="2656946"/>
            <a:ext cx="1991360" cy="2062480"/>
            <a:chOff x="8545576" y="2854960"/>
            <a:chExt cx="1991360" cy="206248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 smtClean="0">
                  <a:solidFill>
                    <a:schemeClr val="bg1"/>
                  </a:solidFill>
                </a:rPr>
                <a:t>66 %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5399263" y="3477668"/>
            <a:ext cx="1313986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3200" dirty="0" smtClean="0"/>
              <a:t>vs.</a:t>
            </a:r>
            <a:endParaRPr lang="en-US" sz="2000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199" y="6363544"/>
            <a:ext cx="7950693" cy="365125"/>
          </a:xfrm>
        </p:spPr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r>
              <a:rPr lang="fi-FI" dirty="0"/>
              <a:t>Aikakauslehtimainonnan tietopankki 2016</a:t>
            </a:r>
            <a:r>
              <a:rPr lang="fi-FI" dirty="0" smtClean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35012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239" y="1174459"/>
            <a:ext cx="6701498" cy="4386435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Meidän Perhe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DNA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Aukeamien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76 %</a:t>
            </a:r>
          </a:p>
        </p:txBody>
      </p:sp>
      <p:sp>
        <p:nvSpPr>
          <p:cNvPr id="11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Advertoriaali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89 %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0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348220" y="328386"/>
            <a:ext cx="3329474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 smtClean="0"/>
              <a:t>Koti ja Keittiö</a:t>
            </a:r>
            <a:endParaRPr lang="fi-FI" sz="2000" dirty="0"/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Liite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1647" y="4631944"/>
            <a:ext cx="2982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Liitteiden keskiarvoinen huomioarvo</a:t>
            </a:r>
            <a:endParaRPr lang="fi-FI" b="1" dirty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78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%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6" name="Group 15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93 %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</a:t>
            </a:r>
            <a:r>
              <a:rPr lang="fi-FI" dirty="0"/>
              <a:t>Digitalist 2016-2020, IRO Research 2016-2020.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3047" y="328386"/>
            <a:ext cx="4644039" cy="598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6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5" y="1862668"/>
            <a:ext cx="7384582" cy="2589744"/>
          </a:xfrm>
        </p:spPr>
        <p:txBody>
          <a:bodyPr>
            <a:noAutofit/>
          </a:bodyPr>
          <a:lstStyle/>
          <a:p>
            <a:r>
              <a:rPr lang="en-US" sz="6000" dirty="0" err="1"/>
              <a:t>Hyvin</a:t>
            </a:r>
            <a:r>
              <a:rPr lang="en-US" sz="6000" dirty="0"/>
              <a:t> </a:t>
            </a:r>
            <a:r>
              <a:rPr lang="en-US" sz="6000" dirty="0" err="1"/>
              <a:t>huomattuja</a:t>
            </a:r>
            <a:r>
              <a:rPr lang="en-US" sz="6000" dirty="0"/>
              <a:t> </a:t>
            </a:r>
            <a:r>
              <a:rPr lang="en-US" sz="6000" dirty="0" err="1"/>
              <a:t>mainoksia</a:t>
            </a:r>
            <a:r>
              <a:rPr lang="en-US" sz="6000" dirty="0"/>
              <a:t> -</a:t>
            </a:r>
            <a:br>
              <a:rPr lang="en-US" sz="6000" dirty="0"/>
            </a:br>
            <a:r>
              <a:rPr lang="en-US" sz="6000" dirty="0" err="1"/>
              <a:t>Mainonnan</a:t>
            </a:r>
            <a:r>
              <a:rPr lang="en-US" sz="6000" dirty="0"/>
              <a:t> </a:t>
            </a:r>
            <a:r>
              <a:rPr lang="en-US" sz="6000" dirty="0" err="1"/>
              <a:t>luonne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4944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Valio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Aukeama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Aukeamien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76 %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2239" y="1106733"/>
            <a:ext cx="6552993" cy="4231085"/>
          </a:xfrm>
          <a:prstGeom prst="rect">
            <a:avLst/>
          </a:prstGeom>
        </p:spPr>
      </p:pic>
      <p:sp>
        <p:nvSpPr>
          <p:cNvPr id="11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 smtClean="0">
                <a:solidFill>
                  <a:schemeClr val="bg1"/>
                </a:solidFill>
              </a:rPr>
              <a:t>Brändi</a:t>
            </a:r>
            <a:endParaRPr lang="fi-FI" sz="2400" b="1" dirty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92 %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9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942" y="334380"/>
            <a:ext cx="4694864" cy="6060454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Kotiliesi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Lidl Suomi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</a:t>
            </a:r>
            <a:r>
              <a:rPr lang="fi-FI" b="1" dirty="0" smtClean="0">
                <a:solidFill>
                  <a:schemeClr val="bg2">
                    <a:lumMod val="50000"/>
                  </a:schemeClr>
                </a:solidFill>
              </a:rPr>
              <a:t>brändimainonnan </a:t>
            </a:r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61 %</a:t>
            </a:r>
          </a:p>
        </p:txBody>
      </p:sp>
      <p:sp>
        <p:nvSpPr>
          <p:cNvPr id="13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 smtClean="0">
                <a:solidFill>
                  <a:schemeClr val="bg1"/>
                </a:solidFill>
              </a:rPr>
              <a:t>Brändi</a:t>
            </a:r>
            <a:endParaRPr lang="fi-FI" sz="2400" b="1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2" name="Group 11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18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2133" y="340312"/>
            <a:ext cx="4639673" cy="6054730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254417" y="334380"/>
            <a:ext cx="3809338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Apu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Eckerö Line</a:t>
            </a:r>
          </a:p>
          <a:p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palvelumainonnan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60 %</a:t>
            </a:r>
          </a:p>
        </p:txBody>
      </p:sp>
      <p:sp>
        <p:nvSpPr>
          <p:cNvPr id="12" name="Viisikulmio 4"/>
          <p:cNvSpPr/>
          <p:nvPr/>
        </p:nvSpPr>
        <p:spPr>
          <a:xfrm flipH="1">
            <a:off x="10076688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Palvelu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9" name="Group 18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76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804" y="334379"/>
            <a:ext cx="4701020" cy="6068401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153505" y="334380"/>
            <a:ext cx="4011162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Nordisk Film </a:t>
            </a:r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25368" y="4631944"/>
            <a:ext cx="25751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palvelumainonnan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60 %</a:t>
            </a:r>
          </a:p>
        </p:txBody>
      </p:sp>
      <p:sp>
        <p:nvSpPr>
          <p:cNvPr id="12" name="Viisikulmio 4"/>
          <p:cNvSpPr/>
          <p:nvPr/>
        </p:nvSpPr>
        <p:spPr>
          <a:xfrm flipH="1">
            <a:off x="10093622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Palvelu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3" name="Group 12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73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6478" y="334380"/>
            <a:ext cx="4699485" cy="6066420"/>
          </a:xfrm>
          <a:prstGeom prst="rect">
            <a:avLst/>
          </a:prstGeom>
        </p:spPr>
      </p:pic>
      <p:sp>
        <p:nvSpPr>
          <p:cNvPr id="14" name="Pyöristetty suorakulmio 7"/>
          <p:cNvSpPr/>
          <p:nvPr/>
        </p:nvSpPr>
        <p:spPr>
          <a:xfrm>
            <a:off x="1153505" y="334380"/>
            <a:ext cx="4011162" cy="131175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i-FI" sz="2000" b="1" dirty="0"/>
              <a:t>Lehti: </a:t>
            </a:r>
            <a:r>
              <a:rPr lang="fi-FI" sz="2000" dirty="0"/>
              <a:t>Anna</a:t>
            </a:r>
          </a:p>
          <a:p>
            <a:r>
              <a:rPr lang="fi-FI" sz="2000" b="1" dirty="0"/>
              <a:t>Mainostaja: </a:t>
            </a:r>
            <a:r>
              <a:rPr lang="fi-FI" sz="2000" dirty="0"/>
              <a:t>Plan International </a:t>
            </a:r>
            <a:r>
              <a:rPr lang="fi-FI" sz="2000" b="1" dirty="0"/>
              <a:t>Mainoksen koko: </a:t>
            </a:r>
            <a:r>
              <a:rPr lang="fi-FI" sz="2000" dirty="0"/>
              <a:t>Kokosivu</a:t>
            </a:r>
          </a:p>
        </p:txBody>
      </p:sp>
      <p:sp>
        <p:nvSpPr>
          <p:cNvPr id="12" name="Viisikulmio 4"/>
          <p:cNvSpPr/>
          <p:nvPr/>
        </p:nvSpPr>
        <p:spPr>
          <a:xfrm flipH="1">
            <a:off x="10093622" y="3717330"/>
            <a:ext cx="2115312" cy="795866"/>
          </a:xfrm>
          <a:prstGeom prst="homePlate">
            <a:avLst/>
          </a:prstGeom>
          <a:solidFill>
            <a:srgbClr val="FFAAAC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solidFill>
                  <a:schemeClr val="bg1"/>
                </a:solidFill>
              </a:rPr>
              <a:t>Yhteis-</a:t>
            </a:r>
          </a:p>
          <a:p>
            <a:pPr algn="ctr"/>
            <a:r>
              <a:rPr lang="fi-FI" sz="2000" b="1" dirty="0">
                <a:solidFill>
                  <a:schemeClr val="bg1"/>
                </a:solidFill>
              </a:rPr>
              <a:t>kunnallinen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62028" y="4631944"/>
            <a:ext cx="3901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Kokosivujen yhteiskunnallisen mainonnan keskiarvoinen huomioarvo </a:t>
            </a:r>
          </a:p>
          <a:p>
            <a:pPr algn="ctr"/>
            <a:r>
              <a:rPr lang="fi-FI" b="1" dirty="0">
                <a:solidFill>
                  <a:schemeClr val="bg2">
                    <a:lumMod val="50000"/>
                  </a:schemeClr>
                </a:solidFill>
              </a:rPr>
              <a:t>62 %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71355" y="1965402"/>
            <a:ext cx="3283204" cy="2666542"/>
            <a:chOff x="513334" y="1824178"/>
            <a:chExt cx="3283204" cy="2666542"/>
          </a:xfrm>
        </p:grpSpPr>
        <p:grpSp>
          <p:nvGrpSpPr>
            <p:cNvPr id="15" name="Group 14"/>
            <p:cNvGrpSpPr/>
            <p:nvPr/>
          </p:nvGrpSpPr>
          <p:grpSpPr>
            <a:xfrm>
              <a:off x="1159256" y="2428240"/>
              <a:ext cx="1991360" cy="2062480"/>
              <a:chOff x="8545576" y="2854960"/>
              <a:chExt cx="1991360" cy="2062480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10797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45576" y="2854960"/>
                <a:ext cx="1991360" cy="2062480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9033256" y="3653173"/>
                <a:ext cx="1016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i-FI" sz="2800" b="1" dirty="0" smtClean="0">
                    <a:solidFill>
                      <a:schemeClr val="bg1"/>
                    </a:solidFill>
                  </a:rPr>
                  <a:t>84 %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513334" y="1824178"/>
              <a:ext cx="3283204" cy="75174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fi-FI" sz="2000" dirty="0" smtClean="0"/>
                <a:t>Huomioarvo</a:t>
              </a:r>
              <a:endParaRPr lang="en-US" sz="2000" dirty="0"/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6484" y="1862668"/>
            <a:ext cx="8635229" cy="2589744"/>
          </a:xfrm>
        </p:spPr>
        <p:txBody>
          <a:bodyPr>
            <a:noAutofit/>
          </a:bodyPr>
          <a:lstStyle/>
          <a:p>
            <a:r>
              <a:rPr lang="en-US" sz="6000" dirty="0" err="1"/>
              <a:t>Hyvin</a:t>
            </a:r>
            <a:r>
              <a:rPr lang="en-US" sz="6000" dirty="0"/>
              <a:t> </a:t>
            </a:r>
            <a:r>
              <a:rPr lang="en-US" sz="6000" dirty="0" err="1"/>
              <a:t>huomattuja</a:t>
            </a:r>
            <a:r>
              <a:rPr lang="en-US" sz="6000" dirty="0"/>
              <a:t> </a:t>
            </a:r>
            <a:r>
              <a:rPr lang="en-US" sz="6000" dirty="0" err="1"/>
              <a:t>mainoksia</a:t>
            </a:r>
            <a:r>
              <a:rPr lang="en-US" sz="6000" dirty="0"/>
              <a:t> -</a:t>
            </a:r>
            <a:br>
              <a:rPr lang="en-US" sz="6000" dirty="0"/>
            </a:br>
            <a:r>
              <a:rPr lang="en-US" sz="6000" dirty="0" err="1"/>
              <a:t>Mainoskokonaisuudet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22998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5"/>
          <p:cNvGraphicFramePr>
            <a:graphicFrameLocks noChangeAspect="1"/>
          </p:cNvGraphicFramePr>
          <p:nvPr/>
        </p:nvGraphicFramePr>
        <p:xfrm>
          <a:off x="1288668" y="1443747"/>
          <a:ext cx="7526148" cy="4428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01624" y="685052"/>
            <a:ext cx="10515600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4267" dirty="0"/>
              <a:t>Mainoskokonaisuudet</a:t>
            </a:r>
            <a:endParaRPr lang="fi-FI" sz="2667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624" y="1317998"/>
            <a:ext cx="10515600" cy="417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>
                <a:solidFill>
                  <a:schemeClr val="bg1">
                    <a:lumMod val="75000"/>
                  </a:schemeClr>
                </a:solidFill>
              </a:rPr>
              <a:t>Kaikki mainokset, mainoksen huomanneiden osuus lukijoista</a:t>
            </a:r>
            <a:endParaRPr lang="fi-FI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9114536" y="3582053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800" b="1" dirty="0">
                <a:solidFill>
                  <a:schemeClr val="bg1"/>
                </a:solidFill>
              </a:rPr>
              <a:t>66 %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980934" y="2179778"/>
            <a:ext cx="3283204" cy="751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000" dirty="0"/>
              <a:t>Mainoskokonaisuuksien</a:t>
            </a:r>
          </a:p>
          <a:p>
            <a:pPr algn="ctr"/>
            <a:r>
              <a:rPr lang="fi-FI" sz="2000" dirty="0"/>
              <a:t>keskiarvoinen huomioarvo</a:t>
            </a:r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626856" y="2783840"/>
            <a:ext cx="1991360" cy="2062480"/>
            <a:chOff x="8545576" y="2854960"/>
            <a:chExt cx="1991360" cy="206248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0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45576" y="2854960"/>
              <a:ext cx="1991360" cy="206248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033256" y="3653173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i-FI" sz="2800" b="1" dirty="0">
                  <a:solidFill>
                    <a:schemeClr val="bg1"/>
                  </a:solidFill>
                </a:rPr>
                <a:t>7</a:t>
              </a:r>
              <a:r>
                <a:rPr lang="fi-FI" sz="2800" b="1" dirty="0" smtClean="0">
                  <a:solidFill>
                    <a:schemeClr val="bg1"/>
                  </a:solidFill>
                </a:rPr>
                <a:t>5 %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*Tutkittuja mainoksia alle 25 </a:t>
            </a:r>
            <a:r>
              <a:rPr lang="fi-FI" dirty="0" smtClean="0"/>
              <a:t>kpl</a:t>
            </a:r>
          </a:p>
          <a:p>
            <a:r>
              <a:rPr lang="fi-FI" dirty="0" smtClean="0"/>
              <a:t>Lähde: lehtien lukijapaneelit 2016-2020: Digitalist 2016-2020, IRO Research 2016-2020.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2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ysClr val="windowText" lastClr="000000"/>
      </a:dk1>
      <a:lt1>
        <a:sysClr val="window" lastClr="FFFFFF"/>
      </a:lt1>
      <a:dk2>
        <a:srgbClr val="B2FFB4"/>
      </a:dk2>
      <a:lt2>
        <a:srgbClr val="BFBFBF"/>
      </a:lt2>
      <a:accent1>
        <a:srgbClr val="7AC3B9"/>
      </a:accent1>
      <a:accent2>
        <a:srgbClr val="E24426"/>
      </a:accent2>
      <a:accent3>
        <a:srgbClr val="EBD656"/>
      </a:accent3>
      <a:accent4>
        <a:srgbClr val="F4A89D"/>
      </a:accent4>
      <a:accent5>
        <a:srgbClr val="FFBEC9"/>
      </a:accent5>
      <a:accent6>
        <a:srgbClr val="FFBC00"/>
      </a:accent6>
      <a:hlink>
        <a:srgbClr val="B2FFB4"/>
      </a:hlink>
      <a:folHlink>
        <a:srgbClr val="00547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7766</TotalTime>
  <Words>3889</Words>
  <Application>Microsoft Office PowerPoint</Application>
  <PresentationFormat>Widescreen</PresentationFormat>
  <Paragraphs>923</Paragraphs>
  <Slides>117</Slides>
  <Notes>34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1" baseType="lpstr">
      <vt:lpstr>Arial</vt:lpstr>
      <vt:lpstr>Calibri</vt:lpstr>
      <vt:lpstr>Office Theme</vt:lpstr>
      <vt:lpstr>Acrobat Document</vt:lpstr>
      <vt:lpstr>Aikakauslehtimainonnan tietopankki 2020</vt:lpstr>
      <vt:lpstr>Tutkimuksen toteutus</vt:lpstr>
      <vt:lpstr>Tutkimuksen toteutus</vt:lpstr>
      <vt:lpstr>PowerPoint Presentation</vt:lpstr>
      <vt:lpstr>PowerPoint Presentation</vt:lpstr>
      <vt:lpstr>Tulokset</vt:lpstr>
      <vt:lpstr>Huomioarvo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Hyvin huomattuja mainoksia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Hyvin huomattuja mainoksia - Mainonnan luonne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Huomioarvo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Huomioarvo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Monimediakampanjoiden vaikuttavuus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Yhteenveto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Hyvin huomattuja mainoksia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Hyvin huomattuja mainoksia - Mainonnan luonne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Hyvin huomattuja mainoksia - Mainoskokonaisuudet</vt:lpstr>
      <vt:lpstr>PowerPoint Presentation</vt:lpstr>
      <vt:lpstr>PowerPoint Presentation</vt:lpstr>
      <vt:lpstr>PowerPoint Presentation</vt:lpstr>
      <vt:lpstr>PowerPoint Presentation</vt:lpstr>
      <vt:lpstr>Myönteisesti mielikuvaan vaikuttaneita mainoksia</vt:lpstr>
      <vt:lpstr>PowerPoint Presentation</vt:lpstr>
      <vt:lpstr>Aktivoivia mainoksia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Ixonos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Ranta, Mona L</dc:creator>
  <cp:lastModifiedBy>Ranta Mona</cp:lastModifiedBy>
  <cp:revision>455</cp:revision>
  <dcterms:created xsi:type="dcterms:W3CDTF">2019-01-08T08:01:35Z</dcterms:created>
  <dcterms:modified xsi:type="dcterms:W3CDTF">2020-03-10T14:13:17Z</dcterms:modified>
</cp:coreProperties>
</file>